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671" r:id="rId3"/>
    <p:sldId id="642" r:id="rId4"/>
    <p:sldId id="674" r:id="rId5"/>
    <p:sldId id="678" r:id="rId6"/>
    <p:sldId id="676" r:id="rId7"/>
    <p:sldId id="616" r:id="rId8"/>
    <p:sldId id="679" r:id="rId9"/>
    <p:sldId id="619" r:id="rId10"/>
    <p:sldId id="680" r:id="rId11"/>
    <p:sldId id="672"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F808C8-3D78-4147-AACB-DBC49429C184}" v="2" dt="2020-09-24T10:40:08.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6" autoAdjust="0"/>
    <p:restoredTop sz="67442" autoAdjust="0"/>
  </p:normalViewPr>
  <p:slideViewPr>
    <p:cSldViewPr snapToGrid="0" showGuides="1">
      <p:cViewPr varScale="1">
        <p:scale>
          <a:sx n="61" d="100"/>
          <a:sy n="61" d="100"/>
        </p:scale>
        <p:origin x="15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Kern" userId="e8eee46352e95e45" providerId="LiveId" clId="{F9F808C8-3D78-4147-AACB-DBC49429C184}"/>
    <pc:docChg chg="custSel addSld modSld sldOrd">
      <pc:chgData name="Thomas Kern" userId="e8eee46352e95e45" providerId="LiveId" clId="{F9F808C8-3D78-4147-AACB-DBC49429C184}" dt="2020-09-24T10:53:46.475" v="1646" actId="20577"/>
      <pc:docMkLst>
        <pc:docMk/>
      </pc:docMkLst>
      <pc:sldChg chg="modNotesTx">
        <pc:chgData name="Thomas Kern" userId="e8eee46352e95e45" providerId="LiveId" clId="{F9F808C8-3D78-4147-AACB-DBC49429C184}" dt="2020-09-24T10:49:32.099" v="1544"/>
        <pc:sldMkLst>
          <pc:docMk/>
          <pc:sldMk cId="616256789" sldId="259"/>
        </pc:sldMkLst>
      </pc:sldChg>
      <pc:sldChg chg="modSp mod modNotesTx">
        <pc:chgData name="Thomas Kern" userId="e8eee46352e95e45" providerId="LiveId" clId="{F9F808C8-3D78-4147-AACB-DBC49429C184}" dt="2020-09-24T10:47:39.120" v="1542" actId="20577"/>
        <pc:sldMkLst>
          <pc:docMk/>
          <pc:sldMk cId="504686236" sldId="262"/>
        </pc:sldMkLst>
        <pc:spChg chg="mod">
          <ac:chgData name="Thomas Kern" userId="e8eee46352e95e45" providerId="LiveId" clId="{F9F808C8-3D78-4147-AACB-DBC49429C184}" dt="2020-09-24T10:42:59.459" v="889" actId="20577"/>
          <ac:spMkLst>
            <pc:docMk/>
            <pc:sldMk cId="504686236" sldId="262"/>
            <ac:spMk id="4" creationId="{00000000-0000-0000-0000-000000000000}"/>
          </ac:spMkLst>
        </pc:spChg>
      </pc:sldChg>
      <pc:sldChg chg="modNotesTx">
        <pc:chgData name="Thomas Kern" userId="e8eee46352e95e45" providerId="LiveId" clId="{F9F808C8-3D78-4147-AACB-DBC49429C184}" dt="2020-09-24T10:35:46.730" v="40" actId="20577"/>
        <pc:sldMkLst>
          <pc:docMk/>
          <pc:sldMk cId="2322238279" sldId="269"/>
        </pc:sldMkLst>
      </pc:sldChg>
      <pc:sldChg chg="modSp mod modNotesTx">
        <pc:chgData name="Thomas Kern" userId="e8eee46352e95e45" providerId="LiveId" clId="{F9F808C8-3D78-4147-AACB-DBC49429C184}" dt="2020-09-24T10:53:46.475" v="1646" actId="20577"/>
        <pc:sldMkLst>
          <pc:docMk/>
          <pc:sldMk cId="1709923375" sldId="289"/>
        </pc:sldMkLst>
        <pc:spChg chg="mod">
          <ac:chgData name="Thomas Kern" userId="e8eee46352e95e45" providerId="LiveId" clId="{F9F808C8-3D78-4147-AACB-DBC49429C184}" dt="2020-09-24T10:53:46.475" v="1646" actId="20577"/>
          <ac:spMkLst>
            <pc:docMk/>
            <pc:sldMk cId="1709923375" sldId="289"/>
            <ac:spMk id="5" creationId="{00000000-0000-0000-0000-000000000000}"/>
          </ac:spMkLst>
        </pc:spChg>
      </pc:sldChg>
      <pc:sldChg chg="modNotesTx">
        <pc:chgData name="Thomas Kern" userId="e8eee46352e95e45" providerId="LiveId" clId="{F9F808C8-3D78-4147-AACB-DBC49429C184}" dt="2020-09-24T10:50:46.554" v="1622"/>
        <pc:sldMkLst>
          <pc:docMk/>
          <pc:sldMk cId="1782941842" sldId="291"/>
        </pc:sldMkLst>
      </pc:sldChg>
      <pc:sldChg chg="modNotesTx">
        <pc:chgData name="Thomas Kern" userId="e8eee46352e95e45" providerId="LiveId" clId="{F9F808C8-3D78-4147-AACB-DBC49429C184}" dt="2020-09-24T10:53:10.524" v="1645"/>
        <pc:sldMkLst>
          <pc:docMk/>
          <pc:sldMk cId="2420154655" sldId="293"/>
        </pc:sldMkLst>
      </pc:sldChg>
      <pc:sldChg chg="modNotesTx">
        <pc:chgData name="Thomas Kern" userId="e8eee46352e95e45" providerId="LiveId" clId="{F9F808C8-3D78-4147-AACB-DBC49429C184}" dt="2020-09-24T10:36:27.022" v="178" actId="20577"/>
        <pc:sldMkLst>
          <pc:docMk/>
          <pc:sldMk cId="1544410004" sldId="605"/>
        </pc:sldMkLst>
      </pc:sldChg>
      <pc:sldChg chg="modNotesTx">
        <pc:chgData name="Thomas Kern" userId="e8eee46352e95e45" providerId="LiveId" clId="{F9F808C8-3D78-4147-AACB-DBC49429C184}" dt="2020-09-24T10:40:17.605" v="546" actId="20577"/>
        <pc:sldMkLst>
          <pc:docMk/>
          <pc:sldMk cId="3473653878" sldId="619"/>
        </pc:sldMkLst>
      </pc:sldChg>
      <pc:sldChg chg="modNotesTx">
        <pc:chgData name="Thomas Kern" userId="e8eee46352e95e45" providerId="LiveId" clId="{F9F808C8-3D78-4147-AACB-DBC49429C184}" dt="2020-09-24T10:51:26.439" v="1642"/>
        <pc:sldMkLst>
          <pc:docMk/>
          <pc:sldMk cId="4136972925" sldId="642"/>
        </pc:sldMkLst>
      </pc:sldChg>
      <pc:sldChg chg="modNotesTx">
        <pc:chgData name="Thomas Kern" userId="e8eee46352e95e45" providerId="LiveId" clId="{F9F808C8-3D78-4147-AACB-DBC49429C184}" dt="2020-09-24T10:51:46.838" v="1643"/>
        <pc:sldMkLst>
          <pc:docMk/>
          <pc:sldMk cId="1465222090" sldId="643"/>
        </pc:sldMkLst>
      </pc:sldChg>
      <pc:sldChg chg="addSp delSp modSp mod modNotesTx">
        <pc:chgData name="Thomas Kern" userId="e8eee46352e95e45" providerId="LiveId" clId="{F9F808C8-3D78-4147-AACB-DBC49429C184}" dt="2020-09-24T10:50:00.384" v="1621" actId="20577"/>
        <pc:sldMkLst>
          <pc:docMk/>
          <pc:sldMk cId="1501869926" sldId="666"/>
        </pc:sldMkLst>
        <pc:spChg chg="add del mod">
          <ac:chgData name="Thomas Kern" userId="e8eee46352e95e45" providerId="LiveId" clId="{F9F808C8-3D78-4147-AACB-DBC49429C184}" dt="2020-09-24T10:34:44.751" v="12" actId="21"/>
          <ac:spMkLst>
            <pc:docMk/>
            <pc:sldMk cId="1501869926" sldId="666"/>
            <ac:spMk id="3" creationId="{F099CD4E-653B-4BF1-8C0D-956E278A9C13}"/>
          </ac:spMkLst>
        </pc:spChg>
        <pc:spChg chg="mod">
          <ac:chgData name="Thomas Kern" userId="e8eee46352e95e45" providerId="LiveId" clId="{F9F808C8-3D78-4147-AACB-DBC49429C184}" dt="2020-09-24T10:34:37.215" v="10" actId="20577"/>
          <ac:spMkLst>
            <pc:docMk/>
            <pc:sldMk cId="1501869926" sldId="666"/>
            <ac:spMk id="4" creationId="{00000000-0000-0000-0000-000000000000}"/>
          </ac:spMkLst>
        </pc:spChg>
        <pc:spChg chg="del">
          <ac:chgData name="Thomas Kern" userId="e8eee46352e95e45" providerId="LiveId" clId="{F9F808C8-3D78-4147-AACB-DBC49429C184}" dt="2020-09-24T10:34:40.452" v="11" actId="21"/>
          <ac:spMkLst>
            <pc:docMk/>
            <pc:sldMk cId="1501869926" sldId="666"/>
            <ac:spMk id="5" creationId="{00000000-0000-0000-0000-000000000000}"/>
          </ac:spMkLst>
        </pc:spChg>
      </pc:sldChg>
      <pc:sldChg chg="modNotesTx">
        <pc:chgData name="Thomas Kern" userId="e8eee46352e95e45" providerId="LiveId" clId="{F9F808C8-3D78-4147-AACB-DBC49429C184}" dt="2020-09-24T10:51:21.462" v="1641" actId="20577"/>
        <pc:sldMkLst>
          <pc:docMk/>
          <pc:sldMk cId="3889754229" sldId="671"/>
        </pc:sldMkLst>
      </pc:sldChg>
      <pc:sldChg chg="ord modNotesTx">
        <pc:chgData name="Thomas Kern" userId="e8eee46352e95e45" providerId="LiveId" clId="{F9F808C8-3D78-4147-AACB-DBC49429C184}" dt="2020-09-24T10:42:35.241" v="888" actId="20577"/>
        <pc:sldMkLst>
          <pc:docMk/>
          <pc:sldMk cId="3139523949" sldId="673"/>
        </pc:sldMkLst>
      </pc:sldChg>
      <pc:sldChg chg="modSp mod modNotesTx">
        <pc:chgData name="Thomas Kern" userId="e8eee46352e95e45" providerId="LiveId" clId="{F9F808C8-3D78-4147-AACB-DBC49429C184}" dt="2020-09-24T10:39:47.112" v="537" actId="20577"/>
        <pc:sldMkLst>
          <pc:docMk/>
          <pc:sldMk cId="4013167863" sldId="674"/>
        </pc:sldMkLst>
        <pc:spChg chg="mod">
          <ac:chgData name="Thomas Kern" userId="e8eee46352e95e45" providerId="LiveId" clId="{F9F808C8-3D78-4147-AACB-DBC49429C184}" dt="2020-09-24T10:38:02.029" v="232" actId="20577"/>
          <ac:spMkLst>
            <pc:docMk/>
            <pc:sldMk cId="4013167863" sldId="674"/>
            <ac:spMk id="4" creationId="{00000000-0000-0000-0000-000000000000}"/>
          </ac:spMkLst>
        </pc:spChg>
      </pc:sldChg>
      <pc:sldChg chg="delSp mod modNotesTx">
        <pc:chgData name="Thomas Kern" userId="e8eee46352e95e45" providerId="LiveId" clId="{F9F808C8-3D78-4147-AACB-DBC49429C184}" dt="2020-09-24T10:39:39.482" v="536" actId="12"/>
        <pc:sldMkLst>
          <pc:docMk/>
          <pc:sldMk cId="2476756824" sldId="675"/>
        </pc:sldMkLst>
        <pc:spChg chg="del">
          <ac:chgData name="Thomas Kern" userId="e8eee46352e95e45" providerId="LiveId" clId="{F9F808C8-3D78-4147-AACB-DBC49429C184}" dt="2020-09-24T10:37:21.578" v="230" actId="21"/>
          <ac:spMkLst>
            <pc:docMk/>
            <pc:sldMk cId="2476756824" sldId="675"/>
            <ac:spMk id="4" creationId="{1D2729BD-51D0-43F1-885D-176B418B2020}"/>
          </ac:spMkLst>
        </pc:spChg>
      </pc:sldChg>
      <pc:sldChg chg="modNotesTx">
        <pc:chgData name="Thomas Kern" userId="e8eee46352e95e45" providerId="LiveId" clId="{F9F808C8-3D78-4147-AACB-DBC49429C184}" dt="2020-09-24T10:41:39.332" v="739" actId="20577"/>
        <pc:sldMkLst>
          <pc:docMk/>
          <pc:sldMk cId="481716938" sldId="676"/>
        </pc:sldMkLst>
      </pc:sldChg>
      <pc:sldChg chg="modNotesTx">
        <pc:chgData name="Thomas Kern" userId="e8eee46352e95e45" providerId="LiveId" clId="{F9F808C8-3D78-4147-AACB-DBC49429C184}" dt="2020-09-24T10:42:14.414" v="829" actId="20577"/>
        <pc:sldMkLst>
          <pc:docMk/>
          <pc:sldMk cId="2852745649" sldId="680"/>
        </pc:sldMkLst>
      </pc:sldChg>
      <pc:sldChg chg="modNotesTx">
        <pc:chgData name="Thomas Kern" userId="e8eee46352e95e45" providerId="LiveId" clId="{F9F808C8-3D78-4147-AACB-DBC49429C184}" dt="2020-09-24T10:47:12.654" v="1455" actId="20577"/>
        <pc:sldMkLst>
          <pc:docMk/>
          <pc:sldMk cId="0" sldId="682"/>
        </pc:sldMkLst>
      </pc:sldChg>
      <pc:sldChg chg="add">
        <pc:chgData name="Thomas Kern" userId="e8eee46352e95e45" providerId="LiveId" clId="{F9F808C8-3D78-4147-AACB-DBC49429C184}" dt="2020-09-24T10:34:24.868" v="0"/>
        <pc:sldMkLst>
          <pc:docMk/>
          <pc:sldMk cId="937072652" sldId="685"/>
        </pc:sldMkLst>
      </pc:sldChg>
      <pc:sldChg chg="add">
        <pc:chgData name="Thomas Kern" userId="e8eee46352e95e45" providerId="LiveId" clId="{F9F808C8-3D78-4147-AACB-DBC49429C184}" dt="2020-09-24T10:34:24.868" v="0"/>
        <pc:sldMkLst>
          <pc:docMk/>
          <pc:sldMk cId="4122963533" sldId="686"/>
        </pc:sldMkLst>
      </pc:sldChg>
      <pc:sldChg chg="add">
        <pc:chgData name="Thomas Kern" userId="e8eee46352e95e45" providerId="LiveId" clId="{F9F808C8-3D78-4147-AACB-DBC49429C184}" dt="2020-09-24T10:34:24.868" v="0"/>
        <pc:sldMkLst>
          <pc:docMk/>
          <pc:sldMk cId="610433976" sldId="687"/>
        </pc:sldMkLst>
      </pc:sldChg>
      <pc:sldChg chg="add">
        <pc:chgData name="Thomas Kern" userId="e8eee46352e95e45" providerId="LiveId" clId="{F9F808C8-3D78-4147-AACB-DBC49429C184}" dt="2020-09-24T10:34:24.868" v="0"/>
        <pc:sldMkLst>
          <pc:docMk/>
          <pc:sldMk cId="2714743960" sldId="688"/>
        </pc:sldMkLst>
      </pc:sldChg>
      <pc:sldChg chg="add">
        <pc:chgData name="Thomas Kern" userId="e8eee46352e95e45" providerId="LiveId" clId="{F9F808C8-3D78-4147-AACB-DBC49429C184}" dt="2020-09-24T10:34:24.868" v="0"/>
        <pc:sldMkLst>
          <pc:docMk/>
          <pc:sldMk cId="2807681657" sldId="689"/>
        </pc:sldMkLst>
      </pc:sldChg>
      <pc:sldChg chg="modSp add mod modNotesTx">
        <pc:chgData name="Thomas Kern" userId="e8eee46352e95e45" providerId="LiveId" clId="{F9F808C8-3D78-4147-AACB-DBC49429C184}" dt="2020-09-24T10:40:35.366" v="605" actId="20577"/>
        <pc:sldMkLst>
          <pc:docMk/>
          <pc:sldMk cId="2148394325" sldId="690"/>
        </pc:sldMkLst>
        <pc:spChg chg="mod">
          <ac:chgData name="Thomas Kern" userId="e8eee46352e95e45" providerId="LiveId" clId="{F9F808C8-3D78-4147-AACB-DBC49429C184}" dt="2020-09-24T10:40:21.715" v="548" actId="20577"/>
          <ac:spMkLst>
            <pc:docMk/>
            <pc:sldMk cId="2148394325" sldId="69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012EC-16BC-4481-BAED-6A2AA92CDF25}" type="datetimeFigureOut">
              <a:rPr lang="en-US" smtClean="0"/>
              <a:t>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403E6-825E-40CE-BC1E-1B84CB7C0504}" type="slidenum">
              <a:rPr lang="en-US" smtClean="0"/>
              <a:t>‹#›</a:t>
            </a:fld>
            <a:endParaRPr lang="en-US"/>
          </a:p>
        </p:txBody>
      </p:sp>
    </p:spTree>
    <p:extLst>
      <p:ext uri="{BB962C8B-B14F-4D97-AF65-F5344CB8AC3E}">
        <p14:creationId xmlns:p14="http://schemas.microsoft.com/office/powerpoint/2010/main" val="260716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403E6-825E-40CE-BC1E-1B84CB7C0504}" type="slidenum">
              <a:rPr lang="en-US" smtClean="0"/>
              <a:t>1</a:t>
            </a:fld>
            <a:endParaRPr lang="en-US"/>
          </a:p>
        </p:txBody>
      </p:sp>
    </p:spTree>
    <p:extLst>
      <p:ext uri="{BB962C8B-B14F-4D97-AF65-F5344CB8AC3E}">
        <p14:creationId xmlns:p14="http://schemas.microsoft.com/office/powerpoint/2010/main" val="380687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2EF-067A-4D0E-8677-46A4B76D5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11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2EF-067A-4D0E-8677-46A4B76D5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87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403E6-825E-40CE-BC1E-1B84CB7C0504}" type="slidenum">
              <a:rPr lang="en-US" smtClean="0"/>
              <a:t>12</a:t>
            </a:fld>
            <a:endParaRPr lang="en-US"/>
          </a:p>
        </p:txBody>
      </p:sp>
    </p:spTree>
    <p:extLst>
      <p:ext uri="{BB962C8B-B14F-4D97-AF65-F5344CB8AC3E}">
        <p14:creationId xmlns:p14="http://schemas.microsoft.com/office/powerpoint/2010/main" val="68074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403E6-825E-40CE-BC1E-1B84CB7C0504}" type="slidenum">
              <a:rPr lang="en-US" smtClean="0"/>
              <a:t>2</a:t>
            </a:fld>
            <a:endParaRPr lang="en-US"/>
          </a:p>
        </p:txBody>
      </p:sp>
    </p:spTree>
    <p:extLst>
      <p:ext uri="{BB962C8B-B14F-4D97-AF65-F5344CB8AC3E}">
        <p14:creationId xmlns:p14="http://schemas.microsoft.com/office/powerpoint/2010/main" val="371873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3E403E6-825E-40CE-BC1E-1B84CB7C0504}" type="slidenum">
              <a:rPr lang="en-US" smtClean="0"/>
              <a:t>3</a:t>
            </a:fld>
            <a:endParaRPr lang="en-US"/>
          </a:p>
        </p:txBody>
      </p:sp>
    </p:spTree>
    <p:extLst>
      <p:ext uri="{BB962C8B-B14F-4D97-AF65-F5344CB8AC3E}">
        <p14:creationId xmlns:p14="http://schemas.microsoft.com/office/powerpoint/2010/main" val="2879552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en-US" dirty="0"/>
              <a:t>4</a:t>
            </a:r>
          </a:p>
        </p:txBody>
      </p:sp>
    </p:spTree>
    <p:extLst>
      <p:ext uri="{BB962C8B-B14F-4D97-AF65-F5344CB8AC3E}">
        <p14:creationId xmlns:p14="http://schemas.microsoft.com/office/powerpoint/2010/main" val="297602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403E6-825E-40CE-BC1E-1B84CB7C05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99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403E6-825E-40CE-BC1E-1B84CB7C0504}" type="slidenum">
              <a:rPr lang="en-US" smtClean="0"/>
              <a:t>6</a:t>
            </a:fld>
            <a:endParaRPr lang="en-US"/>
          </a:p>
        </p:txBody>
      </p:sp>
    </p:spTree>
    <p:extLst>
      <p:ext uri="{BB962C8B-B14F-4D97-AF65-F5344CB8AC3E}">
        <p14:creationId xmlns:p14="http://schemas.microsoft.com/office/powerpoint/2010/main" val="2048301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2EF-067A-4D0E-8677-46A4B76D5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51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403E6-825E-40CE-BC1E-1B84CB7C0504}" type="slidenum">
              <a:rPr lang="en-US" smtClean="0"/>
              <a:t>8</a:t>
            </a:fld>
            <a:endParaRPr lang="en-US"/>
          </a:p>
        </p:txBody>
      </p:sp>
    </p:spTree>
    <p:extLst>
      <p:ext uri="{BB962C8B-B14F-4D97-AF65-F5344CB8AC3E}">
        <p14:creationId xmlns:p14="http://schemas.microsoft.com/office/powerpoint/2010/main" val="58602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262EF-067A-4D0E-8677-46A4B76D5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34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4755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66864F3-0667-41CC-B18C-CEA8AE5253B6}" type="datetimeFigureOut">
              <a:rPr lang="en-US" smtClean="0"/>
              <a:t>3/12/2021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327566F-AF50-413F-9005-B16B3EBCD396}" type="slidenum">
              <a:rPr lang="en-US" smtClean="0"/>
              <a:t>‹#›</a:t>
            </a:fld>
            <a:endParaRPr lang="en-US"/>
          </a:p>
        </p:txBody>
      </p:sp>
    </p:spTree>
    <p:extLst>
      <p:ext uri="{BB962C8B-B14F-4D97-AF65-F5344CB8AC3E}">
        <p14:creationId xmlns:p14="http://schemas.microsoft.com/office/powerpoint/2010/main" val="428772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790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12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1582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171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73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145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01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8860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7814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62666" y="365125"/>
            <a:ext cx="949113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67000" y="1825625"/>
            <a:ext cx="8686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038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accent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remmed@wsdot.w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mhardy@aashto.org" TargetMode="External"/><Relationship Id="rId5" Type="http://schemas.openxmlformats.org/officeDocument/2006/relationships/hyperlink" Target="mailto:PZelinski@aashto.org" TargetMode="External"/><Relationship Id="rId4" Type="http://schemas.openxmlformats.org/officeDocument/2006/relationships/hyperlink" Target="mailto:jay.styles@vdot.virgini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pm-portal.com/resource/dot-covid19-data-surve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data.covid.umd.edu/" TargetMode="External"/><Relationship Id="rId3" Type="http://schemas.openxmlformats.org/officeDocument/2006/relationships/hyperlink" Target="https://attendee.gotowebinar.com/recording/2019291993716040707" TargetMode="External"/><Relationship Id="rId7" Type="http://schemas.openxmlformats.org/officeDocument/2006/relationships/hyperlink" Target="mailto:lei@umd.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inrix.com/covid-19-transportation-trends/" TargetMode="External"/><Relationship Id="rId11" Type="http://schemas.openxmlformats.org/officeDocument/2006/relationships/hyperlink" Target="https://cloud.google.com/blog/products/data-analytics/free-public-datasets-for-covid19" TargetMode="External"/><Relationship Id="rId5" Type="http://schemas.openxmlformats.org/officeDocument/2006/relationships/hyperlink" Target="https://linkprotect.cudasvc.com/url?a=https%3a%2f%2finrix.com%2fblog%2f&amp;c=E,1,SuKje_Y0o3viJOC79HD-WNS-1hsLKSZ2htx7a_Wuv7YJNSf8THA6tLDmRmTQ2gl7S7lkwL-ynAxmcMmgoK5MLsJdL8mfGIp8R6ftMnn2y2xJZH6ApcNxBedMXWgr&amp;typo=1" TargetMode="External"/><Relationship Id="rId10" Type="http://schemas.openxmlformats.org/officeDocument/2006/relationships/hyperlink" Target="https://www.google.com/covid19/mobility/" TargetMode="External"/><Relationship Id="rId4" Type="http://schemas.openxmlformats.org/officeDocument/2006/relationships/hyperlink" Target="mailto:rick@inrix.com" TargetMode="External"/><Relationship Id="rId9" Type="http://schemas.openxmlformats.org/officeDocument/2006/relationships/hyperlink" Target="mailto:shahmonali@google.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9242"/>
            <a:ext cx="9144000" cy="1518325"/>
          </a:xfrm>
        </p:spPr>
        <p:txBody>
          <a:bodyPr>
            <a:normAutofit/>
          </a:bodyPr>
          <a:lstStyle/>
          <a:p>
            <a:r>
              <a:rPr lang="en-US" sz="3200" dirty="0"/>
              <a:t>Committee on Transportation System Operations (CTSO)</a:t>
            </a:r>
            <a:br>
              <a:rPr lang="en-US" sz="3200" dirty="0"/>
            </a:br>
            <a:r>
              <a:rPr lang="en-US" sz="3200" dirty="0"/>
              <a:t>2020 Virtual Annual Meeting</a:t>
            </a:r>
          </a:p>
        </p:txBody>
      </p:sp>
      <p:sp>
        <p:nvSpPr>
          <p:cNvPr id="3" name="Subtitle 2"/>
          <p:cNvSpPr>
            <a:spLocks noGrp="1"/>
          </p:cNvSpPr>
          <p:nvPr>
            <p:ph type="subTitle" idx="1"/>
          </p:nvPr>
        </p:nvSpPr>
        <p:spPr>
          <a:xfrm>
            <a:off x="1524000" y="2704148"/>
            <a:ext cx="9144000" cy="1438835"/>
          </a:xfrm>
        </p:spPr>
        <p:txBody>
          <a:bodyPr>
            <a:noAutofit/>
          </a:bodyPr>
          <a:lstStyle/>
          <a:p>
            <a:r>
              <a:rPr lang="en-US" sz="4400" b="1" dirty="0"/>
              <a:t>Joint Subcommittee on System Mobility and Emerging Technologies</a:t>
            </a:r>
          </a:p>
          <a:p>
            <a:r>
              <a:rPr lang="en-US" sz="2800" dirty="0"/>
              <a:t>Friday, October 2, 2020</a:t>
            </a:r>
          </a:p>
          <a:p>
            <a:r>
              <a:rPr lang="en-US" sz="2800" dirty="0"/>
              <a:t>Daniela Bremmer, WSDOT, Chair (CTSO)</a:t>
            </a:r>
          </a:p>
        </p:txBody>
      </p:sp>
    </p:spTree>
    <p:extLst>
      <p:ext uri="{BB962C8B-B14F-4D97-AF65-F5344CB8AC3E}">
        <p14:creationId xmlns:p14="http://schemas.microsoft.com/office/powerpoint/2010/main" val="3106264761"/>
      </p:ext>
    </p:extLst>
  </p:cSld>
  <p:clrMapOvr>
    <a:masterClrMapping/>
  </p:clrMapOvr>
  <p:transition spd="slow" advClick="0" advTm="300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82994" y="1242232"/>
            <a:ext cx="9277072" cy="4552335"/>
          </a:xfrm>
        </p:spPr>
        <p:txBody>
          <a:bodyPr>
            <a:normAutofit fontScale="92500" lnSpcReduction="10000"/>
          </a:bodyPr>
          <a:lstStyle/>
          <a:p>
            <a:pPr marL="58737" lvl="1" indent="0">
              <a:lnSpc>
                <a:spcPct val="107000"/>
              </a:lnSpc>
              <a:spcBef>
                <a:spcPts val="0"/>
              </a:spcBef>
              <a:spcAft>
                <a:spcPts val="500"/>
              </a:spcAft>
              <a:buNone/>
              <a:defRPr/>
            </a:pPr>
            <a:r>
              <a:rPr lang="en-US" sz="2900" b="1"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Theme 1: TSMO and CAT Alignment</a:t>
            </a:r>
            <a:endParaRPr lang="en-US" sz="29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endParaRPr>
          </a:p>
          <a:p>
            <a:pPr marL="515937" lvl="1" indent="-457200">
              <a:lnSpc>
                <a:spcPct val="107000"/>
              </a:lnSpc>
              <a:spcBef>
                <a:spcPts val="0"/>
              </a:spcBef>
              <a:spcAft>
                <a:spcPts val="500"/>
              </a:spcAft>
              <a:defRPr/>
            </a:pPr>
            <a:r>
              <a:rPr lang="en-US" sz="29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Considering to revisit the COVID-19 data survey – to include impacts on system analysis and technology budgets due to COVID-19 funding shortfalls</a:t>
            </a:r>
          </a:p>
          <a:p>
            <a:pPr marL="515937" lvl="1" indent="-457200">
              <a:lnSpc>
                <a:spcPct val="107000"/>
              </a:lnSpc>
              <a:spcBef>
                <a:spcPts val="0"/>
              </a:spcBef>
              <a:spcAft>
                <a:spcPts val="500"/>
              </a:spcAft>
              <a:defRPr/>
            </a:pPr>
            <a:r>
              <a:rPr lang="en-US" sz="29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Engage with AASHTO Inter-Committee working groups for Emerging Technologies and volunteer to support alignments</a:t>
            </a:r>
          </a:p>
          <a:p>
            <a:pPr marL="973137" lvl="2" indent="-457200">
              <a:lnSpc>
                <a:spcPct val="107000"/>
              </a:lnSpc>
              <a:spcBef>
                <a:spcPts val="0"/>
              </a:spcBef>
              <a:spcAft>
                <a:spcPts val="500"/>
              </a:spcAft>
              <a:defRPr/>
            </a:pPr>
            <a:r>
              <a:rPr lang="en-US" sz="25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Connected and Automated Vehicles (CAV)</a:t>
            </a:r>
          </a:p>
          <a:p>
            <a:pPr marL="973137" lvl="2" indent="-457200">
              <a:lnSpc>
                <a:spcPct val="107000"/>
              </a:lnSpc>
              <a:spcBef>
                <a:spcPts val="0"/>
              </a:spcBef>
              <a:spcAft>
                <a:spcPts val="500"/>
              </a:spcAft>
              <a:defRPr/>
            </a:pPr>
            <a:r>
              <a:rPr lang="en-US" sz="25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Shared Mobility/ Mobility as a Service</a:t>
            </a:r>
          </a:p>
          <a:p>
            <a:pPr marL="973137" lvl="2" indent="-457200">
              <a:lnSpc>
                <a:spcPct val="107000"/>
              </a:lnSpc>
              <a:spcBef>
                <a:spcPts val="0"/>
              </a:spcBef>
              <a:spcAft>
                <a:spcPts val="500"/>
              </a:spcAft>
              <a:defRPr/>
            </a:pPr>
            <a:r>
              <a:rPr lang="en-US" sz="25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Drones</a:t>
            </a:r>
          </a:p>
          <a:p>
            <a:pPr marL="973137" lvl="2" indent="-457200">
              <a:lnSpc>
                <a:spcPct val="107000"/>
              </a:lnSpc>
              <a:spcBef>
                <a:spcPts val="0"/>
              </a:spcBef>
              <a:spcAft>
                <a:spcPts val="500"/>
              </a:spcAft>
              <a:defRPr/>
            </a:pPr>
            <a:r>
              <a:rPr lang="en-US" sz="25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Electric Vehicles</a:t>
            </a:r>
          </a:p>
          <a:p>
            <a:pPr marL="515937" lvl="1" indent="-457200">
              <a:lnSpc>
                <a:spcPct val="107000"/>
              </a:lnSpc>
              <a:spcBef>
                <a:spcPts val="0"/>
              </a:spcBef>
              <a:spcAft>
                <a:spcPts val="500"/>
              </a:spcAft>
              <a:defRPr/>
            </a:pPr>
            <a:endParaRPr lang="en-US" sz="29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0D9AF022-0B38-459B-B660-0953496E370F}"/>
              </a:ext>
            </a:extLst>
          </p:cNvPr>
          <p:cNvSpPr txBox="1">
            <a:spLocks/>
          </p:cNvSpPr>
          <p:nvPr/>
        </p:nvSpPr>
        <p:spPr>
          <a:xfrm>
            <a:off x="1452594" y="193539"/>
            <a:ext cx="9621109" cy="913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lumMod val="50000"/>
                  </a:schemeClr>
                </a:solidFill>
                <a:latin typeface="+mj-lt"/>
                <a:ea typeface="+mj-ea"/>
                <a:cs typeface="+mj-cs"/>
              </a:defRPr>
            </a:lvl1pPr>
          </a:lstStyle>
          <a:p>
            <a:pPr lvl="0">
              <a:defRPr/>
            </a:pPr>
            <a:r>
              <a:rPr lang="en-US" sz="3600" dirty="0">
                <a:solidFill>
                  <a:srgbClr val="629DD1">
                    <a:lumMod val="50000"/>
                  </a:srgbClr>
                </a:solidFill>
              </a:rPr>
              <a:t>System Mobility and Emerging Technologies </a:t>
            </a:r>
          </a:p>
          <a:p>
            <a:pPr lvl="0">
              <a:defRPr/>
            </a:pPr>
            <a:r>
              <a:rPr lang="en-US" sz="3600" dirty="0">
                <a:solidFill>
                  <a:srgbClr val="629DD1">
                    <a:lumMod val="50000"/>
                  </a:srgbClr>
                </a:solidFill>
              </a:rPr>
              <a:t>(SMET) : </a:t>
            </a:r>
            <a:r>
              <a:rPr kumimoji="0" lang="en-US" sz="3600" b="1" i="0" u="none" strike="noStrike" kern="1200" cap="none" spc="0" normalizeH="0" baseline="0" noProof="0" dirty="0">
                <a:ln>
                  <a:noFill/>
                </a:ln>
                <a:solidFill>
                  <a:srgbClr val="629DD1">
                    <a:lumMod val="50000"/>
                  </a:srgbClr>
                </a:solidFill>
                <a:effectLst/>
                <a:uLnTx/>
                <a:uFillTx/>
                <a:latin typeface="Calibri Light" panose="020F0302020204030204"/>
              </a:rPr>
              <a:t>2020-2021 Action Plan Highlights</a:t>
            </a:r>
          </a:p>
        </p:txBody>
      </p:sp>
    </p:spTree>
    <p:extLst>
      <p:ext uri="{BB962C8B-B14F-4D97-AF65-F5344CB8AC3E}">
        <p14:creationId xmlns:p14="http://schemas.microsoft.com/office/powerpoint/2010/main" val="206780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82995" y="1455174"/>
            <a:ext cx="9360308" cy="5133516"/>
          </a:xfrm>
        </p:spPr>
        <p:txBody>
          <a:bodyPr>
            <a:normAutofit fontScale="77500" lnSpcReduction="20000"/>
          </a:bodyPr>
          <a:lstStyle/>
          <a:p>
            <a:pPr marL="58737" lvl="1" indent="0">
              <a:lnSpc>
                <a:spcPct val="107000"/>
              </a:lnSpc>
              <a:spcBef>
                <a:spcPts val="0"/>
              </a:spcBef>
              <a:spcAft>
                <a:spcPts val="500"/>
              </a:spcAft>
              <a:buNone/>
              <a:defRPr/>
            </a:pPr>
            <a:r>
              <a:rPr lang="en-US" sz="2900" b="1"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Theme 2: Research </a:t>
            </a:r>
          </a:p>
          <a:p>
            <a:pPr marL="515937" lvl="1" indent="-457200">
              <a:lnSpc>
                <a:spcPct val="107000"/>
              </a:lnSpc>
              <a:spcBef>
                <a:spcPts val="0"/>
              </a:spcBef>
              <a:spcAft>
                <a:spcPts val="500"/>
              </a:spcAft>
              <a:defRPr/>
            </a:pPr>
            <a:r>
              <a:rPr lang="en-US" sz="29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Developing a NCHRP 20-123 proposal to develop a strategic action plan and work plan roadmap for the subcommittee</a:t>
            </a:r>
            <a:endParaRPr lang="en-US" sz="2900" b="1"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endParaRPr>
          </a:p>
          <a:p>
            <a:pPr marL="58737" lvl="1" indent="0">
              <a:lnSpc>
                <a:spcPct val="107000"/>
              </a:lnSpc>
              <a:spcBef>
                <a:spcPts val="0"/>
              </a:spcBef>
              <a:spcAft>
                <a:spcPts val="500"/>
              </a:spcAft>
              <a:buNone/>
              <a:defRPr/>
            </a:pPr>
            <a:r>
              <a:rPr lang="en-US" sz="2900" b="1"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Theme 3: </a:t>
            </a:r>
            <a:r>
              <a:rPr lang="en-US" sz="2900" b="1" dirty="0" err="1">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NOCoE</a:t>
            </a:r>
            <a:r>
              <a:rPr lang="en-US" sz="2900" b="1"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 Support</a:t>
            </a:r>
          </a:p>
          <a:p>
            <a:pPr marL="515937" lvl="1" indent="-457200">
              <a:lnSpc>
                <a:spcPct val="107000"/>
              </a:lnSpc>
              <a:spcBef>
                <a:spcPts val="0"/>
              </a:spcBef>
              <a:spcAft>
                <a:spcPts val="500"/>
              </a:spcAft>
              <a:defRPr/>
            </a:pPr>
            <a:r>
              <a:rPr lang="en-US" sz="29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Collaborate with </a:t>
            </a:r>
            <a:r>
              <a:rPr lang="en-US" sz="2900" dirty="0" err="1">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NOCoE</a:t>
            </a:r>
            <a:r>
              <a:rPr lang="en-US" sz="29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 on developing case studies that exemplify the importance and use of system data for decision making beyond the traditional applications </a:t>
            </a:r>
            <a:endParaRPr lang="en-US" sz="33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endParaRPr>
          </a:p>
          <a:p>
            <a:pPr marL="58737" lvl="1" indent="0">
              <a:lnSpc>
                <a:spcPct val="107000"/>
              </a:lnSpc>
              <a:spcBef>
                <a:spcPts val="0"/>
              </a:spcBef>
              <a:spcAft>
                <a:spcPts val="500"/>
              </a:spcAft>
              <a:buNone/>
              <a:defRPr/>
            </a:pPr>
            <a:r>
              <a:rPr lang="en-US" sz="2900" b="1"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Theme 4:  Best Practices </a:t>
            </a:r>
          </a:p>
          <a:p>
            <a:pPr marL="515937" lvl="1" indent="-457200">
              <a:lnSpc>
                <a:spcPct val="107000"/>
              </a:lnSpc>
              <a:spcBef>
                <a:spcPts val="0"/>
              </a:spcBef>
              <a:spcAft>
                <a:spcPts val="500"/>
              </a:spcAft>
              <a:defRPr/>
            </a:pPr>
            <a:r>
              <a:rPr lang="en-US" sz="29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Continue to hold bi-monthly subcommittee meetings that promote partnering sessions and the exchange of best practices</a:t>
            </a:r>
          </a:p>
          <a:p>
            <a:pPr marL="515937" lvl="1" indent="-457200">
              <a:lnSpc>
                <a:spcPct val="107000"/>
              </a:lnSpc>
              <a:spcBef>
                <a:spcPts val="0"/>
              </a:spcBef>
              <a:spcAft>
                <a:spcPts val="500"/>
              </a:spcAft>
              <a:defRPr/>
            </a:pPr>
            <a:r>
              <a:rPr lang="en-US" sz="29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Reach out to the subcommittee and working groups of both standing committees to identify work plan priorities and opportunities for collaboration and identify partner TRB committees</a:t>
            </a:r>
          </a:p>
          <a:p>
            <a:pPr marL="515937" lvl="1" indent="-457200">
              <a:lnSpc>
                <a:spcPct val="107000"/>
              </a:lnSpc>
              <a:spcBef>
                <a:spcPts val="0"/>
              </a:spcBef>
              <a:spcAft>
                <a:spcPts val="500"/>
              </a:spcAft>
              <a:defRPr/>
            </a:pPr>
            <a:endParaRPr lang="en-US" sz="29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endParaRPr>
          </a:p>
          <a:p>
            <a:pPr marL="58737" lvl="1" indent="0">
              <a:lnSpc>
                <a:spcPct val="107000"/>
              </a:lnSpc>
              <a:spcBef>
                <a:spcPts val="0"/>
              </a:spcBef>
              <a:spcAft>
                <a:spcPts val="500"/>
              </a:spcAft>
              <a:buNone/>
              <a:defRPr/>
            </a:pPr>
            <a:r>
              <a:rPr lang="en-US" sz="2100" dirty="0">
                <a:solidFill>
                  <a:srgbClr val="629DD1">
                    <a:lumMod val="50000"/>
                  </a:srgbClr>
                </a:solidFill>
                <a:latin typeface="Segoe UI" panose="020B0502040204020203" pitchFamily="34" charset="0"/>
              </a:rPr>
              <a:t>.</a:t>
            </a:r>
          </a:p>
        </p:txBody>
      </p:sp>
      <p:sp>
        <p:nvSpPr>
          <p:cNvPr id="4" name="Title 3">
            <a:extLst>
              <a:ext uri="{FF2B5EF4-FFF2-40B4-BE49-F238E27FC236}">
                <a16:creationId xmlns:a16="http://schemas.microsoft.com/office/drawing/2014/main" id="{0D9AF022-0B38-459B-B660-0953496E370F}"/>
              </a:ext>
            </a:extLst>
          </p:cNvPr>
          <p:cNvSpPr txBox="1">
            <a:spLocks/>
          </p:cNvSpPr>
          <p:nvPr/>
        </p:nvSpPr>
        <p:spPr>
          <a:xfrm>
            <a:off x="1453019" y="393956"/>
            <a:ext cx="9621109" cy="913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lumMod val="50000"/>
                  </a:schemeClr>
                </a:solidFill>
                <a:latin typeface="+mj-lt"/>
                <a:ea typeface="+mj-ea"/>
                <a:cs typeface="+mj-cs"/>
              </a:defRPr>
            </a:lvl1pPr>
          </a:lstStyle>
          <a:p>
            <a:pPr lvl="0">
              <a:defRPr/>
            </a:pPr>
            <a:r>
              <a:rPr lang="en-US" sz="3600" dirty="0">
                <a:solidFill>
                  <a:srgbClr val="629DD1">
                    <a:lumMod val="50000"/>
                  </a:srgbClr>
                </a:solidFill>
              </a:rPr>
              <a:t>System Mobility and Emerging Technologies </a:t>
            </a:r>
          </a:p>
          <a:p>
            <a:pPr lvl="0">
              <a:defRPr/>
            </a:pPr>
            <a:r>
              <a:rPr lang="en-US" sz="3600" dirty="0">
                <a:solidFill>
                  <a:srgbClr val="629DD1">
                    <a:lumMod val="50000"/>
                  </a:srgbClr>
                </a:solidFill>
              </a:rPr>
              <a:t>(SMET) : </a:t>
            </a:r>
            <a:r>
              <a:rPr kumimoji="0" lang="en-US" sz="3600" b="1" i="0" u="none" strike="noStrike" kern="1200" cap="none" spc="0" normalizeH="0" baseline="0" noProof="0" dirty="0">
                <a:ln>
                  <a:noFill/>
                </a:ln>
                <a:solidFill>
                  <a:srgbClr val="629DD1">
                    <a:lumMod val="50000"/>
                  </a:srgbClr>
                </a:solidFill>
                <a:effectLst/>
                <a:uLnTx/>
                <a:uFillTx/>
                <a:latin typeface="Calibri Light" panose="020F0302020204030204"/>
              </a:rPr>
              <a:t>2020-2021 Action Plan Highlights (cont.)</a:t>
            </a:r>
          </a:p>
        </p:txBody>
      </p:sp>
    </p:spTree>
    <p:extLst>
      <p:ext uri="{BB962C8B-B14F-4D97-AF65-F5344CB8AC3E}">
        <p14:creationId xmlns:p14="http://schemas.microsoft.com/office/powerpoint/2010/main" val="10890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74309" y="764581"/>
            <a:ext cx="5765496" cy="1490598"/>
          </a:xfrm>
        </p:spPr>
        <p:txBody>
          <a:bodyPr>
            <a:normAutofit/>
          </a:bodyPr>
          <a:lstStyle/>
          <a:p>
            <a:pPr marL="0" indent="0">
              <a:buNone/>
            </a:pPr>
            <a:endParaRPr lang="en-US" dirty="0"/>
          </a:p>
          <a:p>
            <a:pPr marL="0" indent="0" algn="ctr">
              <a:buNone/>
            </a:pPr>
            <a:r>
              <a:rPr lang="en-US" sz="4400" b="1" dirty="0">
                <a:effectLst/>
                <a:latin typeface="Calibri" panose="020F0502020204030204" pitchFamily="34" charset="0"/>
                <a:ea typeface="Calibri" panose="020F0502020204030204" pitchFamily="34" charset="0"/>
                <a:cs typeface="Times New Roman" panose="02020603050405020304" pitchFamily="18" charset="0"/>
              </a:rPr>
              <a:t>Questions/Suggestions</a:t>
            </a:r>
            <a:endParaRPr lang="en-US" sz="3000" dirty="0">
              <a:solidFill>
                <a:schemeClr val="accent3">
                  <a:lumMod val="50000"/>
                </a:schemeClr>
              </a:solidFill>
              <a:latin typeface="Calibri" panose="020F0502020204030204" pitchFamily="34" charset="0"/>
              <a:cs typeface="Times New Roman" panose="02020603050405020304" pitchFamily="18" charset="0"/>
            </a:endParaRPr>
          </a:p>
        </p:txBody>
      </p:sp>
      <p:sp>
        <p:nvSpPr>
          <p:cNvPr id="2" name="Rectangle 1"/>
          <p:cNvSpPr/>
          <p:nvPr/>
        </p:nvSpPr>
        <p:spPr>
          <a:xfrm>
            <a:off x="1466158" y="3472321"/>
            <a:ext cx="9581798" cy="2246769"/>
          </a:xfrm>
          <a:prstGeom prst="rect">
            <a:avLst/>
          </a:prstGeom>
          <a:ln>
            <a:solidFill>
              <a:schemeClr val="bg2">
                <a:lumMod val="50000"/>
              </a:schemeClr>
            </a:solidFill>
          </a:ln>
        </p:spPr>
        <p:txBody>
          <a:bodyPr wrap="square">
            <a:spAutoFit/>
          </a:bodyPr>
          <a:lstStyle/>
          <a:p>
            <a:pPr marL="228600" lvl="0">
              <a:spcBef>
                <a:spcPts val="0"/>
              </a:spcBef>
              <a:spcAft>
                <a:spcPts val="600"/>
              </a:spcAft>
              <a:buClrTx/>
              <a:buSzTx/>
            </a:pPr>
            <a:endParaRPr lang="en-US" sz="2400" dirty="0">
              <a:solidFill>
                <a:prstClr val="black"/>
              </a:solidFill>
            </a:endParaRPr>
          </a:p>
          <a:p>
            <a:pPr marL="571500" indent="-342900">
              <a:spcAft>
                <a:spcPts val="600"/>
              </a:spcAft>
              <a:buFont typeface="Arial" panose="020B0604020202020204" pitchFamily="34" charset="0"/>
              <a:buChar char="•"/>
            </a:pPr>
            <a:r>
              <a:rPr lang="en-US" sz="2400" dirty="0">
                <a:solidFill>
                  <a:prstClr val="black"/>
                </a:solidFill>
              </a:rPr>
              <a:t>Chair, Daniela Bremmer (WSDOT) - </a:t>
            </a:r>
            <a:r>
              <a:rPr lang="en-US" sz="2400" u="sng" dirty="0">
                <a:solidFill>
                  <a:prstClr val="black"/>
                </a:solidFill>
                <a:hlinkClick r:id="rId3"/>
              </a:rPr>
              <a:t>bremmed@wsdot.wa.gov</a:t>
            </a:r>
            <a:r>
              <a:rPr lang="en-US" sz="2400" u="sng" dirty="0">
                <a:solidFill>
                  <a:prstClr val="black"/>
                </a:solidFill>
              </a:rPr>
              <a:t>; </a:t>
            </a:r>
          </a:p>
          <a:p>
            <a:pPr marL="571500" indent="-342900">
              <a:spcAft>
                <a:spcPts val="600"/>
              </a:spcAft>
              <a:buFont typeface="Arial" panose="020B0604020202020204" pitchFamily="34" charset="0"/>
              <a:buChar char="•"/>
            </a:pPr>
            <a:r>
              <a:rPr lang="en-US" sz="2400" dirty="0">
                <a:solidFill>
                  <a:prstClr val="black"/>
                </a:solidFill>
              </a:rPr>
              <a:t>Vice-chair, Jay Styles (VDOT),  </a:t>
            </a:r>
            <a:r>
              <a:rPr lang="en-US" sz="2400" u="sng" dirty="0">
                <a:solidFill>
                  <a:prstClr val="black"/>
                </a:solidFill>
                <a:hlinkClick r:id="rId4"/>
              </a:rPr>
              <a:t>jay.styles@vdot.virginia.gov</a:t>
            </a:r>
            <a:r>
              <a:rPr lang="en-US" sz="2400" dirty="0">
                <a:solidFill>
                  <a:prstClr val="black"/>
                </a:solidFill>
              </a:rPr>
              <a:t>;  </a:t>
            </a:r>
          </a:p>
          <a:p>
            <a:pPr marL="571500" indent="-342900">
              <a:spcAft>
                <a:spcPts val="600"/>
              </a:spcAft>
              <a:buFont typeface="Arial" panose="020B0604020202020204" pitchFamily="34" charset="0"/>
              <a:buChar char="•"/>
            </a:pPr>
            <a:r>
              <a:rPr lang="en-US" sz="2400" dirty="0">
                <a:solidFill>
                  <a:prstClr val="black"/>
                </a:solidFill>
              </a:rPr>
              <a:t>Patrick </a:t>
            </a:r>
            <a:r>
              <a:rPr lang="en-US" sz="2400" dirty="0" err="1">
                <a:solidFill>
                  <a:prstClr val="black"/>
                </a:solidFill>
              </a:rPr>
              <a:t>Zelinski</a:t>
            </a:r>
            <a:r>
              <a:rPr lang="en-US" sz="2400" dirty="0">
                <a:solidFill>
                  <a:prstClr val="black"/>
                </a:solidFill>
              </a:rPr>
              <a:t>, (AASHTO - CTSO - staff lead),  </a:t>
            </a:r>
            <a:r>
              <a:rPr lang="en-US" sz="2400" u="sng" dirty="0">
                <a:solidFill>
                  <a:prstClr val="black"/>
                </a:solidFill>
                <a:hlinkClick r:id="rId5"/>
              </a:rPr>
              <a:t>PZelinski@aashto.org</a:t>
            </a:r>
            <a:r>
              <a:rPr lang="en-US" sz="2400" dirty="0">
                <a:solidFill>
                  <a:prstClr val="black"/>
                </a:solidFill>
              </a:rPr>
              <a:t>; </a:t>
            </a:r>
          </a:p>
          <a:p>
            <a:pPr marL="571500" indent="-342900">
              <a:spcAft>
                <a:spcPts val="600"/>
              </a:spcAft>
              <a:buFont typeface="Arial" panose="020B0604020202020204" pitchFamily="34" charset="0"/>
              <a:buChar char="•"/>
            </a:pPr>
            <a:r>
              <a:rPr lang="en-US" sz="2400" dirty="0">
                <a:solidFill>
                  <a:prstClr val="black"/>
                </a:solidFill>
              </a:rPr>
              <a:t>Matt Hardy (AASHTO – CPBM - staff lead), </a:t>
            </a:r>
            <a:r>
              <a:rPr lang="en-US" sz="2400" u="sng" dirty="0">
                <a:solidFill>
                  <a:prstClr val="black"/>
                </a:solidFill>
                <a:hlinkClick r:id="rId6"/>
              </a:rPr>
              <a:t>mhardy@aashto.org</a:t>
            </a:r>
            <a:endParaRPr lang="en-US" sz="2400" dirty="0">
              <a:solidFill>
                <a:prstClr val="black"/>
              </a:solidFill>
            </a:endParaRPr>
          </a:p>
        </p:txBody>
      </p:sp>
    </p:spTree>
    <p:extLst>
      <p:ext uri="{BB962C8B-B14F-4D97-AF65-F5344CB8AC3E}">
        <p14:creationId xmlns:p14="http://schemas.microsoft.com/office/powerpoint/2010/main" val="2420154655"/>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50304" y="1763880"/>
            <a:ext cx="8686800" cy="3108616"/>
          </a:xfrm>
        </p:spPr>
        <p:txBody>
          <a:bodyPr>
            <a:normAutofit/>
          </a:bodyPr>
          <a:lstStyle/>
          <a:p>
            <a:pPr marL="0" lvl="0" indent="0" algn="ctr">
              <a:buNone/>
            </a:pPr>
            <a:r>
              <a:rPr lang="en-US" sz="4400" b="1" dirty="0"/>
              <a:t>Overview of CTSO Joint Subcommittee on System Mobility and Emerging Technologies (SMET) </a:t>
            </a:r>
          </a:p>
          <a:p>
            <a:pPr marL="0" lvl="0" indent="0" algn="ctr">
              <a:buNone/>
            </a:pPr>
            <a:r>
              <a:rPr lang="en-US" dirty="0">
                <a:solidFill>
                  <a:srgbClr val="629DD1">
                    <a:lumMod val="50000"/>
                  </a:srgbClr>
                </a:solidFill>
              </a:rPr>
              <a:t>Daniela Bremmer, WSDOT, Chair (CTSO)</a:t>
            </a:r>
          </a:p>
          <a:p>
            <a:pPr marL="0" lvl="0" indent="0" algn="ctr">
              <a:buNone/>
            </a:pPr>
            <a:r>
              <a:rPr lang="en-US" dirty="0">
                <a:solidFill>
                  <a:srgbClr val="629DD1">
                    <a:lumMod val="50000"/>
                  </a:srgbClr>
                </a:solidFill>
              </a:rPr>
              <a:t>Jay Styles, VDOT, Vice-Chair (CPBM)</a:t>
            </a:r>
          </a:p>
          <a:p>
            <a:pPr marL="0" lvl="0" indent="0" algn="ctr">
              <a:buNone/>
            </a:pPr>
            <a:endParaRPr lang="en-US" sz="4400" b="1" dirty="0"/>
          </a:p>
        </p:txBody>
      </p:sp>
    </p:spTree>
    <p:extLst>
      <p:ext uri="{BB962C8B-B14F-4D97-AF65-F5344CB8AC3E}">
        <p14:creationId xmlns:p14="http://schemas.microsoft.com/office/powerpoint/2010/main" val="3889754229"/>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F2D97F-DD5B-4290-B519-4C99A85AA466}"/>
              </a:ext>
            </a:extLst>
          </p:cNvPr>
          <p:cNvPicPr>
            <a:picLocks noChangeAspect="1"/>
          </p:cNvPicPr>
          <p:nvPr/>
        </p:nvPicPr>
        <p:blipFill>
          <a:blip r:embed="rId3"/>
          <a:stretch>
            <a:fillRect/>
          </a:stretch>
        </p:blipFill>
        <p:spPr>
          <a:xfrm>
            <a:off x="2321819" y="148745"/>
            <a:ext cx="8422815" cy="5544726"/>
          </a:xfrm>
          <a:prstGeom prst="rect">
            <a:avLst/>
          </a:prstGeom>
          <a:ln>
            <a:noFill/>
          </a:ln>
        </p:spPr>
      </p:pic>
      <p:sp>
        <p:nvSpPr>
          <p:cNvPr id="3" name="TextBox 2"/>
          <p:cNvSpPr txBox="1"/>
          <p:nvPr/>
        </p:nvSpPr>
        <p:spPr>
          <a:xfrm>
            <a:off x="5625089" y="1365337"/>
            <a:ext cx="1816273" cy="954107"/>
          </a:xfrm>
          <a:prstGeom prst="rect">
            <a:avLst/>
          </a:prstGeom>
          <a:solidFill>
            <a:srgbClr val="0070C0"/>
          </a:solidFill>
        </p:spPr>
        <p:txBody>
          <a:bodyPr wrap="square" rtlCol="0">
            <a:spAutoFit/>
          </a:bodyPr>
          <a:lstStyle/>
          <a:p>
            <a:pPr algn="ctr"/>
            <a:r>
              <a:rPr lang="en-US" sz="1400" dirty="0">
                <a:solidFill>
                  <a:schemeClr val="bg1"/>
                </a:solidFill>
              </a:rPr>
              <a:t>Joint Subcommittee on System Mobility and Emerging Technologies (SMET)</a:t>
            </a:r>
          </a:p>
        </p:txBody>
      </p:sp>
      <p:sp>
        <p:nvSpPr>
          <p:cNvPr id="8" name="Oval 7"/>
          <p:cNvSpPr/>
          <p:nvPr/>
        </p:nvSpPr>
        <p:spPr>
          <a:xfrm>
            <a:off x="5480588" y="1031861"/>
            <a:ext cx="2105273" cy="1621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948665" y="3346537"/>
            <a:ext cx="1816273" cy="954107"/>
          </a:xfrm>
          <a:prstGeom prst="rect">
            <a:avLst/>
          </a:prstGeom>
          <a:solidFill>
            <a:schemeClr val="bg1">
              <a:lumMod val="65000"/>
            </a:schemeClr>
          </a:solidFill>
        </p:spPr>
        <p:txBody>
          <a:bodyPr wrap="square" rtlCol="0">
            <a:spAutoFit/>
          </a:bodyPr>
          <a:lstStyle/>
          <a:p>
            <a:pPr algn="ctr"/>
            <a:r>
              <a:rPr lang="en-US" sz="1400" b="1" dirty="0">
                <a:solidFill>
                  <a:schemeClr val="bg1"/>
                </a:solidFill>
              </a:rPr>
              <a:t>AASHTO Standing Committee on Performance Based Management  (CPBM)</a:t>
            </a:r>
          </a:p>
        </p:txBody>
      </p:sp>
      <p:cxnSp>
        <p:nvCxnSpPr>
          <p:cNvPr id="16" name="Straight Arrow Connector 15"/>
          <p:cNvCxnSpPr/>
          <p:nvPr/>
        </p:nvCxnSpPr>
        <p:spPr>
          <a:xfrm>
            <a:off x="6984162" y="2339947"/>
            <a:ext cx="914400" cy="91440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72925"/>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E33E0967-DF9F-2040-ACD8-81E2ED28F179}"/>
              </a:ext>
            </a:extLst>
          </p:cNvPr>
          <p:cNvSpPr>
            <a:spLocks noChangeArrowheads="1"/>
          </p:cNvSpPr>
          <p:nvPr/>
        </p:nvSpPr>
        <p:spPr bwMode="auto">
          <a:xfrm>
            <a:off x="0" y="96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8">
            <a:extLst>
              <a:ext uri="{FF2B5EF4-FFF2-40B4-BE49-F238E27FC236}">
                <a16:creationId xmlns:a16="http://schemas.microsoft.com/office/drawing/2014/main" id="{01B8221D-A081-E84B-A5DD-35A43CBDD82E}"/>
              </a:ext>
            </a:extLst>
          </p:cNvPr>
          <p:cNvSpPr>
            <a:spLocks noChangeArrowheads="1"/>
          </p:cNvSpPr>
          <p:nvPr/>
        </p:nvSpPr>
        <p:spPr bwMode="auto">
          <a:xfrm>
            <a:off x="457200" y="1297805"/>
            <a:ext cx="11549743" cy="51277"/>
          </a:xfrm>
          <a:prstGeom prst="rect">
            <a:avLst/>
          </a:prstGeom>
          <a:solidFill>
            <a:srgbClr val="17BF9E"/>
          </a:solidFill>
          <a:ln>
            <a:noFill/>
          </a:ln>
          <a:effectLst/>
          <a:extLs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19050">
                <a:solidFill>
                  <a:srgbClr val="0000FF"/>
                </a:solidFill>
                <a:miter lim="800000"/>
                <a:headEnd/>
                <a:tailEnd/>
              </a14:hiddenLine>
            </a:ext>
            <a:ext uri="{AF507438-7753-43e0-B8FC-AC1667EBCBE1}">
              <a14:hiddenEffect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ffectLst>
                  <a:outerShdw blurRad="38100" dist="25400" dir="5400000" algn="ctr" rotWithShape="0">
                    <a:srgbClr val="000000">
                      <a:alpha val="35001"/>
                    </a:srgbClr>
                  </a:outerShdw>
                </a:effectLst>
              </a14:hiddenEffects>
            </a:ext>
          </a:extLst>
        </p:spPr>
        <p:txBody>
          <a:bodyPr rot="0" vert="horz" wrap="square" lIns="91440" tIns="91440" rIns="91440" bIns="91440" anchor="t" anchorCtr="0" upright="1">
            <a:noAutofit/>
          </a:bodyPr>
          <a:lstStyle/>
          <a:p>
            <a:endParaRPr lang="en-US" dirty="0"/>
          </a:p>
        </p:txBody>
      </p:sp>
      <p:sp>
        <p:nvSpPr>
          <p:cNvPr id="14" name="Text Box 6">
            <a:extLst>
              <a:ext uri="{FF2B5EF4-FFF2-40B4-BE49-F238E27FC236}">
                <a16:creationId xmlns:a16="http://schemas.microsoft.com/office/drawing/2014/main" id="{67A6585F-D71E-2945-B899-077EB815331D}"/>
              </a:ext>
            </a:extLst>
          </p:cNvPr>
          <p:cNvSpPr txBox="1">
            <a:spLocks noChangeArrowheads="1"/>
          </p:cNvSpPr>
          <p:nvPr/>
        </p:nvSpPr>
        <p:spPr bwMode="auto">
          <a:xfrm>
            <a:off x="1365249" y="1323443"/>
            <a:ext cx="9461501" cy="5021073"/>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rot="0" vert="horz" wrap="square" lIns="0" tIns="0" rIns="0" bIns="0" numCol="1" anchor="t" anchorCtr="0" upright="1">
            <a:noAutofit/>
          </a:bodyPr>
          <a:lstStyle/>
          <a:p>
            <a:pPr marL="571500" marR="0" indent="-342900">
              <a:spcBef>
                <a:spcPts val="0"/>
              </a:spcBef>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Joint subcommittee formally fuses the related work of the Committee on Transportation System Operations (CTSO) and Committee on Performance-Based Management (CPBM). With an informal, collaborative relationship with the Committee on Data Management and Analytics (CDMA)</a:t>
            </a:r>
          </a:p>
          <a:p>
            <a:pPr marL="571500" marR="0" indent="-342900">
              <a:spcBef>
                <a:spcPts val="0"/>
              </a:spcBef>
              <a:spcAft>
                <a:spcPts val="600"/>
              </a:spcAft>
              <a:buFont typeface="Arial" panose="020B0604020202020204" pitchFamily="34" charset="0"/>
              <a:buChar char="•"/>
            </a:pPr>
            <a:r>
              <a:rPr lang="en-US" sz="2000" dirty="0"/>
              <a:t>Serves as forum to share how state DOTs are managing system operation and system mobility and how performance is impacted due to current and emerging transportation technologies, operational strategies and connected environments</a:t>
            </a:r>
          </a:p>
          <a:p>
            <a:pPr marL="571500" marR="0" indent="-342900">
              <a:spcBef>
                <a:spcPts val="0"/>
              </a:spcBef>
              <a:spcAft>
                <a:spcPts val="600"/>
              </a:spcAft>
              <a:buFont typeface="Arial" panose="020B0604020202020204" pitchFamily="34" charset="0"/>
              <a:buChar char="•"/>
            </a:pPr>
            <a:r>
              <a:rPr lang="en-US" sz="2000" dirty="0"/>
              <a:t>Explores system and mobility related performance, data and analytical tools, performance communication, reporting approaches, research and related, private sector partnerships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571500" marR="0" indent="-342900">
              <a:spcBef>
                <a:spcPts val="0"/>
              </a:spcBef>
              <a:spcAft>
                <a:spcPts val="600"/>
              </a:spcAft>
              <a:buFont typeface="Arial" panose="020B0604020202020204" pitchFamily="34" charset="0"/>
              <a:buChar char="•"/>
            </a:pPr>
            <a:r>
              <a:rPr lang="en-US" sz="2000" dirty="0"/>
              <a:t>Examines the impacts of current and emerging system management approaches such as  Connected and Automated Vehicle (CAV) technology, Cooperative Automated Transportation (CAT) and Mobility on Demand (MOD) programs. </a:t>
            </a:r>
            <a:endParaRPr lang="en-US" sz="2000" b="1" spc="-2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5" name="Rectangle 1">
            <a:extLst>
              <a:ext uri="{FF2B5EF4-FFF2-40B4-BE49-F238E27FC236}">
                <a16:creationId xmlns:a16="http://schemas.microsoft.com/office/drawing/2014/main" id="{E739F044-0B47-2542-9B4D-3B1F543FE328}"/>
              </a:ext>
            </a:extLst>
          </p:cNvPr>
          <p:cNvSpPr>
            <a:spLocks noChangeArrowheads="1"/>
          </p:cNvSpPr>
          <p:nvPr/>
        </p:nvSpPr>
        <p:spPr bwMode="auto">
          <a:xfrm>
            <a:off x="-382560" y="1785997"/>
            <a:ext cx="34431530" cy="49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1" name="Title 3">
            <a:extLst>
              <a:ext uri="{FF2B5EF4-FFF2-40B4-BE49-F238E27FC236}">
                <a16:creationId xmlns:a16="http://schemas.microsoft.com/office/drawing/2014/main" id="{0D9AF022-0B38-459B-B660-0953496E370F}"/>
              </a:ext>
            </a:extLst>
          </p:cNvPr>
          <p:cNvSpPr txBox="1">
            <a:spLocks/>
          </p:cNvSpPr>
          <p:nvPr/>
        </p:nvSpPr>
        <p:spPr>
          <a:xfrm>
            <a:off x="1486504" y="44434"/>
            <a:ext cx="9491133" cy="1060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lumMod val="50000"/>
                  </a:schemeClr>
                </a:solidFill>
                <a:latin typeface="+mj-lt"/>
                <a:ea typeface="+mj-ea"/>
                <a:cs typeface="+mj-cs"/>
              </a:defRPr>
            </a:lvl1pPr>
          </a:lstStyle>
          <a:p>
            <a:pPr>
              <a:defRPr/>
            </a:pPr>
            <a:r>
              <a:rPr lang="en-US" sz="3600" dirty="0">
                <a:solidFill>
                  <a:srgbClr val="629DD1">
                    <a:lumMod val="50000"/>
                  </a:srgbClr>
                </a:solidFill>
              </a:rPr>
              <a:t>System Mobility and Emerging Technologies </a:t>
            </a:r>
          </a:p>
          <a:p>
            <a:pPr>
              <a:defRPr/>
            </a:pPr>
            <a:r>
              <a:rPr lang="en-US" sz="3600" dirty="0">
                <a:solidFill>
                  <a:srgbClr val="629DD1">
                    <a:lumMod val="50000"/>
                  </a:srgbClr>
                </a:solidFill>
              </a:rPr>
              <a:t>(SMET) Overview</a:t>
            </a:r>
            <a:endParaRPr kumimoji="0" lang="en-US" sz="3600" b="1" i="0" u="none" strike="noStrike" kern="1200" cap="none" spc="0" normalizeH="0" baseline="0" noProof="0" dirty="0">
              <a:ln>
                <a:noFill/>
              </a:ln>
              <a:solidFill>
                <a:srgbClr val="629DD1">
                  <a:lumMod val="50000"/>
                </a:srgbClr>
              </a:solidFill>
              <a:effectLst/>
              <a:uLnTx/>
              <a:uFillTx/>
              <a:latin typeface="Calibri Light" panose="020F0302020204030204"/>
            </a:endParaRPr>
          </a:p>
        </p:txBody>
      </p:sp>
    </p:spTree>
    <p:extLst>
      <p:ext uri="{BB962C8B-B14F-4D97-AF65-F5344CB8AC3E}">
        <p14:creationId xmlns:p14="http://schemas.microsoft.com/office/powerpoint/2010/main" val="147357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0701" y="1162631"/>
            <a:ext cx="9319365" cy="4862388"/>
          </a:xfrm>
        </p:spPr>
        <p:txBody>
          <a:bodyPr>
            <a:normAutofit/>
          </a:bodyPr>
          <a:lstStyle/>
          <a:p>
            <a:pPr marL="0" indent="0">
              <a:buNone/>
            </a:pPr>
            <a:endParaRPr lang="en-US" dirty="0"/>
          </a:p>
          <a:p>
            <a:endParaRPr lang="en-US" dirty="0"/>
          </a:p>
        </p:txBody>
      </p:sp>
      <p:sp>
        <p:nvSpPr>
          <p:cNvPr id="4" name="Title 3">
            <a:extLst>
              <a:ext uri="{FF2B5EF4-FFF2-40B4-BE49-F238E27FC236}">
                <a16:creationId xmlns:a16="http://schemas.microsoft.com/office/drawing/2014/main" id="{0D9AF022-0B38-459B-B660-0953496E370F}"/>
              </a:ext>
            </a:extLst>
          </p:cNvPr>
          <p:cNvSpPr txBox="1">
            <a:spLocks/>
          </p:cNvSpPr>
          <p:nvPr/>
        </p:nvSpPr>
        <p:spPr>
          <a:xfrm>
            <a:off x="1540700" y="385532"/>
            <a:ext cx="8079287" cy="1114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629DD1">
                    <a:lumMod val="50000"/>
                  </a:srgbClr>
                </a:solidFill>
                <a:effectLst/>
                <a:uLnTx/>
                <a:uFillTx/>
                <a:latin typeface="Calibri Light" panose="020F0302020204030204"/>
                <a:ea typeface="+mj-ea"/>
                <a:cs typeface="+mj-cs"/>
              </a:rPr>
              <a:t>Joint Subcommittee on System Mobility and Emerging Technologies</a:t>
            </a:r>
            <a:r>
              <a:rPr kumimoji="0" lang="en-US" sz="3600" b="1" i="0" u="none" strike="noStrike" kern="1200" cap="none" spc="0" normalizeH="0" noProof="0" dirty="0">
                <a:ln>
                  <a:noFill/>
                </a:ln>
                <a:solidFill>
                  <a:srgbClr val="629DD1">
                    <a:lumMod val="50000"/>
                  </a:srgbClr>
                </a:solidFill>
                <a:effectLst/>
                <a:uLnTx/>
                <a:uFillTx/>
                <a:latin typeface="Calibri Light" panose="020F0302020204030204"/>
                <a:ea typeface="+mj-ea"/>
                <a:cs typeface="+mj-cs"/>
              </a:rPr>
              <a:t> </a:t>
            </a:r>
            <a:r>
              <a:rPr kumimoji="0" lang="en-US" sz="3600" b="1" i="0" u="none" strike="noStrike" kern="1200" cap="none" spc="0" normalizeH="0" baseline="0" noProof="0" dirty="0">
                <a:ln>
                  <a:noFill/>
                </a:ln>
                <a:solidFill>
                  <a:srgbClr val="629DD1">
                    <a:lumMod val="50000"/>
                  </a:srgbClr>
                </a:solidFill>
                <a:effectLst/>
                <a:uLnTx/>
                <a:uFillTx/>
                <a:latin typeface="Calibri Light" panose="020F0302020204030204"/>
                <a:ea typeface="+mj-ea"/>
                <a:cs typeface="+mj-cs"/>
              </a:rPr>
              <a:t>(SMET)</a:t>
            </a:r>
          </a:p>
        </p:txBody>
      </p:sp>
      <p:sp>
        <p:nvSpPr>
          <p:cNvPr id="7" name="Content Placeholder 2">
            <a:extLst>
              <a:ext uri="{FF2B5EF4-FFF2-40B4-BE49-F238E27FC236}">
                <a16:creationId xmlns:a16="http://schemas.microsoft.com/office/drawing/2014/main" id="{8EDA903B-0779-44B6-AD61-7FF4195D06B6}"/>
              </a:ext>
            </a:extLst>
          </p:cNvPr>
          <p:cNvSpPr txBox="1">
            <a:spLocks/>
          </p:cNvSpPr>
          <p:nvPr/>
        </p:nvSpPr>
        <p:spPr>
          <a:xfrm>
            <a:off x="1592784" y="1489722"/>
            <a:ext cx="8490667" cy="3864212"/>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1200"/>
              </a:spcAft>
              <a:buNone/>
            </a:pPr>
            <a:r>
              <a:rPr lang="en-US" sz="2200" dirty="0">
                <a:solidFill>
                  <a:schemeClr val="tx1"/>
                </a:solidFill>
                <a:ea typeface="Calibri" panose="020F0502020204030204" pitchFamily="34" charset="0"/>
                <a:cs typeface="Times New Roman" panose="02020603050405020304" pitchFamily="18" charset="0"/>
              </a:rPr>
              <a:t>New joint subcommittee – only five meetings thus far but  key accomplishments</a:t>
            </a:r>
          </a:p>
          <a:p>
            <a:pPr marL="0" indent="0">
              <a:lnSpc>
                <a:spcPct val="107000"/>
              </a:lnSpc>
              <a:spcBef>
                <a:spcPts val="0"/>
              </a:spcBef>
              <a:spcAft>
                <a:spcPts val="1200"/>
              </a:spcAft>
              <a:buNone/>
            </a:pPr>
            <a:r>
              <a:rPr lang="en-US" sz="2200" dirty="0">
                <a:solidFill>
                  <a:schemeClr val="tx1"/>
                </a:solidFill>
                <a:ea typeface="Calibri" panose="020F0502020204030204" pitchFamily="34" charset="0"/>
                <a:cs typeface="Times New Roman" panose="02020603050405020304" pitchFamily="18" charset="0"/>
              </a:rPr>
              <a:t>We are making a difference and gaining traction!</a:t>
            </a:r>
          </a:p>
          <a:p>
            <a:pPr marL="0" indent="0">
              <a:lnSpc>
                <a:spcPct val="107000"/>
              </a:lnSpc>
              <a:spcBef>
                <a:spcPts val="0"/>
              </a:spcBef>
              <a:spcAft>
                <a:spcPts val="1200"/>
              </a:spcAft>
              <a:buNone/>
            </a:pPr>
            <a:r>
              <a:rPr lang="en-US" sz="2200" dirty="0">
                <a:solidFill>
                  <a:schemeClr val="tx1"/>
                </a:solidFill>
              </a:rPr>
              <a:t>Mission in close alignment with the CTSO themes: </a:t>
            </a:r>
          </a:p>
          <a:p>
            <a:pPr marL="800100" lvl="1" indent="-342900">
              <a:lnSpc>
                <a:spcPct val="107000"/>
              </a:lnSpc>
              <a:spcBef>
                <a:spcPts val="0"/>
              </a:spcBef>
              <a:spcAft>
                <a:spcPts val="1200"/>
              </a:spcAf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TSMO and CAT Alignment</a:t>
            </a:r>
            <a:endParaRPr lang="en-US" sz="1900" i="1"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1200"/>
              </a:spcAf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Research </a:t>
            </a:r>
          </a:p>
          <a:p>
            <a:pPr marL="800100" lvl="1" indent="-342900">
              <a:lnSpc>
                <a:spcPct val="107000"/>
              </a:lnSpc>
              <a:spcBef>
                <a:spcPts val="0"/>
              </a:spcBef>
              <a:spcAft>
                <a:spcPts val="1200"/>
              </a:spcAf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Input to </a:t>
            </a:r>
            <a:r>
              <a:rPr lang="en-US" sz="1900" dirty="0" err="1">
                <a:latin typeface="Calibri" panose="020F0502020204030204" pitchFamily="34" charset="0"/>
                <a:ea typeface="Calibri" panose="020F0502020204030204" pitchFamily="34" charset="0"/>
                <a:cs typeface="Times New Roman" panose="02020603050405020304" pitchFamily="18" charset="0"/>
              </a:rPr>
              <a:t>NOCoE</a:t>
            </a:r>
            <a:r>
              <a:rPr lang="en-US" sz="1900" dirty="0">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spcBef>
                <a:spcPts val="0"/>
              </a:spcBef>
              <a:spcAft>
                <a:spcPts val="1200"/>
              </a:spcAf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Best Practices </a:t>
            </a:r>
          </a:p>
          <a:p>
            <a:pPr marL="800100" lvl="1" indent="-342900">
              <a:lnSpc>
                <a:spcPct val="107000"/>
              </a:lnSpc>
              <a:spcBef>
                <a:spcPts val="0"/>
              </a:spcBef>
              <a:spcAft>
                <a:spcPts val="1200"/>
              </a:spcAft>
              <a:buAutoNum type="arabicPeriod"/>
            </a:pPr>
            <a:r>
              <a:rPr lang="en-US" sz="1900" dirty="0">
                <a:latin typeface="Calibri" panose="020F0502020204030204" pitchFamily="34" charset="0"/>
                <a:ea typeface="Calibri" panose="020F0502020204030204" pitchFamily="34" charset="0"/>
                <a:cs typeface="Times New Roman" panose="02020603050405020304" pitchFamily="18" charset="0"/>
              </a:rPr>
              <a:t>ROLF and Operations Manual</a:t>
            </a:r>
          </a:p>
          <a:p>
            <a:pPr marL="0" indent="0">
              <a:lnSpc>
                <a:spcPct val="107000"/>
              </a:lnSpc>
              <a:spcBef>
                <a:spcPts val="0"/>
              </a:spcBef>
              <a:spcAft>
                <a:spcPts val="1200"/>
              </a:spcAft>
              <a:buNone/>
            </a:pPr>
            <a:endParaRPr lang="en-US" sz="2300"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820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0701" y="1162631"/>
            <a:ext cx="6182461" cy="4862388"/>
          </a:xfrm>
        </p:spPr>
        <p:txBody>
          <a:bodyPr>
            <a:normAutofit fontScale="62500" lnSpcReduction="20000"/>
          </a:bodyPr>
          <a:lstStyle/>
          <a:p>
            <a:pPr marL="0" indent="0">
              <a:buNone/>
            </a:pPr>
            <a:r>
              <a:rPr lang="en-US" sz="3800" b="1" dirty="0" err="1"/>
              <a:t>Covid</a:t>
            </a:r>
            <a:r>
              <a:rPr lang="en-US" sz="3800" b="1" dirty="0"/>
              <a:t> Activities #1 : AASHTO Survey on System Data for Covid-19  </a:t>
            </a:r>
          </a:p>
          <a:p>
            <a:pPr marL="0" indent="0">
              <a:buNone/>
            </a:pPr>
            <a:r>
              <a:rPr lang="en-US" dirty="0"/>
              <a:t>Survey requested feedback from each state agency on mobility performance data requests received to help answer “social distancing” and “shelter in place” policy effectiveness questions, including the following:</a:t>
            </a:r>
          </a:p>
          <a:p>
            <a:r>
              <a:rPr lang="en-US" dirty="0"/>
              <a:t>Social Distance Responses and Traffic Patterns</a:t>
            </a:r>
          </a:p>
          <a:p>
            <a:r>
              <a:rPr lang="en-US" dirty="0"/>
              <a:t>Shelter-in-place / Stay-at-home orders</a:t>
            </a:r>
          </a:p>
          <a:p>
            <a:r>
              <a:rPr lang="en-US" dirty="0"/>
              <a:t>Educational facilities being closed /Non-essential business being closed</a:t>
            </a:r>
          </a:p>
          <a:p>
            <a:r>
              <a:rPr lang="en-US" dirty="0"/>
              <a:t>Travel restrictions /Restaurant/Bar shutdowns</a:t>
            </a:r>
          </a:p>
          <a:p>
            <a:r>
              <a:rPr lang="en-US" dirty="0"/>
              <a:t>Number of people congregating</a:t>
            </a:r>
          </a:p>
          <a:p>
            <a:r>
              <a:rPr lang="en-US" dirty="0"/>
              <a:t>Fines/Enforcement</a:t>
            </a:r>
          </a:p>
          <a:p>
            <a:r>
              <a:rPr lang="en-US" dirty="0"/>
              <a:t>How do DOTs provide this data: use of dash boards or special reports? Has your agency begun to think about this type of analysis? What data would be required to do this analysis (count, employment, demographic)?</a:t>
            </a:r>
          </a:p>
          <a:p>
            <a:pPr marL="0" indent="0">
              <a:buNone/>
            </a:pPr>
            <a:endParaRPr lang="en-US" dirty="0"/>
          </a:p>
          <a:p>
            <a:endParaRPr lang="en-US" dirty="0"/>
          </a:p>
        </p:txBody>
      </p:sp>
      <p:sp>
        <p:nvSpPr>
          <p:cNvPr id="4" name="Title 3">
            <a:extLst>
              <a:ext uri="{FF2B5EF4-FFF2-40B4-BE49-F238E27FC236}">
                <a16:creationId xmlns:a16="http://schemas.microsoft.com/office/drawing/2014/main" id="{0D9AF022-0B38-459B-B660-0953496E370F}"/>
              </a:ext>
            </a:extLst>
          </p:cNvPr>
          <p:cNvSpPr txBox="1">
            <a:spLocks/>
          </p:cNvSpPr>
          <p:nvPr/>
        </p:nvSpPr>
        <p:spPr>
          <a:xfrm>
            <a:off x="1540701" y="102078"/>
            <a:ext cx="9491133" cy="1060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lumMod val="50000"/>
                  </a:schemeClr>
                </a:solidFill>
                <a:latin typeface="+mj-lt"/>
                <a:ea typeface="+mj-ea"/>
                <a:cs typeface="+mj-cs"/>
              </a:defRPr>
            </a:lvl1pPr>
          </a:lstStyle>
          <a:p>
            <a:pPr>
              <a:defRPr/>
            </a:pPr>
            <a:r>
              <a:rPr lang="en-US" sz="3600" dirty="0">
                <a:solidFill>
                  <a:srgbClr val="629DD1">
                    <a:lumMod val="50000"/>
                  </a:srgbClr>
                </a:solidFill>
              </a:rPr>
              <a:t>System Mobility and Emerging Technologies</a:t>
            </a:r>
          </a:p>
          <a:p>
            <a:pPr>
              <a:defRPr/>
            </a:pPr>
            <a:r>
              <a:rPr lang="en-US" sz="3600" dirty="0">
                <a:solidFill>
                  <a:srgbClr val="629DD1">
                    <a:lumMod val="50000"/>
                  </a:srgbClr>
                </a:solidFill>
              </a:rPr>
              <a:t>(SMET) Accomplishments</a:t>
            </a:r>
            <a:r>
              <a:rPr kumimoji="0" lang="en-US" sz="3600" b="1" i="0" u="none" strike="noStrike" kern="1200" cap="none" spc="0" normalizeH="0" baseline="0" noProof="0" dirty="0">
                <a:ln>
                  <a:noFill/>
                </a:ln>
                <a:solidFill>
                  <a:srgbClr val="629DD1">
                    <a:lumMod val="50000"/>
                  </a:srgbClr>
                </a:solidFill>
                <a:effectLst/>
                <a:uLnTx/>
                <a:uFillTx/>
                <a:latin typeface="Calibri Light" panose="020F0302020204030204"/>
              </a:rPr>
              <a:t>: 2019-2020</a:t>
            </a:r>
          </a:p>
        </p:txBody>
      </p:sp>
      <p:sp>
        <p:nvSpPr>
          <p:cNvPr id="2" name="Rectangle 1"/>
          <p:cNvSpPr/>
          <p:nvPr/>
        </p:nvSpPr>
        <p:spPr>
          <a:xfrm>
            <a:off x="7878871" y="1214264"/>
            <a:ext cx="3126111" cy="4278094"/>
          </a:xfrm>
          <a:prstGeom prst="rect">
            <a:avLst/>
          </a:prstGeom>
          <a:ln w="28575">
            <a:solidFill>
              <a:schemeClr val="tx1"/>
            </a:solidFill>
          </a:ln>
        </p:spPr>
        <p:txBody>
          <a:bodyPr wrap="square">
            <a:spAutoFit/>
          </a:bodyPr>
          <a:lstStyle/>
          <a:p>
            <a:endParaRPr lang="en-US" sz="1600" dirty="0">
              <a:solidFill>
                <a:srgbClr val="000000"/>
              </a:solidFill>
              <a:latin typeface="Calibri" panose="020F0502020204030204" pitchFamily="34" charset="0"/>
            </a:endParaRPr>
          </a:p>
          <a:p>
            <a:r>
              <a:rPr lang="en-US" sz="3200" b="1" dirty="0">
                <a:solidFill>
                  <a:schemeClr val="bg2">
                    <a:lumMod val="50000"/>
                  </a:schemeClr>
                </a:solidFill>
                <a:latin typeface="Calibri" panose="020F0502020204030204" pitchFamily="34" charset="0"/>
              </a:rPr>
              <a:t>State DOT COVID-19 Response: </a:t>
            </a:r>
          </a:p>
          <a:p>
            <a:r>
              <a:rPr lang="en-US" sz="3200" b="1" dirty="0">
                <a:solidFill>
                  <a:schemeClr val="bg2">
                    <a:lumMod val="50000"/>
                  </a:schemeClr>
                </a:solidFill>
                <a:latin typeface="Calibri" panose="020F0502020204030204" pitchFamily="34" charset="0"/>
              </a:rPr>
              <a:t>Use of Transportation Data and Information for Decision Makers </a:t>
            </a:r>
            <a:endParaRPr lang="en-US" sz="3200" dirty="0">
              <a:solidFill>
                <a:schemeClr val="bg2">
                  <a:lumMod val="50000"/>
                </a:schemeClr>
              </a:solidFill>
            </a:endParaRPr>
          </a:p>
        </p:txBody>
      </p:sp>
      <p:sp>
        <p:nvSpPr>
          <p:cNvPr id="5" name="Rectangle 4"/>
          <p:cNvSpPr/>
          <p:nvPr/>
        </p:nvSpPr>
        <p:spPr>
          <a:xfrm>
            <a:off x="5688616" y="5656726"/>
            <a:ext cx="5343218" cy="1051570"/>
          </a:xfrm>
          <a:prstGeom prst="rect">
            <a:avLst/>
          </a:prstGeom>
        </p:spPr>
        <p:txBody>
          <a:bodyPr wrap="square">
            <a:spAutoFit/>
          </a:bodyPr>
          <a:lstStyle/>
          <a:p>
            <a:pPr lvl="0">
              <a:lnSpc>
                <a:spcPct val="90000"/>
              </a:lnSpc>
              <a:spcBef>
                <a:spcPts val="1000"/>
              </a:spcBef>
            </a:pPr>
            <a:r>
              <a:rPr lang="en-US" sz="1600" dirty="0">
                <a:solidFill>
                  <a:srgbClr val="629DD1">
                    <a:lumMod val="50000"/>
                  </a:srgbClr>
                </a:solidFill>
                <a:hlinkClick r:id="rId3"/>
              </a:rPr>
              <a:t>https://www.tpm-portal.com/resource/dot-covid19-data-survey/</a:t>
            </a:r>
            <a:endParaRPr lang="en-US" sz="1600" dirty="0">
              <a:solidFill>
                <a:srgbClr val="629DD1">
                  <a:lumMod val="50000"/>
                </a:srgbClr>
              </a:solidFill>
            </a:endParaRPr>
          </a:p>
          <a:p>
            <a:pPr lvl="0">
              <a:lnSpc>
                <a:spcPct val="90000"/>
              </a:lnSpc>
              <a:spcBef>
                <a:spcPts val="1000"/>
              </a:spcBef>
            </a:pPr>
            <a:endParaRPr lang="en-US" sz="2800" dirty="0">
              <a:solidFill>
                <a:srgbClr val="629DD1">
                  <a:lumMod val="50000"/>
                </a:srgbClr>
              </a:solidFill>
            </a:endParaRPr>
          </a:p>
        </p:txBody>
      </p:sp>
    </p:spTree>
    <p:extLst>
      <p:ext uri="{BB962C8B-B14F-4D97-AF65-F5344CB8AC3E}">
        <p14:creationId xmlns:p14="http://schemas.microsoft.com/office/powerpoint/2010/main" val="236592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93973" y="1240682"/>
            <a:ext cx="9303242" cy="4558869"/>
          </a:xfrm>
        </p:spPr>
        <p:txBody>
          <a:bodyPr>
            <a:noAutofit/>
          </a:bodyPr>
          <a:lstStyle/>
          <a:p>
            <a:pPr marL="0" indent="0">
              <a:buNone/>
            </a:pPr>
            <a:r>
              <a:rPr lang="en-US" sz="2000" b="1" dirty="0" err="1">
                <a:solidFill>
                  <a:srgbClr val="1F497D"/>
                </a:solidFill>
                <a:latin typeface="Calibri" panose="020F0502020204030204" pitchFamily="34" charset="0"/>
                <a:ea typeface="Calibri" panose="020F0502020204030204" pitchFamily="34" charset="0"/>
              </a:rPr>
              <a:t>Covid</a:t>
            </a:r>
            <a:r>
              <a:rPr lang="en-US" sz="2000" b="1" dirty="0">
                <a:solidFill>
                  <a:srgbClr val="1F497D"/>
                </a:solidFill>
                <a:latin typeface="Calibri" panose="020F0502020204030204" pitchFamily="34" charset="0"/>
                <a:ea typeface="Calibri" panose="020F0502020204030204" pitchFamily="34" charset="0"/>
              </a:rPr>
              <a:t> Activities #2 : Special Webinar </a:t>
            </a:r>
            <a:r>
              <a:rPr lang="en-US" sz="2000" b="1" dirty="0"/>
              <a:t>Covid-19 Data Accessibility -  Free Data Sources</a:t>
            </a:r>
            <a:endParaRPr lang="en-US" sz="2000" b="1" dirty="0">
              <a:solidFill>
                <a:srgbClr val="1F497D"/>
              </a:solidFill>
              <a:latin typeface="Calibri" panose="020F0502020204030204" pitchFamily="34" charset="0"/>
              <a:ea typeface="Calibri" panose="020F0502020204030204" pitchFamily="34" charset="0"/>
            </a:endParaRPr>
          </a:p>
          <a:p>
            <a:pPr marL="0" indent="0">
              <a:buNone/>
            </a:pPr>
            <a:r>
              <a:rPr lang="en-US" sz="1800" dirty="0">
                <a:solidFill>
                  <a:srgbClr val="1F497D"/>
                </a:solidFill>
                <a:latin typeface="Calibri" panose="020F0502020204030204" pitchFamily="34" charset="0"/>
                <a:ea typeface="Calibri" panose="020F0502020204030204" pitchFamily="34" charset="0"/>
              </a:rPr>
              <a:t>The April 2020 webinar featured INRIX, University of Maryland, and Google and provided the following information on free data sources related to Covid19 analysis. </a:t>
            </a:r>
            <a:endParaRPr lang="en-US" sz="18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1" dirty="0">
                <a:solidFill>
                  <a:srgbClr val="1F497D"/>
                </a:solidFill>
                <a:latin typeface="Calibri" panose="020F0502020204030204" pitchFamily="34" charset="0"/>
                <a:ea typeface="Calibri" panose="020F0502020204030204" pitchFamily="34" charset="0"/>
              </a:rPr>
              <a:t>Webinar Recording: </a:t>
            </a:r>
            <a:r>
              <a:rPr lang="en-US" sz="1800" b="1" u="sng" dirty="0">
                <a:solidFill>
                  <a:srgbClr val="1F497D"/>
                </a:solidFill>
                <a:latin typeface="Calibri" panose="020F0502020204030204" pitchFamily="34" charset="0"/>
                <a:ea typeface="Calibri" panose="020F0502020204030204" pitchFamily="34" charset="0"/>
                <a:hlinkClick r:id="rId3"/>
              </a:rPr>
              <a:t>https://attendee.gotowebinar.com/recording/2019291993716040707</a:t>
            </a:r>
            <a:endParaRPr lang="en-US" sz="1800" b="1"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solidFill>
                <a:srgbClr val="1F497D"/>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latin typeface="Calibri" panose="020F0502020204030204" pitchFamily="34" charset="0"/>
                <a:ea typeface="Calibri" panose="020F0502020204030204" pitchFamily="34" charset="0"/>
              </a:rPr>
              <a:t>INRIX, Rick Schuman at </a:t>
            </a:r>
            <a:r>
              <a:rPr lang="en-US" sz="1800" u="sng" dirty="0">
                <a:solidFill>
                  <a:srgbClr val="1F497D"/>
                </a:solidFill>
                <a:latin typeface="Calibri" panose="020F0502020204030204" pitchFamily="34" charset="0"/>
                <a:ea typeface="Calibri" panose="020F0502020204030204" pitchFamily="34" charset="0"/>
                <a:hlinkClick r:id="rId4"/>
              </a:rPr>
              <a:t>rick@inrix.com</a:t>
            </a:r>
            <a:endParaRPr lang="en-US" sz="18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solidFill>
                  <a:srgbClr val="1F497D"/>
                </a:solidFill>
                <a:latin typeface="Calibri" panose="020F0502020204030204" pitchFamily="34" charset="0"/>
                <a:ea typeface="Calibri" panose="020F0502020204030204" pitchFamily="34" charset="0"/>
              </a:rPr>
              <a:t>Blog posts: </a:t>
            </a:r>
            <a:r>
              <a:rPr lang="en-US" sz="1800" u="sng" dirty="0">
                <a:solidFill>
                  <a:srgbClr val="0563C1"/>
                </a:solidFill>
                <a:latin typeface="Calibri" panose="020F0502020204030204" pitchFamily="34" charset="0"/>
                <a:ea typeface="Calibri" panose="020F0502020204030204" pitchFamily="34" charset="0"/>
                <a:hlinkClick r:id="rId5"/>
              </a:rPr>
              <a:t>https://inrix.com/blog/</a:t>
            </a:r>
            <a:endParaRPr lang="en-US" sz="18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solidFill>
                  <a:srgbClr val="1F497D"/>
                </a:solidFill>
                <a:latin typeface="Calibri" panose="020F0502020204030204" pitchFamily="34" charset="0"/>
                <a:ea typeface="Calibri" panose="020F0502020204030204" pitchFamily="34" charset="0"/>
              </a:rPr>
              <a:t>Volume Trends Dashboard information: </a:t>
            </a:r>
            <a:r>
              <a:rPr lang="en-US" sz="1800" dirty="0">
                <a:hlinkClick r:id="rId6"/>
              </a:rPr>
              <a:t>https://inrix.com/covid-19-transportation-trends/</a:t>
            </a:r>
            <a:r>
              <a:rPr lang="en-US" sz="1800" u="sng" dirty="0">
                <a:solidFill>
                  <a:srgbClr val="0563C1"/>
                </a:solidFill>
                <a:latin typeface="Calibri" panose="020F0502020204030204"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solidFill>
                <a:srgbClr val="1F497D"/>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1F497D"/>
                </a:solidFill>
                <a:latin typeface="Calibri" panose="020F0502020204030204" pitchFamily="34" charset="0"/>
                <a:ea typeface="Calibri" panose="020F0502020204030204" pitchFamily="34" charset="0"/>
              </a:rPr>
              <a:t>University of Maryland, Lei Zhang at </a:t>
            </a:r>
            <a:r>
              <a:rPr lang="en-US" sz="1800" u="sng" dirty="0">
                <a:solidFill>
                  <a:srgbClr val="1F497D"/>
                </a:solidFill>
                <a:latin typeface="Calibri" panose="020F0502020204030204" pitchFamily="34" charset="0"/>
                <a:ea typeface="Calibri" panose="020F0502020204030204" pitchFamily="34" charset="0"/>
                <a:hlinkClick r:id="rId7"/>
              </a:rPr>
              <a:t>lei@umd.edu</a:t>
            </a:r>
            <a:endParaRPr lang="en-US" sz="18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u="sng" dirty="0">
                <a:solidFill>
                  <a:srgbClr val="000000"/>
                </a:solidFill>
                <a:latin typeface="Calibri" panose="020F0502020204030204" pitchFamily="34" charset="0"/>
                <a:ea typeface="Calibri" panose="020F0502020204030204" pitchFamily="34" charset="0"/>
                <a:hlinkClick r:id="rId8"/>
              </a:rPr>
              <a:t>https://data.covid.umd.edu/</a:t>
            </a:r>
            <a:endParaRPr lang="en-US" sz="18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solidFill>
                <a:srgbClr val="000000"/>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latin typeface="Calibri" panose="020F0502020204030204" pitchFamily="34" charset="0"/>
                <a:ea typeface="Calibri" panose="020F0502020204030204" pitchFamily="34" charset="0"/>
              </a:rPr>
              <a:t>Google, Monali Shah at </a:t>
            </a:r>
            <a:r>
              <a:rPr lang="en-US" sz="1800" u="sng" dirty="0">
                <a:solidFill>
                  <a:srgbClr val="000000"/>
                </a:solidFill>
                <a:latin typeface="Calibri" panose="020F0502020204030204" pitchFamily="34" charset="0"/>
                <a:ea typeface="Calibri" panose="020F0502020204030204" pitchFamily="34" charset="0"/>
                <a:hlinkClick r:id="rId9"/>
              </a:rPr>
              <a:t>shahmonali@google.com</a:t>
            </a:r>
            <a:endParaRPr lang="en-US" sz="18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solidFill>
                  <a:srgbClr val="1F497D"/>
                </a:solidFill>
                <a:latin typeface="Calibri" panose="020F0502020204030204" pitchFamily="34" charset="0"/>
                <a:ea typeface="Calibri" panose="020F0502020204030204" pitchFamily="34" charset="0"/>
              </a:rPr>
              <a:t>COVID-19 Community Mobility Reports: </a:t>
            </a:r>
            <a:r>
              <a:rPr lang="en-US" sz="1800" u="sng" dirty="0">
                <a:solidFill>
                  <a:srgbClr val="1F497D"/>
                </a:solidFill>
                <a:latin typeface="Calibri" panose="020F0502020204030204" pitchFamily="34" charset="0"/>
                <a:ea typeface="Calibri" panose="020F0502020204030204" pitchFamily="34" charset="0"/>
                <a:hlinkClick r:id="rId10"/>
              </a:rPr>
              <a:t>https://www.google.com/covid19/mobility/</a:t>
            </a:r>
            <a:endParaRPr lang="en-US" sz="18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800" dirty="0">
                <a:solidFill>
                  <a:srgbClr val="1F497D"/>
                </a:solidFill>
                <a:latin typeface="Calibri" panose="020F0502020204030204" pitchFamily="34" charset="0"/>
                <a:ea typeface="Calibri" panose="020F0502020204030204" pitchFamily="34" charset="0"/>
              </a:rPr>
              <a:t>COVID-19 public dataset program: Making data freely accessible for better public outcomes: </a:t>
            </a:r>
            <a:r>
              <a:rPr lang="en-US" sz="1800" u="sng" dirty="0">
                <a:solidFill>
                  <a:srgbClr val="1F497D"/>
                </a:solidFill>
                <a:latin typeface="Calibri" panose="020F0502020204030204" pitchFamily="34" charset="0"/>
                <a:ea typeface="Calibri" panose="020F0502020204030204" pitchFamily="34" charset="0"/>
                <a:hlinkClick r:id="rId11"/>
              </a:rPr>
              <a:t>https://cloud.google.com/blog/products/data-analytics/free-public-datasets-for-covid19</a:t>
            </a:r>
            <a:endParaRPr lang="en-US" sz="1800" u="sng" dirty="0">
              <a:solidFill>
                <a:srgbClr val="1F497D"/>
              </a:solidFill>
              <a:latin typeface="Calibri" panose="020F0502020204030204" pitchFamily="34" charset="0"/>
              <a:ea typeface="Calibri" panose="020F0502020204030204" pitchFamily="34" charset="0"/>
            </a:endParaRPr>
          </a:p>
        </p:txBody>
      </p:sp>
      <p:sp>
        <p:nvSpPr>
          <p:cNvPr id="4" name="Title 3">
            <a:extLst>
              <a:ext uri="{FF2B5EF4-FFF2-40B4-BE49-F238E27FC236}">
                <a16:creationId xmlns:a16="http://schemas.microsoft.com/office/drawing/2014/main" id="{0D9AF022-0B38-459B-B660-0953496E370F}"/>
              </a:ext>
            </a:extLst>
          </p:cNvPr>
          <p:cNvSpPr txBox="1">
            <a:spLocks/>
          </p:cNvSpPr>
          <p:nvPr/>
        </p:nvSpPr>
        <p:spPr>
          <a:xfrm>
            <a:off x="1500028" y="180130"/>
            <a:ext cx="9491133" cy="1060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lumMod val="50000"/>
                  </a:schemeClr>
                </a:solidFill>
                <a:latin typeface="+mj-lt"/>
                <a:ea typeface="+mj-ea"/>
                <a:cs typeface="+mj-cs"/>
              </a:defRPr>
            </a:lvl1pPr>
          </a:lstStyle>
          <a:p>
            <a:pPr>
              <a:defRPr/>
            </a:pPr>
            <a:r>
              <a:rPr lang="en-US" sz="3600" dirty="0">
                <a:solidFill>
                  <a:srgbClr val="629DD1">
                    <a:lumMod val="50000"/>
                  </a:srgbClr>
                </a:solidFill>
              </a:rPr>
              <a:t>System Mobility and Emerging Technologies </a:t>
            </a:r>
          </a:p>
          <a:p>
            <a:pPr>
              <a:defRPr/>
            </a:pPr>
            <a:r>
              <a:rPr lang="en-US" sz="3600" dirty="0">
                <a:solidFill>
                  <a:srgbClr val="629DD1">
                    <a:lumMod val="50000"/>
                  </a:srgbClr>
                </a:solidFill>
              </a:rPr>
              <a:t>(SMET) Accomplishments</a:t>
            </a:r>
            <a:r>
              <a:rPr kumimoji="0" lang="en-US" sz="3600" b="1" i="0" u="none" strike="noStrike" kern="1200" cap="none" spc="0" normalizeH="0" baseline="0" noProof="0" dirty="0">
                <a:ln>
                  <a:noFill/>
                </a:ln>
                <a:solidFill>
                  <a:srgbClr val="629DD1">
                    <a:lumMod val="50000"/>
                  </a:srgbClr>
                </a:solidFill>
                <a:effectLst/>
                <a:uLnTx/>
                <a:uFillTx/>
                <a:latin typeface="Calibri Light" panose="020F0302020204030204"/>
              </a:rPr>
              <a:t>: 2019-2020</a:t>
            </a:r>
          </a:p>
        </p:txBody>
      </p:sp>
    </p:spTree>
    <p:extLst>
      <p:ext uri="{BB962C8B-B14F-4D97-AF65-F5344CB8AC3E}">
        <p14:creationId xmlns:p14="http://schemas.microsoft.com/office/powerpoint/2010/main" val="139122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0909" y="1420776"/>
            <a:ext cx="5336087" cy="4178358"/>
          </a:xfrm>
        </p:spPr>
        <p:txBody>
          <a:bodyPr>
            <a:normAutofit lnSpcReduction="10000"/>
          </a:bodyPr>
          <a:lstStyle/>
          <a:p>
            <a:pPr marL="0" indent="0">
              <a:buNone/>
            </a:pPr>
            <a:r>
              <a:rPr lang="en-US" dirty="0"/>
              <a:t>Other Partnerships: </a:t>
            </a:r>
          </a:p>
          <a:p>
            <a:pPr marL="0" indent="0">
              <a:buNone/>
            </a:pPr>
            <a:r>
              <a:rPr lang="en-US" dirty="0"/>
              <a:t>AASHTO State AV Task Force Community of Practice </a:t>
            </a:r>
          </a:p>
          <a:p>
            <a:pPr marL="0" indent="0">
              <a:buNone/>
            </a:pPr>
            <a:r>
              <a:rPr lang="en-US" b="1" dirty="0"/>
              <a:t>Identified 46 national CAV-AV-CAT Related Committees and Working Groups </a:t>
            </a:r>
          </a:p>
          <a:p>
            <a:pPr marL="0" indent="0">
              <a:buNone/>
            </a:pPr>
            <a:r>
              <a:rPr lang="en-US" dirty="0"/>
              <a:t>Goal: how can the subcommittee fill gaps in our area of work and support relate efforts , leveraging resources</a:t>
            </a:r>
          </a:p>
          <a:p>
            <a:endParaRPr lang="en-US" dirty="0"/>
          </a:p>
        </p:txBody>
      </p:sp>
      <p:sp>
        <p:nvSpPr>
          <p:cNvPr id="4" name="Title 3">
            <a:extLst>
              <a:ext uri="{FF2B5EF4-FFF2-40B4-BE49-F238E27FC236}">
                <a16:creationId xmlns:a16="http://schemas.microsoft.com/office/drawing/2014/main" id="{0D9AF022-0B38-459B-B660-0953496E370F}"/>
              </a:ext>
            </a:extLst>
          </p:cNvPr>
          <p:cNvSpPr txBox="1">
            <a:spLocks/>
          </p:cNvSpPr>
          <p:nvPr/>
        </p:nvSpPr>
        <p:spPr>
          <a:xfrm>
            <a:off x="1540701" y="102078"/>
            <a:ext cx="9491133" cy="1060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lumMod val="50000"/>
                  </a:schemeClr>
                </a:solidFill>
                <a:latin typeface="+mj-lt"/>
                <a:ea typeface="+mj-ea"/>
                <a:cs typeface="+mj-cs"/>
              </a:defRPr>
            </a:lvl1pPr>
          </a:lstStyle>
          <a:p>
            <a:pPr>
              <a:defRPr/>
            </a:pPr>
            <a:r>
              <a:rPr lang="en-US" sz="3600" dirty="0">
                <a:solidFill>
                  <a:srgbClr val="629DD1">
                    <a:lumMod val="50000"/>
                  </a:srgbClr>
                </a:solidFill>
              </a:rPr>
              <a:t>System Mobility and Emerging Technologies</a:t>
            </a:r>
          </a:p>
          <a:p>
            <a:pPr>
              <a:defRPr/>
            </a:pPr>
            <a:r>
              <a:rPr lang="en-US" sz="3600" dirty="0">
                <a:solidFill>
                  <a:srgbClr val="629DD1">
                    <a:lumMod val="50000"/>
                  </a:srgbClr>
                </a:solidFill>
              </a:rPr>
              <a:t>(SMET) Accomplishments</a:t>
            </a:r>
            <a:r>
              <a:rPr kumimoji="0" lang="en-US" sz="3600" b="1" i="0" u="none" strike="noStrike" kern="1200" cap="none" spc="0" normalizeH="0" baseline="0" noProof="0" dirty="0">
                <a:ln>
                  <a:noFill/>
                </a:ln>
                <a:solidFill>
                  <a:srgbClr val="629DD1">
                    <a:lumMod val="50000"/>
                  </a:srgbClr>
                </a:solidFill>
                <a:effectLst/>
                <a:uLnTx/>
                <a:uFillTx/>
                <a:latin typeface="Calibri Light" panose="020F0302020204030204"/>
              </a:rPr>
              <a:t>: 2019-2020</a:t>
            </a:r>
          </a:p>
        </p:txBody>
      </p:sp>
      <p:sp>
        <p:nvSpPr>
          <p:cNvPr id="6" name="Rectangle 5"/>
          <p:cNvSpPr/>
          <p:nvPr/>
        </p:nvSpPr>
        <p:spPr>
          <a:xfrm>
            <a:off x="7565721" y="1903336"/>
            <a:ext cx="2981193" cy="2554545"/>
          </a:xfrm>
          <a:prstGeom prst="rect">
            <a:avLst/>
          </a:prstGeom>
          <a:ln>
            <a:solidFill>
              <a:schemeClr val="bg2">
                <a:lumMod val="50000"/>
              </a:schemeClr>
            </a:solidFill>
          </a:ln>
        </p:spPr>
        <p:txBody>
          <a:bodyPr wrap="square">
            <a:spAutoFit/>
          </a:bodyPr>
          <a:lstStyle/>
          <a:p>
            <a:r>
              <a:rPr lang="en-US" sz="3200" b="1" dirty="0">
                <a:solidFill>
                  <a:schemeClr val="bg2">
                    <a:lumMod val="50000"/>
                  </a:schemeClr>
                </a:solidFill>
              </a:rPr>
              <a:t>National, CAV-AV-CAT Related Committees and Working Groups – Inventory </a:t>
            </a:r>
          </a:p>
        </p:txBody>
      </p:sp>
    </p:spTree>
    <p:extLst>
      <p:ext uri="{BB962C8B-B14F-4D97-AF65-F5344CB8AC3E}">
        <p14:creationId xmlns:p14="http://schemas.microsoft.com/office/powerpoint/2010/main" val="311708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AF022-0B38-459B-B660-0953496E370F}"/>
              </a:ext>
            </a:extLst>
          </p:cNvPr>
          <p:cNvSpPr txBox="1">
            <a:spLocks/>
          </p:cNvSpPr>
          <p:nvPr/>
        </p:nvSpPr>
        <p:spPr>
          <a:xfrm>
            <a:off x="1452594" y="193539"/>
            <a:ext cx="9621109" cy="9130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2">
                    <a:lumMod val="50000"/>
                  </a:schemeClr>
                </a:solidFill>
                <a:latin typeface="+mj-lt"/>
                <a:ea typeface="+mj-ea"/>
                <a:cs typeface="+mj-cs"/>
              </a:defRPr>
            </a:lvl1pPr>
          </a:lstStyle>
          <a:p>
            <a:pPr lvl="0">
              <a:defRPr/>
            </a:pPr>
            <a:r>
              <a:rPr lang="en-US" sz="3600" dirty="0">
                <a:solidFill>
                  <a:srgbClr val="629DD1">
                    <a:lumMod val="50000"/>
                  </a:srgbClr>
                </a:solidFill>
              </a:rPr>
              <a:t>System Mobility and Emerging Technologies </a:t>
            </a:r>
          </a:p>
          <a:p>
            <a:pPr lvl="0">
              <a:defRPr/>
            </a:pPr>
            <a:r>
              <a:rPr lang="en-US" sz="3600" dirty="0">
                <a:solidFill>
                  <a:srgbClr val="629DD1">
                    <a:lumMod val="50000"/>
                  </a:srgbClr>
                </a:solidFill>
              </a:rPr>
              <a:t>(SMET) : </a:t>
            </a:r>
            <a:r>
              <a:rPr kumimoji="0" lang="en-US" sz="3600" b="1" i="0" u="none" strike="noStrike" kern="1200" cap="none" spc="0" normalizeH="0" baseline="0" noProof="0" dirty="0">
                <a:ln>
                  <a:noFill/>
                </a:ln>
                <a:solidFill>
                  <a:srgbClr val="629DD1">
                    <a:lumMod val="50000"/>
                  </a:srgbClr>
                </a:solidFill>
                <a:effectLst/>
                <a:uLnTx/>
                <a:uFillTx/>
                <a:latin typeface="Calibri Light" panose="020F0302020204030204"/>
              </a:rPr>
              <a:t>2020-2021 Action Plan Highlights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9973" y="945100"/>
            <a:ext cx="6821645" cy="5568434"/>
          </a:xfrm>
          <a:prstGeom prst="rect">
            <a:avLst/>
          </a:prstGeom>
        </p:spPr>
      </p:pic>
      <p:sp>
        <p:nvSpPr>
          <p:cNvPr id="7" name="Rectangle 6"/>
          <p:cNvSpPr/>
          <p:nvPr/>
        </p:nvSpPr>
        <p:spPr>
          <a:xfrm>
            <a:off x="1452594" y="1322554"/>
            <a:ext cx="2079280" cy="2002343"/>
          </a:xfrm>
          <a:prstGeom prst="rect">
            <a:avLst/>
          </a:prstGeom>
        </p:spPr>
        <p:txBody>
          <a:bodyPr wrap="square">
            <a:spAutoFit/>
          </a:bodyPr>
          <a:lstStyle/>
          <a:p>
            <a:pPr marL="58737" lvl="1" indent="0">
              <a:lnSpc>
                <a:spcPct val="107000"/>
              </a:lnSpc>
              <a:spcBef>
                <a:spcPts val="0"/>
              </a:spcBef>
              <a:spcAft>
                <a:spcPts val="500"/>
              </a:spcAft>
              <a:buNone/>
              <a:defRPr/>
            </a:pPr>
            <a:r>
              <a:rPr lang="en-US" sz="2900" b="1"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rPr>
              <a:t>Theme 1: TSMO and CAT Alignment</a:t>
            </a:r>
            <a:endParaRPr lang="en-US" sz="2900" dirty="0">
              <a:solidFill>
                <a:srgbClr val="297FD5">
                  <a:lumMod val="50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p:cNvSpPr/>
          <p:nvPr/>
        </p:nvSpPr>
        <p:spPr>
          <a:xfrm>
            <a:off x="6776581" y="5073041"/>
            <a:ext cx="964504" cy="964504"/>
          </a:xfrm>
          <a:prstGeom prst="ellipse">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77847" y="1227551"/>
            <a:ext cx="5761972" cy="4634630"/>
          </a:xfrm>
          <a:prstGeom prst="ellipse">
            <a:avLst/>
          </a:prstGeom>
          <a:no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65387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TSO VM template.potx" id="{CC532793-8D7B-46A8-A394-998C01851499}" vid="{D933DB27-E785-4C09-AF9B-73DE1CA70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CTSO VM template</Template>
  <TotalTime>665</TotalTime>
  <Words>975</Words>
  <Application>Microsoft Office PowerPoint</Application>
  <PresentationFormat>Widescreen</PresentationFormat>
  <Paragraphs>105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Courier New</vt:lpstr>
      <vt:lpstr>Segoe UI</vt:lpstr>
      <vt:lpstr>Symbol</vt:lpstr>
      <vt:lpstr>Office Theme</vt:lpstr>
      <vt:lpstr>Committee on Transportation System Operations (CTSO) 2020 Virtual Annual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Committee on Transportation System Operations (CTSO) 2020 Annual Meeting</dc:title>
  <dc:creator>Linda Preisen</dc:creator>
  <cp:lastModifiedBy>Nick Krefting</cp:lastModifiedBy>
  <cp:revision>86</cp:revision>
  <dcterms:created xsi:type="dcterms:W3CDTF">2020-08-31T19:25:46Z</dcterms:created>
  <dcterms:modified xsi:type="dcterms:W3CDTF">2021-03-12T13:37:02Z</dcterms:modified>
</cp:coreProperties>
</file>