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29"/>
  </p:notesMasterIdLst>
  <p:handoutMasterIdLst>
    <p:handoutMasterId r:id="rId30"/>
  </p:handoutMasterIdLst>
  <p:sldIdLst>
    <p:sldId id="928" r:id="rId5"/>
    <p:sldId id="589" r:id="rId6"/>
    <p:sldId id="931" r:id="rId7"/>
    <p:sldId id="901" r:id="rId8"/>
    <p:sldId id="952" r:id="rId9"/>
    <p:sldId id="953" r:id="rId10"/>
    <p:sldId id="897" r:id="rId11"/>
    <p:sldId id="906" r:id="rId12"/>
    <p:sldId id="908" r:id="rId13"/>
    <p:sldId id="911" r:id="rId14"/>
    <p:sldId id="955" r:id="rId15"/>
    <p:sldId id="918" r:id="rId16"/>
    <p:sldId id="919" r:id="rId17"/>
    <p:sldId id="921" r:id="rId18"/>
    <p:sldId id="965" r:id="rId19"/>
    <p:sldId id="922" r:id="rId20"/>
    <p:sldId id="964" r:id="rId21"/>
    <p:sldId id="958" r:id="rId22"/>
    <p:sldId id="962" r:id="rId23"/>
    <p:sldId id="966" r:id="rId24"/>
    <p:sldId id="967" r:id="rId25"/>
    <p:sldId id="959" r:id="rId26"/>
    <p:sldId id="961" r:id="rId27"/>
    <p:sldId id="4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0738"/>
    <a:srgbClr val="CB41C8"/>
    <a:srgbClr val="003865"/>
    <a:srgbClr val="78BE21"/>
    <a:srgbClr val="000000"/>
    <a:srgbClr val="0D0D0D"/>
    <a:srgbClr val="E8E8E8"/>
    <a:srgbClr val="00A3E2"/>
    <a:srgbClr val="2C2C2C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82844" autoAdjust="0"/>
  </p:normalViewPr>
  <p:slideViewPr>
    <p:cSldViewPr snapToGrid="0">
      <p:cViewPr varScale="1">
        <p:scale>
          <a:sx n="94" d="100"/>
          <a:sy n="94" d="100"/>
        </p:scale>
        <p:origin x="247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3/10/2022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9T20:59:47.6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5532 395,'-17'-6,"1"0,-2 2,1 0,0 0,-1 2,-25-1,-27-5,-369-80,342 66,-90-23,-171-31,-511 5,238 28,527 33,-190 8,140 4,75 1,-1 4,-91 19,43-6,52-9,-106 28,-86 33,154-44,-25 8,55-14,58-16,-51 18,-184 71,242-87,0 1,0 0,1 2,-30 22,-19 11,49-34,0 1,1 0,0 2,1 0,0 1,1 0,1 2,0-1,1 2,1 0,0 0,-11 24,-2 6,-37 96,58-128,0 1,1-1,1 0,0 1,1-1,1 1,1 0,0-1,1 1,0-1,9 29,-6-37,0 0,1 0,-1-1,1 0,1 0,-1 0,1-1,0 0,0 0,0-1,1 0,13 6,34 21,-41-21,1-2,0 0,1-1,-1-1,25 8,-19-8,-1 1,35 18,-31-12,1-1,0-1,1-2,45 11,40 10,-24-5,0-3,123 13,127 24,-307-52,16 1,73 3,-9-1,53 16,98 11,-183-31,139 30,-75-3,230 23,-275-44,-49-6,64 2,1793-9,-1896 1,-1-1,1 0,0-1,-1 0,1 0,-1-1,0 0,1 0,8-6,13-4,18-5,-32 13,-1-1,1 0,-2-1,1-1,25-18,36-25,-55 38,-1 0,37-32,-34 24,0-2,-2 0,0-2,-2 0,-1-1,-1-1,-1 0,15-37,-23 47,0 1,14-23,-15 29,-1 0,0 0,-1-1,0 0,0 0,-1 0,-1-1,3-15,7-55,-7 52,-1 0,0-36,-4 1,-4-106,2 164,0 0,-1 1,0-1,0 1,0-1,-1 1,0 0,0 0,0 0,-1 0,0 1,0-1,-1 1,1 0,-9-7,-6-3,-1 1,-42-24,49 30,-13-4,-1 1,0 1,0 1,-53-10,21 6,-39-12,4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9T20:59:59.9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4092 578,'0'-4,"0"1,0-1,0 1,-1-1,1 1,-1 0,0-1,0 1,0 0,0 0,0-1,-1 1,1 0,-1 0,0 0,-2-2,1 2,-1 1,1-1,0 1,-1 0,1 1,-1-1,0 1,0-1,1 1,-1 0,0 0,0 1,0-1,-4 1,-63-7,2-2,-89-25,-22-26,148 50,-1 1,-1 2,-56-6,-47-9,-272-46,279 52,-183-46,206 34,0 3,-2 6,-215-11,227 24,-135-24,61 4,-374 9,379 19,157-2,-1 1,0 1,1-1,-1 2,1-1,0 1,0 1,0 0,0 0,-13 9,-7 7,-42 37,50-40,-1 6,0 0,2 2,0 0,2 1,-25 47,14-24,18-28,1 1,1-1,-11 40,4-10,10-30,0 0,2 1,0-1,0 38,6 93,1-51,0-45,3 0,1 0,21 72,-24-116,0 0,1-1,0 1,1-1,1 0,0 0,0-1,9 10,75 74,-76-80,11 8,0 0,2-2,0-1,40 19,128 52,-148-70,115 49,3-8,230 52,-366-106,805 207,-739-183,151 28,-201-53,76-1,-75-5,72 11,-93-7,49 9,145 6,133-40,-316 17,102-14,-121 15,0-2,-1 0,0-1,0 0,27-16,27-14,3 2,97-31,-126 49,2-2,-2-3,0-1,43-29,115-93,-165 116,-23 16,-1 0,-1-1,1 0,-2-1,0 0,-1-1,0 0,-1-1,-1 0,-1-1,0 0,-1 0,-1-1,8-35,-5 14,-2 0,-2 0,-1 0,-2-41,-2 56,1 11,-1 1,0-1,-1 1,0 0,-1-1,0 1,-1 0,0 0,-1 0,-1 0,-6-13,-6-4,11 17,-1-1,-1 1,1 0,-2 1,0 0,0 1,-1-1,0 2,0-1,-15-8,-97-69,76 53,36 26,1 0,-1 1,-1 0,0 1,-21-10,-37-11,37 14,0 1,-1 1,-48-9,58 17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9T21:00:06.3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6288 657,'0'-2,"-1"0,1 0,-1-1,1 1,-1 0,1 0,-1 0,0 0,0 0,0 0,-1 0,1 0,0 0,-1 0,1 1,-1-1,1 0,-1 1,0-1,0 1,0 0,0 0,0 0,0 0,0 0,0 0,0 0,0 1,0-1,-1 1,-2-1,-12-2,1 1,-1 1,-24 1,11 0,-101-12,-174-40,56 7,-28-10,187 33,-2 4,0 4,-132-2,-55 1,141 5,-278-46,347 45,-312-38,124 5,-229-44,345 70,37 5,-158-19,-430 2,458 28,-184 5,380-1,1 1,-1 2,1 2,0 1,1 2,0 1,1 2,0 1,-44 25,20-1,1 3,-93 84,141-114,0 0,1 1,0 1,1-1,0 1,1 1,1-1,0 1,1 0,0 1,-4 25,4-8,1-1,1 0,2 1,5 51,0-54,1 0,2-1,0 0,2 0,1-1,2 0,0 0,2-2,18 27,-9-19,1-1,2-1,1-1,1-2,1 0,37 24,-28-28,1-2,1-2,1-2,1-1,46 11,21 10,363 114,-328-113,2-7,156 14,-62-13,106 7,59-14,301 5,726-32,-1412 0,1-2,0-1,-1 0,1-2,36-14,43-11,-73 23,48-19,-11 3,80-17,-80 24,0-3,62-28,-103 36,-2-2,0 0,24-22,-24 20,7-10,-1-1,-1 0,-1-2,33-51,-4 6,-40 54,-1 0,-1-1,-1-1,15-40,-24 58,20-51,-3 0,20-101,-19 98,-11 36,1-6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83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1434B-C51D-4789-976D-B40A14B97C6E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1144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AASHTO Web Portal</a:t>
            </a:r>
          </a:p>
          <a:p>
            <a:r>
              <a:rPr lang="en-US" dirty="0"/>
              <a:t>Accessible</a:t>
            </a:r>
          </a:p>
          <a:p>
            <a:r>
              <a:rPr lang="en-US" dirty="0"/>
              <a:t>Multiple materials types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1434B-C51D-4789-976D-B40A14B97C6E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5098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get there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1434B-C51D-4789-976D-B40A14B97C6E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6738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Materials, search etc. </a:t>
            </a:r>
          </a:p>
          <a:p>
            <a:r>
              <a:rPr lang="en-US" dirty="0"/>
              <a:t>Must “Download” to see content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1434B-C51D-4789-976D-B40A14B97C6E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9455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 Primary resources</a:t>
            </a:r>
          </a:p>
          <a:p>
            <a:r>
              <a:rPr lang="en-US" dirty="0"/>
              <a:t>Disciplines try to address the “fit” in the broader picture, and some key roles and responsibilities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1434B-C51D-4789-976D-B40A14B97C6E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1250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ask – 1 hour</a:t>
            </a:r>
          </a:p>
          <a:p>
            <a:r>
              <a:rPr lang="en-US" dirty="0"/>
              <a:t>Review comms bullets: Some items to think about</a:t>
            </a:r>
          </a:p>
          <a:p>
            <a:r>
              <a:rPr lang="en-US" dirty="0"/>
              <a:t>May consider other items - .ppt “what are we using this data for” and “AMSC Analytics products”, AMSIP doc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C1434B-C51D-4789-976D-B40A14B97C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840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Discipline specific flyers</a:t>
            </a:r>
          </a:p>
          <a:p>
            <a:r>
              <a:rPr lang="en-US" dirty="0"/>
              <a:t>This case Maintenance Leads and Maintenance Staff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C1434B-C51D-4789-976D-B40A14B97C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285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with your reports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C1434B-C51D-4789-976D-B40A14B97C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153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55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1434B-C51D-4789-976D-B40A14B97C6E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4585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Cycle of life decisions (maintenance, planning, scoping, engineering, construction). Not just TAMS….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603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1434B-C51D-4789-976D-B40A14B97C6E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4386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1434B-C51D-4789-976D-B40A14B97C6E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5700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have roles large and small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1434B-C51D-4789-976D-B40A14B97C6E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3840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players are critical, yet all have vastly differing information needs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1434B-C51D-4789-976D-B40A14B97C6E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4021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1434B-C51D-4789-976D-B40A14B97C6E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2761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Communications plan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1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 mndot.gov/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638" y="1842964"/>
            <a:ext cx="5324726" cy="6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783" indent="-228594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2971" indent="-228594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160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349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537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783" indent="-228594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2971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160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349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537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 mndot.gov/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233" y="2118359"/>
            <a:ext cx="5843117" cy="69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1" y="1964392"/>
            <a:ext cx="1749143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20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5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9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1674774"/>
            <a:ext cx="1394107" cy="15348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0" y="3939365"/>
            <a:ext cx="1394107" cy="15348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4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1674775"/>
            <a:ext cx="1394107" cy="15348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5" y="3939365"/>
            <a:ext cx="1394107" cy="15348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167477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0" y="393936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4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167477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5" y="393936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2571731"/>
            <a:ext cx="1528763" cy="1634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7933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2571731"/>
            <a:ext cx="1552662" cy="1634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539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Advancing Life Cycle Planning at Minnesota DOT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22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2" y="6138335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mndot.gov/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3" y="6089345"/>
            <a:ext cx="3109319" cy="3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9"/>
            <a:ext cx="5127715" cy="3847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340608" y="1043181"/>
            <a:ext cx="5519698" cy="42237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1574940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1735810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1" y="6356353"/>
            <a:ext cx="1018943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50" y="6356353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691885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0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9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0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9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3959352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04" algn="l"/>
                <a:tab pos="3770219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67199" y="912530"/>
            <a:ext cx="3519141" cy="340343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3" y="524007"/>
            <a:ext cx="1616475" cy="1521646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667369" y="3298351"/>
            <a:ext cx="1978484" cy="1916747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8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219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400849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0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9999" i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27409" y="1090051"/>
            <a:ext cx="3898746" cy="3996299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0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9999" i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6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54" y="825690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54" y="704087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938" y="812678"/>
            <a:ext cx="3109319" cy="3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3736086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9536" y="1594627"/>
            <a:ext cx="3845814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891" indent="-342891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080" indent="-342891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21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09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498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2.xml"/><Relationship Id="rId5" Type="http://schemas.openxmlformats.org/officeDocument/2006/relationships/image" Target="../media/image12.png"/><Relationship Id="rId4" Type="http://schemas.openxmlformats.org/officeDocument/2006/relationships/customXml" Target="../ink/ink1.xml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480C4-E68B-4B8F-93E2-D5ED2FA66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14541"/>
            <a:ext cx="9144000" cy="1826663"/>
          </a:xfrm>
        </p:spPr>
        <p:txBody>
          <a:bodyPr>
            <a:normAutofit fontScale="90000"/>
          </a:bodyPr>
          <a:lstStyle/>
          <a:p>
            <a:r>
              <a:rPr lang="en-US" dirty="0"/>
              <a:t>Maturing Asset Management at MnDOT:</a:t>
            </a:r>
            <a:br>
              <a:rPr lang="en-US" dirty="0"/>
            </a:br>
            <a:r>
              <a:rPr lang="en-US" sz="4400" dirty="0"/>
              <a:t>Executing the AMSIP Communications Plan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EFBDC-8DC8-451C-A6CF-B5E204F574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9713" y="5041204"/>
            <a:ext cx="7324531" cy="1097128"/>
          </a:xfrm>
        </p:spPr>
        <p:txBody>
          <a:bodyPr/>
          <a:lstStyle/>
          <a:p>
            <a:r>
              <a:rPr lang="en-US" dirty="0"/>
              <a:t>Dave Solsrud Asset Management Program Manager</a:t>
            </a:r>
          </a:p>
          <a:p>
            <a:r>
              <a:rPr lang="en-US" i="1" dirty="0"/>
              <a:t>Discussion with MnDOT District Leadership Teams Spring 2022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9F61A1A-0C94-4DA2-9008-83E965F42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110" y="84422"/>
            <a:ext cx="6274122" cy="307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62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CE1D8-4A49-40DB-933F-805B7255A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One: The AMSIP Communications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44366-B5E9-4BF0-A237-4F781043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B3655-4780-4261-AFCB-499D93E76BE3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0F5FD9-B326-4B59-92AD-41DB90E9E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703704"/>
            <a:ext cx="7886700" cy="465264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Philosophy: “People listen to their boss…” </a:t>
            </a:r>
            <a:r>
              <a:rPr lang="en-US" sz="1200" dirty="0"/>
              <a:t>Steve Lund, 6/2020</a:t>
            </a:r>
            <a:endParaRPr lang="en-US" dirty="0"/>
          </a:p>
          <a:p>
            <a:pPr marL="0" indent="0">
              <a:buNone/>
            </a:pPr>
            <a:r>
              <a:rPr lang="en-US" sz="1800" dirty="0"/>
              <a:t>Other Considerations:</a:t>
            </a:r>
          </a:p>
          <a:p>
            <a:r>
              <a:rPr lang="en-US" sz="1800" dirty="0"/>
              <a:t>Must explain/show why…</a:t>
            </a:r>
          </a:p>
          <a:p>
            <a:pPr lvl="1"/>
            <a:r>
              <a:rPr lang="en-US" sz="1400" dirty="0"/>
              <a:t>How does this benefit MnDOT/Constituents?</a:t>
            </a:r>
          </a:p>
          <a:p>
            <a:pPr lvl="1"/>
            <a:r>
              <a:rPr lang="en-US" sz="1400" dirty="0"/>
              <a:t>Will this data be used?</a:t>
            </a:r>
          </a:p>
          <a:p>
            <a:r>
              <a:rPr lang="en-US" sz="1800" dirty="0"/>
              <a:t>How do I fit in this picture?</a:t>
            </a:r>
          </a:p>
          <a:p>
            <a:pPr lvl="1"/>
            <a:r>
              <a:rPr lang="en-US" sz="1400" dirty="0"/>
              <a:t>Roles and Responsibilities</a:t>
            </a:r>
          </a:p>
          <a:p>
            <a:r>
              <a:rPr lang="en-US" sz="1800" dirty="0"/>
              <a:t>Messaging</a:t>
            </a:r>
          </a:p>
          <a:p>
            <a:pPr lvl="1"/>
            <a:r>
              <a:rPr lang="en-US" sz="1400" dirty="0"/>
              <a:t>Must be tailored, actionable</a:t>
            </a:r>
          </a:p>
          <a:p>
            <a:pPr lvl="1"/>
            <a:endParaRPr lang="en-US" sz="1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04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182E1-D1FB-48BA-8496-97BB7162A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87872-4AF4-45B9-8449-CD4059753D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Effort to Simplify</a:t>
            </a:r>
          </a:p>
          <a:p>
            <a:pPr lvl="1"/>
            <a:r>
              <a:rPr lang="en-US" dirty="0"/>
              <a:t>Gross Categorization by Role in the Agency</a:t>
            </a:r>
          </a:p>
          <a:p>
            <a:pPr marL="457189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C4E5B-B507-43AF-9835-BA926E193E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Effort to Group Messages</a:t>
            </a:r>
          </a:p>
          <a:p>
            <a:pPr lvl="1"/>
            <a:r>
              <a:rPr lang="en-US" dirty="0"/>
              <a:t>Universal Messages</a:t>
            </a:r>
          </a:p>
          <a:p>
            <a:pPr lvl="1"/>
            <a:r>
              <a:rPr lang="en-US" dirty="0"/>
              <a:t>Role Specific Info Needs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71D9C-4C8C-419E-AE97-F5FA05A06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5A02A-9C2D-4FBC-9CB4-F2D576CA6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F9771-E1FB-4D94-9CCA-44E4285AE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962062-14C5-4D79-BD41-B8B432C5D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313" y="3429000"/>
            <a:ext cx="6783315" cy="320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5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BD88-3B7D-4F38-8B56-CFBADC48E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One: The AMSIP Communications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570BF-DE3F-4A41-97F7-D6848C353A5D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The Approach – </a:t>
            </a:r>
            <a:r>
              <a:rPr lang="en-US" sz="1800" dirty="0"/>
              <a:t>Categorize Information Needs: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/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Clr>
                <a:srgbClr val="76BC21"/>
              </a:buClr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 Asset Management Knowledge </a:t>
            </a: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Messaging that builds general knowledge and support for asset management.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Clr>
                <a:srgbClr val="76BC21"/>
              </a:buClr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TAMS Data </a:t>
            </a: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–The importance of quality data and the benefits realized from the use of quality data.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Clr>
                <a:srgbClr val="76BC21"/>
              </a:buClr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Decision Making </a:t>
            </a: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Information that demonstrates the importance of using TAMS data and asset management principles to guide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 planning</a:t>
            </a: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to understand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trade-offs</a:t>
            </a: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budget-setting activities, and to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 performance, minimize Life-cycle costs </a:t>
            </a: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extend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 life</a:t>
            </a: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Clr>
                <a:srgbClr val="76BC21"/>
              </a:buClr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TAMP Implementation </a:t>
            </a: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upport the on-going implementation of the TAMP at MnDOT. 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Clr>
                <a:srgbClr val="76BC21"/>
              </a:buClr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Coordination With External Stakeholders </a:t>
            </a: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Information for MnDOT’s use in communicating asset management information to external stakeholders.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2ECEC-C323-4B4B-A58B-16FCB85A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8EE06-9152-47A8-914A-0D583EB8B1A3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1115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BD88-3B7D-4F38-8B56-CFBADC48E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One: The AMSIP Communications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570BF-DE3F-4A41-97F7-D6848C35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12" y="808522"/>
            <a:ext cx="8463775" cy="5386195"/>
          </a:xfrm>
          <a:noFill/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The Approach – </a:t>
            </a:r>
            <a:r>
              <a:rPr lang="en-US" sz="1800" dirty="0"/>
              <a:t>Execute the plan in stages: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2ECEC-C323-4B4B-A58B-16FCB85A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8EE06-9152-47A8-914A-0D583EB8B1A3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35067E-0C2F-4DDF-9574-3CDE4854E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596" y="1841072"/>
            <a:ext cx="6973273" cy="29563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E02162-57FF-4AE0-A3D9-1EAC19BCE018}"/>
              </a:ext>
            </a:extLst>
          </p:cNvPr>
          <p:cNvSpPr txBox="1"/>
          <p:nvPr/>
        </p:nvSpPr>
        <p:spPr>
          <a:xfrm>
            <a:off x="812833" y="5071849"/>
            <a:ext cx="7886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AMPO present to SLT in Dec</a:t>
            </a:r>
          </a:p>
          <a:p>
            <a:r>
              <a:rPr lang="en-US" dirty="0"/>
              <a:t>AMPO present to DMTs in Dec/Jan</a:t>
            </a:r>
          </a:p>
          <a:p>
            <a:r>
              <a:rPr lang="en-US" dirty="0"/>
              <a:t>AMPO present to DLTs in Jan/Feb/Mar</a:t>
            </a:r>
          </a:p>
          <a:p>
            <a:r>
              <a:rPr lang="en-US" dirty="0"/>
              <a:t>AMPO present to Offices in Feb/Mar/Apr</a:t>
            </a:r>
          </a:p>
          <a:p>
            <a:r>
              <a:rPr lang="en-US" dirty="0"/>
              <a:t>Note that the approach is by District and Office – Not MG</a:t>
            </a:r>
            <a:r>
              <a:rPr lang="en-US"/>
              <a:t>/Functional</a:t>
            </a:r>
            <a:endParaRPr lang="en-US" dirty="0"/>
          </a:p>
          <a:p>
            <a:r>
              <a:rPr lang="en-US" b="1" dirty="0"/>
              <a:t>Execution via Organizational Leaders and Supervisors Messaging to their reports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5077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9EA1-0A65-4CE2-ADD6-F3A259F36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 Two: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15329-D64E-48C3-81E5-541D951BE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26" y="810333"/>
            <a:ext cx="7886700" cy="4841682"/>
          </a:xfrm>
          <a:noFill/>
        </p:spPr>
        <p:txBody>
          <a:bodyPr/>
          <a:lstStyle/>
          <a:p>
            <a:r>
              <a:rPr lang="en-US" dirty="0"/>
              <a:t>Resources: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7929-6EC9-4263-94DC-96BA2ABE4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459510-DCB6-4BB7-AF56-88D2BFD7843D}" type="datetime1">
              <a:rPr lang="en-US" smtClean="0"/>
              <a:pPr>
                <a:defRPr/>
              </a:pPr>
              <a:t>3/10/2022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9EA16-12AE-4250-A64B-0A1E5CC4A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8EE06-9152-47A8-914A-0D583EB8B1A3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D26B64-B1B2-46D4-9EC6-040112B7D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988" y="1804118"/>
            <a:ext cx="6833286" cy="491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11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9EA1-0A65-4CE2-ADD6-F3A259F36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 Two: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15329-D64E-48C3-81E5-541D951BE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26" y="810333"/>
            <a:ext cx="7886700" cy="4841682"/>
          </a:xfrm>
          <a:noFill/>
        </p:spPr>
        <p:txBody>
          <a:bodyPr/>
          <a:lstStyle/>
          <a:p>
            <a:r>
              <a:rPr lang="en-US" dirty="0"/>
              <a:t>TAM Communications Portal – </a:t>
            </a:r>
            <a:r>
              <a:rPr lang="en-US" dirty="0" err="1"/>
              <a:t>ihub</a:t>
            </a:r>
            <a:r>
              <a:rPr lang="en-US" dirty="0"/>
              <a:t> A-Z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7929-6EC9-4263-94DC-96BA2ABE4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459510-DCB6-4BB7-AF56-88D2BFD7843D}" type="datetime1">
              <a:rPr lang="en-US" smtClean="0"/>
              <a:pPr>
                <a:defRPr/>
              </a:pPr>
              <a:t>3/10/2022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9EA16-12AE-4250-A64B-0A1E5CC4A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8EE06-9152-47A8-914A-0D583EB8B1A3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6CC0D6-7C28-4DFE-B49B-5FA303B7F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447" y="2009502"/>
            <a:ext cx="6297105" cy="34041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C29D876-AD68-48F8-BAB5-47A7EC15D3EA}"/>
                  </a:ext>
                </a:extLst>
              </p14:cNvPr>
              <p14:cNvContentPartPr/>
              <p14:nvPr/>
            </p14:nvContentPartPr>
            <p14:xfrm>
              <a:off x="1958055" y="3222664"/>
              <a:ext cx="2106000" cy="651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C29D876-AD68-48F8-BAB5-47A7EC15D3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4055" y="3115024"/>
                <a:ext cx="2213640" cy="8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A670072-68D6-4AFE-8B2A-9A501D288DFC}"/>
                  </a:ext>
                </a:extLst>
              </p14:cNvPr>
              <p14:cNvContentPartPr/>
              <p14:nvPr/>
            </p14:nvContentPartPr>
            <p14:xfrm>
              <a:off x="5568855" y="3628384"/>
              <a:ext cx="1765800" cy="830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A670072-68D6-4AFE-8B2A-9A501D288D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15215" y="3520384"/>
                <a:ext cx="1873440" cy="10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F737366-93EE-4F8B-8545-0E1D854FCEAD}"/>
                  </a:ext>
                </a:extLst>
              </p14:cNvPr>
              <p14:cNvContentPartPr/>
              <p14:nvPr/>
            </p14:nvContentPartPr>
            <p14:xfrm>
              <a:off x="2129055" y="4523704"/>
              <a:ext cx="2268000" cy="651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F737366-93EE-4F8B-8545-0E1D854FCEA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75055" y="4415704"/>
                <a:ext cx="2375640" cy="86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2040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9EA1-0A65-4CE2-ADD6-F3A259F36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 Two: Resources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7929-6EC9-4263-94DC-96BA2ABE4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459510-DCB6-4BB7-AF56-88D2BFD7843D}" type="datetime1">
              <a:rPr lang="en-US" smtClean="0"/>
              <a:pPr>
                <a:defRPr/>
              </a:pPr>
              <a:t>3/10/2022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9EA16-12AE-4250-A64B-0A1E5CC4A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8EE06-9152-47A8-914A-0D583EB8B1A3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C88D13-97A2-4445-9EF3-568B8D2C3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20" y="1278416"/>
            <a:ext cx="8157130" cy="558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40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9EA1-0A65-4CE2-ADD6-F3A259F36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 Two: Resources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5381652-3E5A-4E0F-A30D-2EC9E65A6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2409" y="860404"/>
            <a:ext cx="5081048" cy="5678511"/>
          </a:xfr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9EA16-12AE-4250-A64B-0A1E5CC4A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8EE06-9152-47A8-914A-0D583EB8B1A3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96F28C-B158-4342-B4D4-8151A059FF71}"/>
              </a:ext>
            </a:extLst>
          </p:cNvPr>
          <p:cNvSpPr txBox="1"/>
          <p:nvPr/>
        </p:nvSpPr>
        <p:spPr>
          <a:xfrm>
            <a:off x="5791199" y="1483360"/>
            <a:ext cx="31203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Disciplines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Business/Administrative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 Mgt &amp;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Hydraulics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Maintenance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Maintenance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Materials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Traffic Engineering</a:t>
            </a:r>
          </a:p>
          <a:p>
            <a:r>
              <a:rPr lang="en-US" dirty="0"/>
              <a:t>General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Communications Bullets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Usage “What are we…</a:t>
            </a:r>
          </a:p>
          <a:p>
            <a:r>
              <a:rPr lang="en-US" dirty="0"/>
              <a:t>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AMSIP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.ppts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docs</a:t>
            </a:r>
          </a:p>
          <a:p>
            <a:r>
              <a:rPr lang="en-US" i="1" dirty="0"/>
              <a:t>Note: work in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823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A5131-6044-41CD-A7BD-E896FE19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Two: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E12C-773E-4C87-9D42-1A858B7ADC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Example “Roles &amp; Responsibilities</a:t>
            </a:r>
          </a:p>
          <a:p>
            <a:pPr lvl="1"/>
            <a:r>
              <a:rPr lang="en-US" dirty="0"/>
              <a:t>Planners - PM investments</a:t>
            </a:r>
          </a:p>
          <a:p>
            <a:pPr lvl="1"/>
            <a:r>
              <a:rPr lang="en-US" dirty="0"/>
              <a:t>Materials – PM, PIE</a:t>
            </a:r>
          </a:p>
          <a:p>
            <a:pPr lvl="1"/>
            <a:r>
              <a:rPr lang="en-US" dirty="0"/>
              <a:t>Project Managers - As-Built provisions</a:t>
            </a:r>
          </a:p>
          <a:p>
            <a:pPr lvl="1"/>
            <a:r>
              <a:rPr lang="en-US" dirty="0"/>
              <a:t>Pre-Design – Scoping Data</a:t>
            </a:r>
          </a:p>
          <a:p>
            <a:pPr lvl="1"/>
            <a:r>
              <a:rPr lang="en-US" dirty="0"/>
              <a:t>Design – As-Built Spec</a:t>
            </a:r>
          </a:p>
          <a:p>
            <a:pPr lvl="1"/>
            <a:r>
              <a:rPr lang="en-US" dirty="0"/>
              <a:t>Hydraulics – Performance Measures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337D5-AA0D-4A1D-BBDE-E43873F69C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Example “Roles &amp; Responsibilities</a:t>
            </a:r>
          </a:p>
          <a:p>
            <a:pPr lvl="1"/>
            <a:r>
              <a:rPr lang="en-US" dirty="0"/>
              <a:t>Construction – As-Built</a:t>
            </a:r>
          </a:p>
          <a:p>
            <a:pPr lvl="1"/>
            <a:r>
              <a:rPr lang="en-US" dirty="0"/>
              <a:t>Maintenance – Work Planning, TAMS use</a:t>
            </a:r>
          </a:p>
          <a:p>
            <a:pPr lvl="1"/>
            <a:r>
              <a:rPr lang="en-US" dirty="0"/>
              <a:t>Traffic - TAMS</a:t>
            </a:r>
          </a:p>
          <a:p>
            <a:pPr lvl="1"/>
            <a:r>
              <a:rPr lang="en-US" dirty="0"/>
              <a:t>Bridge  - PM, Structural Inspections, WOM use </a:t>
            </a:r>
          </a:p>
          <a:p>
            <a:pPr lvl="1"/>
            <a:r>
              <a:rPr lang="en-US" dirty="0"/>
              <a:t>Signs – TAMS use, data maintenance</a:t>
            </a:r>
          </a:p>
          <a:p>
            <a:pPr lvl="1"/>
            <a:r>
              <a:rPr lang="en-US" dirty="0"/>
              <a:t>Inventory</a:t>
            </a:r>
          </a:p>
          <a:p>
            <a:pPr lvl="1"/>
            <a:r>
              <a:rPr lang="en-US" dirty="0"/>
              <a:t>Damage Restitution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C3940-1B8A-4BBE-8D0D-E597E4D97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D5D89-2AB6-4002-8930-90BDC007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54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BD88-3B7D-4F38-8B56-CFBADC48E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 Three: The Ask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2ECEC-C323-4B4B-A58B-16FCB85A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68EE06-9152-47A8-914A-0D583EB8B1A3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AB719-5655-44C5-ACBA-944D72069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9691"/>
            <a:ext cx="7886700" cy="51847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Part 1 – Review General Communications One-Pager: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47093E-66A7-44A7-90EA-1FF16B284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6079"/>
            <a:ext cx="9144000" cy="396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00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56955-34E4-4E66-B4C9-CB50255E5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parts to this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F57E6-AD93-4706-AA70-5648328FA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4671"/>
            <a:ext cx="7886700" cy="4841682"/>
          </a:xfrm>
        </p:spPr>
        <p:txBody>
          <a:bodyPr/>
          <a:lstStyle/>
          <a:p>
            <a:r>
              <a:rPr lang="en-US" dirty="0"/>
              <a:t>Part One: the AMSIP Communications Plan</a:t>
            </a:r>
          </a:p>
          <a:p>
            <a:r>
              <a:rPr lang="en-US" dirty="0"/>
              <a:t>Part Two: Communications Content &amp; Resources for Leaders</a:t>
            </a:r>
          </a:p>
          <a:p>
            <a:r>
              <a:rPr lang="en-US" dirty="0"/>
              <a:t>Part Three: The Ask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DD5BA-7D50-4915-BA42-AB9952C31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459510-DCB6-4BB7-AF56-88D2BFD7843D}" type="datetime1">
              <a:rPr lang="en-US" smtClean="0"/>
              <a:pPr>
                <a:defRPr/>
              </a:pPr>
              <a:t>3/10/2022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83BEE-24C7-4049-9A79-06E2CE5B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8EE06-9152-47A8-914A-0D583EB8B1A3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6383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BD88-3B7D-4F38-8B56-CFBADC48E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 Three: The Ask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2ECEC-C323-4B4B-A58B-16FCB85A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68EE06-9152-47A8-914A-0D583EB8B1A3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AB719-5655-44C5-ACBA-944D72069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9691"/>
            <a:ext cx="7886700" cy="51847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Part 2 – Review Relevant Discipline One-Pager(s):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34FEA2-5781-4016-9007-6EC82E772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85" y="2422688"/>
            <a:ext cx="3627779" cy="36010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76D211-5CF9-4637-A43F-EDC002196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932" y="2422688"/>
            <a:ext cx="3704244" cy="338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66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BD88-3B7D-4F38-8B56-CFBADC48E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 Three: The Ask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2ECEC-C323-4B4B-A58B-16FCB85A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68EE06-9152-47A8-914A-0D583EB8B1A3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AB719-5655-44C5-ACBA-944D72069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9691"/>
            <a:ext cx="7886700" cy="51847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Part 3 – Review Information/Discuss with “Reports”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34FEA2-5781-4016-9007-6EC82E772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85" y="2422688"/>
            <a:ext cx="3627779" cy="36010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76D211-5CF9-4637-A43F-EDC002196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932" y="2422688"/>
            <a:ext cx="3704244" cy="338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76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A5131-6044-41CD-A7BD-E896FE19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Three: The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E12C-773E-4C87-9D42-1A858B7AD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4744628" cy="488158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Meet with your reports</a:t>
            </a:r>
          </a:p>
          <a:p>
            <a:pPr lvl="1"/>
            <a:r>
              <a:rPr lang="en-US" dirty="0"/>
              <a:t>Share AMSIP as relevant</a:t>
            </a:r>
          </a:p>
          <a:p>
            <a:pPr lvl="2"/>
            <a:r>
              <a:rPr lang="en-US" dirty="0"/>
              <a:t>MnDOT Vision, Objectives</a:t>
            </a:r>
          </a:p>
          <a:p>
            <a:pPr lvl="2"/>
            <a:r>
              <a:rPr lang="en-US" dirty="0"/>
              <a:t>Why</a:t>
            </a:r>
          </a:p>
          <a:p>
            <a:pPr lvl="2"/>
            <a:r>
              <a:rPr lang="en-US" dirty="0"/>
              <a:t>What does it mean to me?</a:t>
            </a:r>
          </a:p>
          <a:p>
            <a:pPr lvl="3"/>
            <a:r>
              <a:rPr lang="en-US" dirty="0"/>
              <a:t>Investment Decision making</a:t>
            </a:r>
          </a:p>
          <a:p>
            <a:pPr lvl="3"/>
            <a:r>
              <a:rPr lang="en-US" dirty="0"/>
              <a:t>Maintenance Work Planning</a:t>
            </a:r>
          </a:p>
          <a:p>
            <a:pPr lvl="3"/>
            <a:r>
              <a:rPr lang="en-US" dirty="0"/>
              <a:t>Data Recording – TAMS, other</a:t>
            </a:r>
          </a:p>
          <a:p>
            <a:pPr lvl="3"/>
            <a:r>
              <a:rPr lang="en-US" dirty="0"/>
              <a:t>Infrastructure data maintenance</a:t>
            </a:r>
          </a:p>
          <a:p>
            <a:pPr lvl="3"/>
            <a:r>
              <a:rPr lang="en-US" dirty="0"/>
              <a:t>Performance Measures &amp; Targets</a:t>
            </a:r>
          </a:p>
          <a:p>
            <a:pPr lvl="4"/>
            <a:r>
              <a:rPr lang="en-US" dirty="0"/>
              <a:t>Capital (PM)</a:t>
            </a:r>
          </a:p>
          <a:p>
            <a:pPr lvl="4"/>
            <a:r>
              <a:rPr lang="en-US" dirty="0"/>
              <a:t>Maintenance</a:t>
            </a:r>
          </a:p>
          <a:p>
            <a:pPr lvl="3"/>
            <a:r>
              <a:rPr lang="en-US" dirty="0"/>
              <a:t>“</a:t>
            </a:r>
            <a:r>
              <a:rPr lang="en-US" dirty="0" err="1"/>
              <a:t>Downchain</a:t>
            </a:r>
            <a:r>
              <a:rPr lang="en-US" dirty="0"/>
              <a:t>” communications</a:t>
            </a:r>
          </a:p>
          <a:p>
            <a:pPr lvl="4"/>
            <a:r>
              <a:rPr lang="en-US" dirty="0"/>
              <a:t>Carry message further</a:t>
            </a:r>
          </a:p>
          <a:p>
            <a:pPr lvl="4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337D5-AA0D-4A1D-BBDE-E43873F69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3278" y="2016506"/>
            <a:ext cx="3601040" cy="4582339"/>
          </a:xfrm>
        </p:spPr>
        <p:txBody>
          <a:bodyPr/>
          <a:lstStyle/>
          <a:p>
            <a:pPr lvl="2"/>
            <a:r>
              <a:rPr lang="en-US" dirty="0"/>
              <a:t>Feedback from meetings</a:t>
            </a:r>
          </a:p>
          <a:p>
            <a:pPr lvl="3"/>
            <a:r>
              <a:rPr lang="en-US" dirty="0"/>
              <a:t>Assess Buy-in</a:t>
            </a:r>
          </a:p>
          <a:p>
            <a:pPr lvl="3"/>
            <a:r>
              <a:rPr lang="en-US" dirty="0"/>
              <a:t>Challenges</a:t>
            </a:r>
          </a:p>
          <a:p>
            <a:pPr lvl="3"/>
            <a:r>
              <a:rPr lang="en-US" dirty="0"/>
              <a:t>Suggestions</a:t>
            </a:r>
          </a:p>
          <a:p>
            <a:pPr lvl="3"/>
            <a:r>
              <a:rPr lang="en-US" dirty="0"/>
              <a:t>Requests</a:t>
            </a:r>
          </a:p>
          <a:p>
            <a:pPr lvl="2"/>
            <a:r>
              <a:rPr lang="en-US" dirty="0"/>
              <a:t>Convey back to AMPO</a:t>
            </a:r>
          </a:p>
          <a:p>
            <a:pPr lvl="3"/>
            <a:r>
              <a:rPr lang="en-US" dirty="0"/>
              <a:t>Learnings</a:t>
            </a:r>
          </a:p>
          <a:p>
            <a:pPr lvl="3"/>
            <a:r>
              <a:rPr lang="en-US" dirty="0"/>
              <a:t>Issues</a:t>
            </a:r>
          </a:p>
          <a:p>
            <a:pPr lvl="3"/>
            <a:r>
              <a:rPr lang="en-US" dirty="0"/>
              <a:t>Suggestions</a:t>
            </a:r>
          </a:p>
          <a:p>
            <a:pPr lvl="1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C3940-1B8A-4BBE-8D0D-E597E4D97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D5D89-2AB6-4002-8930-90BDC007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79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A5131-6044-41CD-A7BD-E896FE19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Dialog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E12C-773E-4C87-9D42-1A858B7AD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594627"/>
            <a:ext cx="5504521" cy="4582339"/>
          </a:xfrm>
        </p:spPr>
        <p:txBody>
          <a:bodyPr>
            <a:normAutofit fontScale="92500"/>
          </a:bodyPr>
          <a:lstStyle/>
          <a:p>
            <a:r>
              <a:rPr lang="en-US" dirty="0"/>
              <a:t>What makes sense for district outreach?</a:t>
            </a:r>
          </a:p>
          <a:p>
            <a:r>
              <a:rPr lang="en-US" dirty="0"/>
              <a:t>Supervisors?</a:t>
            </a:r>
          </a:p>
          <a:p>
            <a:r>
              <a:rPr lang="en-US" dirty="0"/>
              <a:t>Support needed?</a:t>
            </a:r>
          </a:p>
          <a:p>
            <a:r>
              <a:rPr lang="en-US" dirty="0"/>
              <a:t>Employee tailored messages (Sups know what their folks need to know)</a:t>
            </a:r>
          </a:p>
          <a:p>
            <a:r>
              <a:rPr lang="en-US" dirty="0"/>
              <a:t>Portal</a:t>
            </a:r>
          </a:p>
          <a:p>
            <a:r>
              <a:rPr lang="en-US" dirty="0"/>
              <a:t>AMSIP Comms chapter PDF?</a:t>
            </a:r>
          </a:p>
          <a:p>
            <a:r>
              <a:rPr lang="en-US" dirty="0"/>
              <a:t>AMSIP whole doc?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C3940-1B8A-4BBE-8D0D-E597E4D97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D5D89-2AB6-4002-8930-90BDC007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88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Thank you!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9048E5-B737-4821-89FA-7241483640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Dave Solsrud</a:t>
            </a:r>
          </a:p>
          <a:p>
            <a:r>
              <a:rPr lang="en-US" dirty="0"/>
              <a:t>Dave.Solsrud@state.mn.us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mndot.gov</a:t>
            </a:r>
          </a:p>
        </p:txBody>
      </p:sp>
    </p:spTree>
    <p:extLst>
      <p:ext uri="{BB962C8B-B14F-4D97-AF65-F5344CB8AC3E}">
        <p14:creationId xmlns:p14="http://schemas.microsoft.com/office/powerpoint/2010/main" val="2561138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8B35D-E6DE-4BD0-B96A-6A282FCC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Management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5FFF7-7C20-4A06-A619-79C31EBC5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593" y="1392432"/>
            <a:ext cx="7756814" cy="1927889"/>
          </a:xfrm>
        </p:spPr>
        <p:txBody>
          <a:bodyPr>
            <a:normAutofit/>
          </a:bodyPr>
          <a:lstStyle/>
          <a:p>
            <a:r>
              <a:rPr lang="en-US" sz="2400" dirty="0"/>
              <a:t>AASHTO Definition </a:t>
            </a:r>
            <a:r>
              <a:rPr lang="en-US" dirty="0"/>
              <a:t>-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Transportation Asset Management is a </a:t>
            </a:r>
            <a:r>
              <a:rPr lang="en-US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strategic and systematic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process of operating, maintaining, upgrading, and expanding physical assets effectively </a:t>
            </a:r>
            <a:r>
              <a:rPr lang="en-US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throughout their lifecycle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It focuses on business and engineering practices for resource allocation and utilization, with the objective of </a:t>
            </a:r>
            <a:r>
              <a:rPr lang="en-US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better decision making based upon quality information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well-defined objectives.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62CC5-80A1-40A7-B8E6-3E592653C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F717AA-CA33-480D-8218-C8AC588D064E}"/>
              </a:ext>
            </a:extLst>
          </p:cNvPr>
          <p:cNvSpPr txBox="1"/>
          <p:nvPr/>
        </p:nvSpPr>
        <p:spPr>
          <a:xfrm>
            <a:off x="628649" y="4967152"/>
            <a:ext cx="8977744" cy="175432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Taking care of what we have - Stewardship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Efficient use of resources - Strategic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Whole life considerations - Lifecycle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Performance Based – “Objectives”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Objective Decisions – Data 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Cost Conscious – Return on Investment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Risk 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Reliable Data, Data as an Asset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Tradeoffs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Transparency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A8B2A2-2728-4490-985F-FDD59B3761CD}"/>
              </a:ext>
            </a:extLst>
          </p:cNvPr>
          <p:cNvSpPr txBox="1"/>
          <p:nvPr/>
        </p:nvSpPr>
        <p:spPr>
          <a:xfrm>
            <a:off x="628650" y="3293918"/>
            <a:ext cx="775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AE0B7C-B61B-44AE-9CF5-A91E94086E57}"/>
              </a:ext>
            </a:extLst>
          </p:cNvPr>
          <p:cNvSpPr txBox="1"/>
          <p:nvPr/>
        </p:nvSpPr>
        <p:spPr>
          <a:xfrm>
            <a:off x="628650" y="3291685"/>
            <a:ext cx="7756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does it mean to us?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84B277-5958-41BE-9DB4-C1529BD18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040" y="3680161"/>
            <a:ext cx="5718101" cy="120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86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CDBAB-FA04-431B-AF15-24BEDF4F3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One: Why AMSIP?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CB129-F9F8-4001-A5A5-E54BF4859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TAMP 2018 Training April 2018 – 2 day workshop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Broad cross section of individuals affected/responsible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Roles and Responsibilities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Impacts (decision making, resources, FHWA consistency)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 goals – 5 year plan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far are we going?</a:t>
            </a:r>
          </a:p>
          <a:p>
            <a:pPr lvl="4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and data maintenance, ROI</a:t>
            </a:r>
          </a:p>
          <a:p>
            <a:pPr lvl="4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to include in TAMP - Risks?</a:t>
            </a:r>
          </a:p>
          <a:p>
            <a:pPr lvl="4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Investment strategies – Asset Management vs Everything Else</a:t>
            </a:r>
          </a:p>
          <a:p>
            <a:pPr lvl="4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Communications – Roles and Responsibilities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Decision to create a plan “Strategic”- future state/goals, “Implementation” - do what we can now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7174D-FC16-4448-8EDE-C0E480E2F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B3655-4780-4261-AFCB-499D93E76BE3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925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AE269-E110-4F95-8100-B3EC002A6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AMPO Leading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26188-2243-410B-A700-7D61F069A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594627"/>
            <a:ext cx="6205783" cy="4582339"/>
          </a:xfrm>
        </p:spPr>
        <p:txBody>
          <a:bodyPr/>
          <a:lstStyle/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AMPO created in 2015 to address Business Process, Tools, Data Stewardship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AMSIP codifies initial vision, lays out specific roles – communication in this case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TAMP legally required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“Implementation” legally required</a:t>
            </a:r>
          </a:p>
          <a:p>
            <a:pPr marL="1143000" marR="0" lvl="2" indent="-2286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Consistent with MnDOT’s Strategic Objectives,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investment plans, strategic plans etc.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 thing to do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1EB42-5A28-48B4-9182-43F397AC3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6AE68-D563-41EB-B066-CFC854B0D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52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CDF78-40DD-4D18-A965-563D80E0E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BD797-A7EA-4CD5-9AB7-FB18D2BD51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594627"/>
            <a:ext cx="7167317" cy="4582339"/>
          </a:xfrm>
        </p:spPr>
        <p:txBody>
          <a:bodyPr/>
          <a:lstStyle/>
          <a:p>
            <a:pPr marL="914400" marR="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AMSIP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AMSIP conducted to address 5 areas</a:t>
            </a:r>
          </a:p>
          <a:p>
            <a:pPr marL="1600189" lvl="3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Asset Inventory Information</a:t>
            </a:r>
          </a:p>
          <a:p>
            <a:pPr marL="1600189" lvl="3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Geotech Asset Information</a:t>
            </a:r>
          </a:p>
          <a:p>
            <a:pPr marL="1600189" lvl="3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Preventive Maintenance Reliability</a:t>
            </a:r>
          </a:p>
          <a:p>
            <a:pPr marL="1600189" lvl="3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Asset Management Communications</a:t>
            </a:r>
          </a:p>
          <a:p>
            <a:pPr marL="1600189" lvl="3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Transportation Asset Management Plan</a:t>
            </a:r>
          </a:p>
          <a:p>
            <a:pPr marL="114300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Surveys</a:t>
            </a:r>
          </a:p>
          <a:p>
            <a:pPr marL="114300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Broad Follow-up Engagement meetings/calls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Teams of Stakeholders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 Consultants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Collaborative 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AMSIP adopted by SLT 9/7/2021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80D5D1-57AE-471B-9A71-B14438282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A3C95-3E08-486D-952D-E98FC4B6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118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CE1D8-4A49-40DB-933F-805B7255A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One: The AMSIP Communications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44366-B5E9-4BF0-A237-4F781043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B3655-4780-4261-AFCB-499D93E76BE3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0F5FD9-B326-4B59-92AD-41DB90E9E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70370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Approach: Work Group 4: Communication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18DC8AF6-A06E-49E5-BDC7-294B62397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463911"/>
              </p:ext>
            </p:extLst>
          </p:nvPr>
        </p:nvGraphicFramePr>
        <p:xfrm>
          <a:off x="1454331" y="2205038"/>
          <a:ext cx="5778137" cy="4220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326">
                  <a:extLst>
                    <a:ext uri="{9D8B030D-6E8A-4147-A177-3AD203B41FA5}">
                      <a16:colId xmlns:a16="http://schemas.microsoft.com/office/drawing/2014/main" val="2632252679"/>
                    </a:ext>
                  </a:extLst>
                </a:gridCol>
                <a:gridCol w="3008811">
                  <a:extLst>
                    <a:ext uri="{9D8B030D-6E8A-4147-A177-3AD203B41FA5}">
                      <a16:colId xmlns:a16="http://schemas.microsoft.com/office/drawing/2014/main" val="2138816380"/>
                    </a:ext>
                  </a:extLst>
                </a:gridCol>
              </a:tblGrid>
              <a:tr h="512445">
                <a:tc>
                  <a:txBody>
                    <a:bodyPr/>
                    <a:lstStyle/>
                    <a:p>
                      <a:r>
                        <a:rPr lang="en-US" dirty="0"/>
                        <a:t>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Specialty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492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JT Anderson – 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Dave Solsrud - AMPO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21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Jon Huseby – D8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Chris Joyce - OC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977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Steve Lund - 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Katie Zimmerman - APT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61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Jed Falgren -  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Hyun-A Park - SPP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25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Jeff Perkins – 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753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Sheila Kauppi -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112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Domingo Aguilar – 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53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Mike Dougherty – D6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345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John Bieniek –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212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Jon Mason – 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306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077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BD88-3B7D-4F38-8B56-CFBADC48E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One: The AMSIP Communications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570BF-DE3F-4A41-97F7-D6848C353A5D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The Challenge –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The Asset Management discipline engages well over ½ the department’s employees at some level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Executive Leadership: Policies and Priorities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Planning and Programming: Investment Decisions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Expert Offices: Asset “Manager” Expertise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Program Delivery: Design decisions, Data Maintenance provisions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Operations and Maintenance: Work Planning and Prioritization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Front Line Staff: Data Recording, Inspections &amp; Condition Recording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Financial: Forecasting, Financial Data Quality, Systems of Record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Office Staff: LEM Data Quality and Processing, Timesheets, Damage Restitution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Inventory Management: Robust Materials Business Processes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2ECEC-C323-4B4B-A58B-16FCB85A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8EE06-9152-47A8-914A-0D583EB8B1A3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815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BD88-3B7D-4F38-8B56-CFBADC48E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One: The AMSIP Communications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570BF-DE3F-4A41-97F7-D6848C353A5D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The Challenge –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Stakeholders have vastly differing information needs: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Legal Requirements (TAMP &amp; Consistency, MS 174.03)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Performance Expectations (PM Measures)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Asset Specific Best Practices (72 Asset Classes)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Data Acquisition and Data Maintenance; Roles, Processes, Tools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TAMS Use for Recording Accomplishments and LEM Consumption (2000 Licenses)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TAMS, </a:t>
            </a:r>
            <a:r>
              <a:rPr lang="en-US" sz="1800" dirty="0" err="1"/>
              <a:t>Georilla</a:t>
            </a:r>
            <a:r>
              <a:rPr lang="en-US" sz="1800" dirty="0"/>
              <a:t>, ARCGIS, BI, HPMA, BRIM tools for Analysis and Planning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How Materials Procurement Methods affect Financial Accuracy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Why???!!!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2ECEC-C323-4B4B-A58B-16FCB85A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8EE06-9152-47A8-914A-0D583EB8B1A3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7075567"/>
      </p:ext>
    </p:extLst>
  </p:cSld>
  <p:clrMapOvr>
    <a:masterClrMapping/>
  </p:clrMapOvr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-4x3.pptx" id="{8B3B34D9-BE42-40DD-A045-D7364E031164}" vid="{EA998505-FD38-4A03-8D44-20BB348C14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innesota Brand Colors">
    <a:dk1>
      <a:srgbClr val="003865"/>
    </a:dk1>
    <a:lt1>
      <a:srgbClr val="FFFFFF"/>
    </a:lt1>
    <a:dk2>
      <a:srgbClr val="000000"/>
    </a:dk2>
    <a:lt2>
      <a:srgbClr val="DDDDDA"/>
    </a:lt2>
    <a:accent1>
      <a:srgbClr val="003865"/>
    </a:accent1>
    <a:accent2>
      <a:srgbClr val="78BE21"/>
    </a:accent2>
    <a:accent3>
      <a:srgbClr val="008EAA"/>
    </a:accent3>
    <a:accent4>
      <a:srgbClr val="8D3F2B"/>
    </a:accent4>
    <a:accent5>
      <a:srgbClr val="0D5257"/>
    </a:accent5>
    <a:accent6>
      <a:srgbClr val="5D295F"/>
    </a:accent6>
    <a:hlink>
      <a:srgbClr val="0563C1"/>
    </a:hlink>
    <a:folHlink>
      <a:srgbClr val="5D295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8389D6-E0FD-469D-8587-EA39AB28503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1B02A75-BCB0-4986-B381-502234F6C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B153553-7048-44C0-962D-31C90BA4FF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9888</TotalTime>
  <Words>1407</Words>
  <Application>Microsoft Office PowerPoint</Application>
  <PresentationFormat>On-screen Show (4:3)</PresentationFormat>
  <Paragraphs>286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NeueHaasGroteskText Std</vt:lpstr>
      <vt:lpstr>Symbol</vt:lpstr>
      <vt:lpstr>Wingdings</vt:lpstr>
      <vt:lpstr>MN.IT</vt:lpstr>
      <vt:lpstr>Maturing Asset Management at MnDOT: Executing the AMSIP Communications Plan</vt:lpstr>
      <vt:lpstr>3 parts to this discussion</vt:lpstr>
      <vt:lpstr>Asset Management Defined</vt:lpstr>
      <vt:lpstr>Part One: Why AMSIP?</vt:lpstr>
      <vt:lpstr>Why Is AMPO Leading This?</vt:lpstr>
      <vt:lpstr>What’s the Process</vt:lpstr>
      <vt:lpstr>Part One: The AMSIP Communications Plan</vt:lpstr>
      <vt:lpstr>Part One: The AMSIP Communications Plan</vt:lpstr>
      <vt:lpstr>Part One: The AMSIP Communications Plan</vt:lpstr>
      <vt:lpstr>Part One: The AMSIP Communications Plan</vt:lpstr>
      <vt:lpstr>Audiences</vt:lpstr>
      <vt:lpstr>Part One: The AMSIP Communications Plan</vt:lpstr>
      <vt:lpstr>Part One: The AMSIP Communications Plan</vt:lpstr>
      <vt:lpstr>Part Two: Resources</vt:lpstr>
      <vt:lpstr>Part Two: Resources</vt:lpstr>
      <vt:lpstr>Part Two: Resources</vt:lpstr>
      <vt:lpstr>Part Two: Resources</vt:lpstr>
      <vt:lpstr>Part Two: Resources</vt:lpstr>
      <vt:lpstr>Part Three: The Ask</vt:lpstr>
      <vt:lpstr>Part Three: The Ask</vt:lpstr>
      <vt:lpstr>Part Three: The Ask</vt:lpstr>
      <vt:lpstr>Part Three: The Ask</vt:lpstr>
      <vt:lpstr>District Dialog</vt:lpstr>
      <vt:lpstr>Thank you!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with Image</dc:title>
  <dc:subject>PowerPoint Template</dc:subject>
  <dc:creator>Foss, Shannon M (DOT)</dc:creator>
  <cp:keywords>PowerPoint, Template</cp:keywords>
  <dc:description>Version 1.1, Released 8-2016</dc:description>
  <cp:lastModifiedBy>Solsrud, David (DOT)</cp:lastModifiedBy>
  <cp:revision>110</cp:revision>
  <dcterms:created xsi:type="dcterms:W3CDTF">2020-12-17T20:42:13Z</dcterms:created>
  <dcterms:modified xsi:type="dcterms:W3CDTF">2022-03-10T17:57:26Z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