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44"/>
  </p:notesMasterIdLst>
  <p:handoutMasterIdLst>
    <p:handoutMasterId r:id="rId45"/>
  </p:handoutMasterIdLst>
  <p:sldIdLst>
    <p:sldId id="522" r:id="rId5"/>
    <p:sldId id="595" r:id="rId6"/>
    <p:sldId id="646" r:id="rId7"/>
    <p:sldId id="663" r:id="rId8"/>
    <p:sldId id="653" r:id="rId9"/>
    <p:sldId id="666" r:id="rId10"/>
    <p:sldId id="814" r:id="rId11"/>
    <p:sldId id="667" r:id="rId12"/>
    <p:sldId id="664" r:id="rId13"/>
    <p:sldId id="815" r:id="rId14"/>
    <p:sldId id="665" r:id="rId15"/>
    <p:sldId id="806" r:id="rId16"/>
    <p:sldId id="668" r:id="rId17"/>
    <p:sldId id="623" r:id="rId18"/>
    <p:sldId id="630" r:id="rId19"/>
    <p:sldId id="654" r:id="rId20"/>
    <p:sldId id="657" r:id="rId21"/>
    <p:sldId id="655" r:id="rId22"/>
    <p:sldId id="628" r:id="rId23"/>
    <p:sldId id="632" r:id="rId24"/>
    <p:sldId id="633" r:id="rId25"/>
    <p:sldId id="658" r:id="rId26"/>
    <p:sldId id="649" r:id="rId27"/>
    <p:sldId id="574" r:id="rId28"/>
    <p:sldId id="635" r:id="rId29"/>
    <p:sldId id="659" r:id="rId30"/>
    <p:sldId id="643" r:id="rId31"/>
    <p:sldId id="810" r:id="rId32"/>
    <p:sldId id="660" r:id="rId33"/>
    <p:sldId id="811" r:id="rId34"/>
    <p:sldId id="808" r:id="rId35"/>
    <p:sldId id="812" r:id="rId36"/>
    <p:sldId id="813" r:id="rId37"/>
    <p:sldId id="809" r:id="rId38"/>
    <p:sldId id="662" r:id="rId39"/>
    <p:sldId id="636" r:id="rId40"/>
    <p:sldId id="444" r:id="rId41"/>
    <p:sldId id="661" r:id="rId42"/>
    <p:sldId id="65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003865"/>
    <a:srgbClr val="E8E8E8"/>
    <a:srgbClr val="78BE21"/>
    <a:srgbClr val="000000"/>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75558" autoAdjust="0"/>
  </p:normalViewPr>
  <p:slideViewPr>
    <p:cSldViewPr snapToGrid="0">
      <p:cViewPr varScale="1">
        <p:scale>
          <a:sx n="86" d="100"/>
          <a:sy n="86" d="100"/>
        </p:scale>
        <p:origin x="231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2256"/>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em1Mic\Documents\AM%20Data%20Analytics%20-%20Skills%20drive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Crem1Mic\AppData\Roaming\Microsoft\Excel\Panel_Ages_TAMS2020-10-08v3%20(version%201).xlsb"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[AM Data Analytics - Skills drivers.xlsx]Crosscutting skills!PivotTable9</c:name>
    <c:fmtId val="5"/>
  </c:pivotSource>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dirty="0"/>
              <a:t>Asset Management Data Analytic Skills [Qty. 19]</a:t>
            </a:r>
          </a:p>
        </c:rich>
      </c:tx>
      <c:layout>
        <c:manualLayout>
          <c:xMode val="edge"/>
          <c:yMode val="edge"/>
          <c:x val="0.23568269180052764"/>
          <c:y val="4.5011462174823082E-2"/>
        </c:manualLayout>
      </c:layout>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hade val="80000"/>
              <a:satMod val="150000"/>
            </a:schemeClr>
          </a:solidFill>
          <a:ln>
            <a:noFill/>
          </a:ln>
          <a:effectLst>
            <a:glow rad="76200">
              <a:schemeClr val="accent2">
                <a:satMod val="175000"/>
                <a:alpha val="34000"/>
              </a:schemeClr>
            </a:glow>
          </a:effectLst>
          <a:scene3d>
            <a:camera prst="orthographicFront">
              <a:rot lat="0" lon="0" rev="0"/>
            </a:camera>
            <a:lightRig rig="twoPt" dir="tl"/>
          </a:scene3d>
          <a:sp3d prstMaterial="flat">
            <a:bevelT w="12700" h="25400" prst="coolSlant"/>
          </a:sp3d>
        </c:spPr>
        <c:marker>
          <c:symbol val="circle"/>
          <c:size val="4"/>
          <c:spPr>
            <a:solidFill>
              <a:schemeClr val="accent1">
                <a:shade val="80000"/>
                <a:satMod val="150000"/>
              </a:schemeClr>
            </a:solidFill>
            <a:ln w="9525">
              <a:solidFill>
                <a:schemeClr val="accent1"/>
              </a:solidFill>
              <a:round/>
            </a:ln>
            <a:effectLst>
              <a:glow rad="63500">
                <a:schemeClr val="accent2">
                  <a:satMod val="175000"/>
                  <a:alpha val="25000"/>
                </a:schemeClr>
              </a:glow>
            </a:effectLst>
            <a:scene3d>
              <a:camera prst="orthographicFront">
                <a:rot lat="0" lon="0" rev="0"/>
              </a:camera>
              <a:lightRig rig="twoPt" dir="tl"/>
            </a:scene3d>
            <a:sp3d prstMaterial="flat">
              <a:bevelT w="12700" h="25400" prst="coolSlant"/>
            </a:sp3d>
          </c:spPr>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dLbl>
          <c:idx val="0"/>
          <c:showLegendKey val="0"/>
          <c:showVal val="0"/>
          <c:showCatName val="0"/>
          <c:showSerName val="0"/>
          <c:showPercent val="0"/>
          <c:showBubbleSize val="0"/>
          <c:extLst>
            <c:ext xmlns:c15="http://schemas.microsoft.com/office/drawing/2012/chart" uri="{CE6537A1-D6FC-4f65-9D91-7224C49458BB}"/>
          </c:extLst>
        </c:dLbl>
      </c:pivotFmt>
      <c:pivotFmt>
        <c:idx val="14"/>
        <c:dLbl>
          <c:idx val="0"/>
          <c:showLegendKey val="0"/>
          <c:showVal val="0"/>
          <c:showCatName val="0"/>
          <c:showSerName val="0"/>
          <c:showPercent val="0"/>
          <c:showBubbleSize val="0"/>
          <c:extLst>
            <c:ext xmlns:c15="http://schemas.microsoft.com/office/drawing/2012/chart" uri="{CE6537A1-D6FC-4f65-9D91-7224C49458BB}"/>
          </c:extLst>
        </c:dLbl>
      </c:pivotFmt>
      <c:pivotFmt>
        <c:idx val="15"/>
        <c:dLbl>
          <c:idx val="0"/>
          <c:showLegendKey val="0"/>
          <c:showVal val="0"/>
          <c:showCatName val="0"/>
          <c:showSerName val="0"/>
          <c:showPercent val="0"/>
          <c:showBubbleSize val="0"/>
          <c:extLst>
            <c:ext xmlns:c15="http://schemas.microsoft.com/office/drawing/2012/chart" uri="{CE6537A1-D6FC-4f65-9D91-7224C49458BB}"/>
          </c:extLst>
        </c:dLbl>
      </c:pivotFmt>
      <c:pivotFmt>
        <c:idx val="16"/>
        <c:dLbl>
          <c:idx val="0"/>
          <c:showLegendKey val="0"/>
          <c:showVal val="0"/>
          <c:showCatName val="0"/>
          <c:showSerName val="0"/>
          <c:showPercent val="0"/>
          <c:showBubbleSize val="0"/>
          <c:extLst>
            <c:ext xmlns:c15="http://schemas.microsoft.com/office/drawing/2012/chart" uri="{CE6537A1-D6FC-4f65-9D91-7224C49458BB}"/>
          </c:extLst>
        </c:dLbl>
      </c:pivotFmt>
      <c:pivotFmt>
        <c:idx val="17"/>
        <c:dLbl>
          <c:idx val="0"/>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0"/>
          <c:showCatName val="0"/>
          <c:showSerName val="0"/>
          <c:showPercent val="0"/>
          <c:showBubbleSize val="0"/>
          <c:extLst>
            <c:ext xmlns:c15="http://schemas.microsoft.com/office/drawing/2012/chart" uri="{CE6537A1-D6FC-4f65-9D91-7224C49458BB}"/>
          </c:extLst>
        </c:dLbl>
      </c:pivotFmt>
      <c:pivotFmt>
        <c:idx val="19"/>
        <c:dLbl>
          <c:idx val="0"/>
          <c:showLegendKey val="0"/>
          <c:showVal val="0"/>
          <c:showCatName val="0"/>
          <c:showSerName val="0"/>
          <c:showPercent val="0"/>
          <c:showBubbleSize val="0"/>
          <c:extLst>
            <c:ext xmlns:c15="http://schemas.microsoft.com/office/drawing/2012/chart" uri="{CE6537A1-D6FC-4f65-9D91-7224C49458BB}"/>
          </c:extLst>
        </c:dLbl>
      </c:pivotFmt>
      <c:pivotFmt>
        <c:idx val="20"/>
        <c:dLbl>
          <c:idx val="0"/>
          <c:showLegendKey val="0"/>
          <c:showVal val="0"/>
          <c:showCatName val="0"/>
          <c:showSerName val="0"/>
          <c:showPercent val="0"/>
          <c:showBubbleSize val="0"/>
          <c:extLst>
            <c:ext xmlns:c15="http://schemas.microsoft.com/office/drawing/2012/chart" uri="{CE6537A1-D6FC-4f65-9D91-7224C49458BB}"/>
          </c:extLst>
        </c:dLbl>
      </c:pivotFmt>
      <c:pivotFmt>
        <c:idx val="21"/>
        <c:dLbl>
          <c:idx val="0"/>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hade val="80000"/>
              <a:satMod val="150000"/>
            </a:schemeClr>
          </a:solidFill>
          <a:ln>
            <a:noFill/>
          </a:ln>
          <a:effectLst>
            <a:glow rad="76200">
              <a:schemeClr val="accent2">
                <a:satMod val="175000"/>
                <a:alpha val="34000"/>
              </a:schemeClr>
            </a:glow>
          </a:effectLst>
          <a:scene3d>
            <a:camera prst="orthographicFront">
              <a:rot lat="0" lon="0" rev="0"/>
            </a:camera>
            <a:lightRig rig="twoPt" dir="tl"/>
          </a:scene3d>
          <a:sp3d prstMaterial="flat">
            <a:bevelT w="12700" h="25400" prst="coolSlant"/>
          </a:sp3d>
        </c:spPr>
        <c:marker>
          <c:symbol val="circle"/>
          <c:size val="4"/>
          <c:spPr>
            <a:solidFill>
              <a:schemeClr val="accent1">
                <a:shade val="80000"/>
                <a:satMod val="150000"/>
              </a:schemeClr>
            </a:solidFill>
            <a:ln w="9525">
              <a:solidFill>
                <a:schemeClr val="accent1"/>
              </a:solidFill>
              <a:round/>
            </a:ln>
            <a:effectLst>
              <a:glow rad="63500">
                <a:schemeClr val="accent2">
                  <a:satMod val="175000"/>
                  <a:alpha val="25000"/>
                </a:schemeClr>
              </a:glow>
            </a:effectLst>
            <a:scene3d>
              <a:camera prst="orthographicFront">
                <a:rot lat="0" lon="0" rev="0"/>
              </a:camera>
              <a:lightRig rig="twoPt" dir="tl"/>
            </a:scene3d>
            <a:sp3d prstMaterial="flat">
              <a:bevelT w="12700" h="25400" prst="coolSlant"/>
            </a:sp3d>
          </c:spPr>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hade val="80000"/>
              <a:satMod val="150000"/>
            </a:schemeClr>
          </a:solidFill>
          <a:ln>
            <a:noFill/>
          </a:ln>
          <a:effectLst>
            <a:glow rad="76200">
              <a:schemeClr val="accent2">
                <a:satMod val="175000"/>
                <a:alpha val="34000"/>
              </a:schemeClr>
            </a:glow>
          </a:effectLst>
          <a:scene3d>
            <a:camera prst="orthographicFront">
              <a:rot lat="0" lon="0" rev="0"/>
            </a:camera>
            <a:lightRig rig="twoPt" dir="tl"/>
          </a:scene3d>
          <a:sp3d prstMaterial="flat">
            <a:bevelT w="12700" h="25400" prst="coolSlant"/>
          </a:sp3d>
        </c:spPr>
        <c:marker>
          <c:symbol val="circle"/>
          <c:size val="4"/>
          <c:spPr>
            <a:solidFill>
              <a:schemeClr val="accent1">
                <a:shade val="80000"/>
                <a:satMod val="150000"/>
              </a:schemeClr>
            </a:solidFill>
            <a:ln w="9525">
              <a:solidFill>
                <a:schemeClr val="accent1"/>
              </a:solidFill>
              <a:round/>
            </a:ln>
            <a:effectLst>
              <a:glow rad="63500">
                <a:schemeClr val="accent2">
                  <a:satMod val="175000"/>
                  <a:alpha val="25000"/>
                </a:schemeClr>
              </a:glow>
            </a:effectLst>
            <a:scene3d>
              <a:camera prst="orthographicFront">
                <a:rot lat="0" lon="0" rev="0"/>
              </a:camera>
              <a:lightRig rig="twoPt" dir="tl"/>
            </a:scene3d>
            <a:sp3d prstMaterial="flat">
              <a:bevelT w="12700" h="25400" prst="coolSlant"/>
            </a:sp3d>
          </c:spPr>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24993358271277766"/>
          <c:y val="0.19638732183793481"/>
          <c:w val="0.34314183693682954"/>
          <c:h val="0.66402292434964616"/>
        </c:manualLayout>
      </c:layout>
      <c:radarChart>
        <c:radarStyle val="marker"/>
        <c:varyColors val="0"/>
        <c:ser>
          <c:idx val="0"/>
          <c:order val="0"/>
          <c:tx>
            <c:strRef>
              <c:f>'Crosscutting skills'!$B$3</c:f>
              <c:strCache>
                <c:ptCount val="1"/>
                <c:pt idx="0">
                  <c:v>Total</c:v>
                </c:pt>
              </c:strCache>
            </c:strRef>
          </c:tx>
          <c:spPr>
            <a:ln w="34925" cap="rnd">
              <a:solidFill>
                <a:schemeClr val="accent1"/>
              </a:solidFill>
              <a:round/>
            </a:ln>
            <a:effectLst>
              <a:outerShdw blurRad="44450" dist="13970" dir="5400000" algn="ctr" rotWithShape="0">
                <a:srgbClr val="000000">
                  <a:alpha val="45000"/>
                </a:srgbClr>
              </a:outerShdw>
            </a:effectLst>
          </c:spPr>
          <c:marker>
            <c:symbol val="circle"/>
            <c:size val="6"/>
            <c:spPr>
              <a:solidFill>
                <a:schemeClr val="accent1">
                  <a:shade val="80000"/>
                  <a:satMod val="150000"/>
                </a:schemeClr>
              </a:solidFill>
              <a:ln w="9525">
                <a:solidFill>
                  <a:schemeClr val="accent1"/>
                </a:solidFill>
                <a:roun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c:spPr>
          </c:marker>
          <c:cat>
            <c:strRef>
              <c:f>'Crosscutting skills'!$A$4:$A$23</c:f>
              <c:strCache>
                <c:ptCount val="19"/>
                <c:pt idx="0">
                  <c:v>TAMS</c:v>
                </c:pt>
                <c:pt idx="1">
                  <c:v>Maintenance Business</c:v>
                </c:pt>
                <c:pt idx="2">
                  <c:v>GIS</c:v>
                </c:pt>
                <c:pt idx="3">
                  <c:v>Georilla</c:v>
                </c:pt>
                <c:pt idx="4">
                  <c:v> Construction/Contract Administration</c:v>
                </c:pt>
                <c:pt idx="5">
                  <c:v>Fleet Management Business</c:v>
                </c:pt>
                <c:pt idx="6">
                  <c:v>Asset Mgt Discipline</c:v>
                </c:pt>
                <c:pt idx="7">
                  <c:v> Xcel</c:v>
                </c:pt>
                <c:pt idx="8">
                  <c:v> SWIFT</c:v>
                </c:pt>
                <c:pt idx="9">
                  <c:v> Planning</c:v>
                </c:pt>
                <c:pt idx="10">
                  <c:v> Matls Mgt</c:v>
                </c:pt>
                <c:pt idx="11">
                  <c:v> M5</c:v>
                </c:pt>
                <c:pt idx="12">
                  <c:v> Inspectech</c:v>
                </c:pt>
                <c:pt idx="13">
                  <c:v> HPMA</c:v>
                </c:pt>
                <c:pt idx="14">
                  <c:v> GIS</c:v>
                </c:pt>
                <c:pt idx="15">
                  <c:v> Excel</c:v>
                </c:pt>
                <c:pt idx="16">
                  <c:v> CHIMES</c:v>
                </c:pt>
                <c:pt idx="17">
                  <c:v> BRM</c:v>
                </c:pt>
                <c:pt idx="18">
                  <c:v> Asset Mgt Discipline</c:v>
                </c:pt>
              </c:strCache>
            </c:strRef>
          </c:cat>
          <c:val>
            <c:numRef>
              <c:f>'Crosscutting skills'!$B$4:$B$23</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00-2905-4DFA-A37F-1BFF3BCFB6C3}"/>
            </c:ext>
          </c:extLst>
        </c:ser>
        <c:dLbls>
          <c:showLegendKey val="0"/>
          <c:showVal val="0"/>
          <c:showCatName val="0"/>
          <c:showSerName val="0"/>
          <c:showPercent val="0"/>
          <c:showBubbleSize val="0"/>
        </c:dLbls>
        <c:axId val="634614904"/>
        <c:axId val="865007664"/>
      </c:radarChart>
      <c:catAx>
        <c:axId val="6346149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65007664"/>
        <c:crosses val="autoZero"/>
        <c:auto val="1"/>
        <c:lblAlgn val="ctr"/>
        <c:lblOffset val="100"/>
        <c:noMultiLvlLbl val="0"/>
      </c:catAx>
      <c:valAx>
        <c:axId val="865007664"/>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63461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2"/>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rgbClr val="003865"/>
                </a:solidFill>
                <a:latin typeface="+mn-lt"/>
                <a:ea typeface="+mn-ea"/>
                <a:cs typeface="+mn-cs"/>
              </a:defRPr>
            </a:pPr>
            <a:r>
              <a:rPr lang="en-US" dirty="0"/>
              <a:t>10 year Patching Predicted Costs - by Revenue Scenario Pavement Condition</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rgbClr val="003865"/>
              </a:solidFill>
              <a:latin typeface="+mn-lt"/>
              <a:ea typeface="+mn-ea"/>
              <a:cs typeface="+mn-cs"/>
            </a:defRPr>
          </a:pPr>
          <a:endParaRPr lang="en-US"/>
        </a:p>
      </c:txPr>
    </c:title>
    <c:autoTitleDeleted val="0"/>
    <c:plotArea>
      <c:layout>
        <c:manualLayout>
          <c:layoutTarget val="inner"/>
          <c:xMode val="edge"/>
          <c:yMode val="edge"/>
          <c:x val="9.9451033449504109E-2"/>
          <c:y val="0.20169529267440026"/>
          <c:w val="0.81325228701477792"/>
          <c:h val="0.68510230704747488"/>
        </c:manualLayout>
      </c:layout>
      <c:areaChart>
        <c:grouping val="stacked"/>
        <c:varyColors val="0"/>
        <c:dLbls>
          <c:showLegendKey val="0"/>
          <c:showVal val="0"/>
          <c:showCatName val="0"/>
          <c:showSerName val="0"/>
          <c:showPercent val="0"/>
          <c:showBubbleSize val="0"/>
        </c:dLbls>
        <c:axId val="229797936"/>
        <c:axId val="229802248"/>
        <c:extLst>
          <c:ext xmlns:c15="http://schemas.microsoft.com/office/drawing/2012/chart" uri="{02D57815-91ED-43cb-92C2-25804820EDAC}">
            <c15:filteredAreaSeries>
              <c15:ser>
                <c:idx val="1"/>
                <c:order val="1"/>
                <c:tx>
                  <c:strRef>
                    <c:extLst>
                      <c:ext uri="{02D57815-91ED-43cb-92C2-25804820EDAC}">
                        <c15:formulaRef>
                          <c15:sqref>'Plot Scenarios (2)'!$C$1:$C$2</c15:sqref>
                        </c15:formulaRef>
                      </c:ext>
                    </c:extLst>
                    <c:strCache>
                      <c:ptCount val="2"/>
                      <c:pt idx="0">
                        <c:v>PL0</c:v>
                      </c:pt>
                      <c:pt idx="1">
                        <c:v>SR1 (0 - 2.6) HPMA Ln Miles</c:v>
                      </c:pt>
                    </c:strCache>
                  </c:strRef>
                </c:tx>
                <c:spPr>
                  <a:gradFill rotWithShape="1">
                    <a:gsLst>
                      <a:gs pos="0">
                        <a:schemeClr val="accent1">
                          <a:tint val="56000"/>
                          <a:lumMod val="110000"/>
                          <a:satMod val="105000"/>
                          <a:tint val="67000"/>
                        </a:schemeClr>
                      </a:gs>
                      <a:gs pos="50000">
                        <a:schemeClr val="accent1">
                          <a:tint val="56000"/>
                          <a:lumMod val="105000"/>
                          <a:satMod val="103000"/>
                          <a:tint val="73000"/>
                        </a:schemeClr>
                      </a:gs>
                      <a:gs pos="100000">
                        <a:schemeClr val="accent1">
                          <a:tint val="56000"/>
                          <a:lumMod val="105000"/>
                          <a:satMod val="109000"/>
                          <a:tint val="81000"/>
                        </a:schemeClr>
                      </a:gs>
                    </a:gsLst>
                    <a:lin ang="5400000" scaled="0"/>
                  </a:gradFill>
                  <a:ln w="9525" cap="flat" cmpd="sng" algn="ctr">
                    <a:solidFill>
                      <a:schemeClr val="accent1">
                        <a:tint val="56000"/>
                        <a:shade val="95000"/>
                      </a:schemeClr>
                    </a:solidFill>
                    <a:round/>
                  </a:ln>
                  <a:effectLst/>
                </c:spPr>
                <c:cat>
                  <c:numRef>
                    <c:extLst>
                      <c:ext uri="{02D57815-91ED-43cb-92C2-25804820EDAC}">
                        <c15:formulaRef>
                          <c15:sqref>'Plot Scenarios (2)'!$A$3:$A$15</c15:sqref>
                        </c15:formulaRef>
                      </c:ext>
                    </c:extLst>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extLst>
                      <c:ext uri="{02D57815-91ED-43cb-92C2-25804820EDAC}">
                        <c15:formulaRef>
                          <c15:sqref>'Plot Scenarios (2)'!$C$3:$C$15</c15:sqref>
                        </c15:formulaRef>
                      </c:ext>
                    </c:extLst>
                    <c:numCache>
                      <c:formatCode>General</c:formatCode>
                      <c:ptCount val="13"/>
                      <c:pt idx="0">
                        <c:v>1197.9829999999899</c:v>
                      </c:pt>
                      <c:pt idx="1">
                        <c:v>1083.16499999999</c:v>
                      </c:pt>
                      <c:pt idx="2">
                        <c:v>1168.41499999999</c:v>
                      </c:pt>
                      <c:pt idx="3">
                        <c:v>1186.36499999999</c:v>
                      </c:pt>
                      <c:pt idx="4">
                        <c:v>1236.04599999999</c:v>
                      </c:pt>
                      <c:pt idx="5">
                        <c:v>1364.96299999999</c:v>
                      </c:pt>
                      <c:pt idx="6">
                        <c:v>1478.3799999999901</c:v>
                      </c:pt>
                      <c:pt idx="7">
                        <c:v>1665.68099999999</c:v>
                      </c:pt>
                      <c:pt idx="8">
                        <c:v>1813.6179999999899</c:v>
                      </c:pt>
                      <c:pt idx="9">
                        <c:v>2160.5410000000002</c:v>
                      </c:pt>
                      <c:pt idx="10">
                        <c:v>2603.2910000000002</c:v>
                      </c:pt>
                      <c:pt idx="11">
                        <c:v>3103.2220000000002</c:v>
                      </c:pt>
                      <c:pt idx="12">
                        <c:v>3954.7190000000001</c:v>
                      </c:pt>
                    </c:numCache>
                  </c:numRef>
                </c:val>
                <c:extLst>
                  <c:ext xmlns:c16="http://schemas.microsoft.com/office/drawing/2014/chart" uri="{C3380CC4-5D6E-409C-BE32-E72D297353CC}">
                    <c16:uniqueId val="{00000008-8F6E-46EB-993B-FE3BBF3B76BC}"/>
                  </c:ext>
                </c:extLst>
              </c15:ser>
            </c15:filteredAreaSeries>
            <c15:filteredAreaSeries>
              <c15:ser>
                <c:idx val="3"/>
                <c:order val="3"/>
                <c:tx>
                  <c:strRef>
                    <c:extLst xmlns:c15="http://schemas.microsoft.com/office/drawing/2012/chart">
                      <c:ext xmlns:c15="http://schemas.microsoft.com/office/drawing/2012/chart" uri="{02D57815-91ED-43cb-92C2-25804820EDAC}">
                        <c15:formulaRef>
                          <c15:sqref>'Plot Scenarios (2)'!$E$1:$E$2</c15:sqref>
                        </c15:formulaRef>
                      </c:ext>
                    </c:extLst>
                    <c:strCache>
                      <c:ptCount val="2"/>
                      <c:pt idx="0">
                        <c:v>PL1</c:v>
                      </c:pt>
                      <c:pt idx="1">
                        <c:v>SR1 (0 - 2.6) HPMA Ln Miles</c:v>
                      </c:pt>
                    </c:strCache>
                  </c:strRef>
                </c:tx>
                <c:spPr>
                  <a:gradFill rotWithShape="1">
                    <a:gsLst>
                      <a:gs pos="0">
                        <a:schemeClr val="accent1">
                          <a:tint val="81000"/>
                          <a:lumMod val="110000"/>
                          <a:satMod val="105000"/>
                          <a:tint val="67000"/>
                        </a:schemeClr>
                      </a:gs>
                      <a:gs pos="50000">
                        <a:schemeClr val="accent1">
                          <a:tint val="81000"/>
                          <a:lumMod val="105000"/>
                          <a:satMod val="103000"/>
                          <a:tint val="73000"/>
                        </a:schemeClr>
                      </a:gs>
                      <a:gs pos="100000">
                        <a:schemeClr val="accent1">
                          <a:tint val="81000"/>
                          <a:lumMod val="105000"/>
                          <a:satMod val="109000"/>
                          <a:tint val="81000"/>
                        </a:schemeClr>
                      </a:gs>
                    </a:gsLst>
                    <a:lin ang="5400000" scaled="0"/>
                  </a:gradFill>
                  <a:ln w="9525" cap="flat" cmpd="sng" algn="ctr">
                    <a:solidFill>
                      <a:schemeClr val="accent1">
                        <a:tint val="81000"/>
                        <a:shade val="95000"/>
                      </a:schemeClr>
                    </a:solidFill>
                    <a:round/>
                  </a:ln>
                  <a:effectLst/>
                </c:spPr>
                <c:cat>
                  <c:numRef>
                    <c:extLst xmlns:c15="http://schemas.microsoft.com/office/drawing/2012/chart">
                      <c:ext xmlns:c15="http://schemas.microsoft.com/office/drawing/2012/chart" uri="{02D57815-91ED-43cb-92C2-25804820EDAC}">
                        <c15:formulaRef>
                          <c15:sqref>'Plot Scenarios (2)'!$A$3:$A$15</c15:sqref>
                        </c15:formulaRef>
                      </c:ext>
                    </c:extLst>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extLst xmlns:c15="http://schemas.microsoft.com/office/drawing/2012/chart">
                      <c:ext xmlns:c15="http://schemas.microsoft.com/office/drawing/2012/chart" uri="{02D57815-91ED-43cb-92C2-25804820EDAC}">
                        <c15:formulaRef>
                          <c15:sqref>'Plot Scenarios (2)'!$E$3:$E$15</c15:sqref>
                        </c15:formulaRef>
                      </c:ext>
                    </c:extLst>
                    <c:numCache>
                      <c:formatCode>General</c:formatCode>
                      <c:ptCount val="13"/>
                      <c:pt idx="0">
                        <c:v>1101.19</c:v>
                      </c:pt>
                      <c:pt idx="1">
                        <c:v>1050.6969999999901</c:v>
                      </c:pt>
                      <c:pt idx="2">
                        <c:v>1223.4659999999999</c:v>
                      </c:pt>
                      <c:pt idx="3">
                        <c:v>1384.8520000000001</c:v>
                      </c:pt>
                      <c:pt idx="4">
                        <c:v>1520.6669999999899</c:v>
                      </c:pt>
                      <c:pt idx="5">
                        <c:v>1625.171</c:v>
                      </c:pt>
                      <c:pt idx="6">
                        <c:v>1916.74</c:v>
                      </c:pt>
                      <c:pt idx="7">
                        <c:v>2356.51999999999</c:v>
                      </c:pt>
                      <c:pt idx="8">
                        <c:v>2483.6190000000001</c:v>
                      </c:pt>
                      <c:pt idx="9">
                        <c:v>2809.2260000000001</c:v>
                      </c:pt>
                      <c:pt idx="10">
                        <c:v>2962.152</c:v>
                      </c:pt>
                      <c:pt idx="11">
                        <c:v>3197.3470000000002</c:v>
                      </c:pt>
                      <c:pt idx="12">
                        <c:v>3658.442</c:v>
                      </c:pt>
                    </c:numCache>
                  </c:numRef>
                </c:val>
                <c:extLst xmlns:c15="http://schemas.microsoft.com/office/drawing/2012/chart">
                  <c:ext xmlns:c16="http://schemas.microsoft.com/office/drawing/2014/chart" uri="{C3380CC4-5D6E-409C-BE32-E72D297353CC}">
                    <c16:uniqueId val="{00000009-8F6E-46EB-993B-FE3BBF3B76BC}"/>
                  </c:ext>
                </c:extLst>
              </c15:ser>
            </c15:filteredAreaSeries>
            <c15:filteredAreaSeries>
              <c15:ser>
                <c:idx val="5"/>
                <c:order val="5"/>
                <c:tx>
                  <c:strRef>
                    <c:extLst xmlns:c15="http://schemas.microsoft.com/office/drawing/2012/chart">
                      <c:ext xmlns:c15="http://schemas.microsoft.com/office/drawing/2012/chart" uri="{02D57815-91ED-43cb-92C2-25804820EDAC}">
                        <c15:formulaRef>
                          <c15:sqref>'Plot Scenarios (2)'!$G$1:$G$2</c15:sqref>
                        </c15:formulaRef>
                      </c:ext>
                    </c:extLst>
                    <c:strCache>
                      <c:ptCount val="2"/>
                      <c:pt idx="0">
                        <c:v>PL2</c:v>
                      </c:pt>
                      <c:pt idx="1">
                        <c:v>SR1 (0 - 2.6) HPMA Ln Miles</c:v>
                      </c:pt>
                    </c:strCache>
                  </c:strRef>
                </c:tx>
                <c:spPr>
                  <a:gradFill rotWithShape="1">
                    <a:gsLst>
                      <a:gs pos="0">
                        <a:schemeClr val="accent1">
                          <a:shade val="93000"/>
                          <a:lumMod val="110000"/>
                          <a:satMod val="105000"/>
                          <a:tint val="67000"/>
                        </a:schemeClr>
                      </a:gs>
                      <a:gs pos="50000">
                        <a:schemeClr val="accent1">
                          <a:shade val="93000"/>
                          <a:lumMod val="105000"/>
                          <a:satMod val="103000"/>
                          <a:tint val="73000"/>
                        </a:schemeClr>
                      </a:gs>
                      <a:gs pos="100000">
                        <a:schemeClr val="accent1">
                          <a:shade val="93000"/>
                          <a:lumMod val="105000"/>
                          <a:satMod val="109000"/>
                          <a:tint val="81000"/>
                        </a:schemeClr>
                      </a:gs>
                    </a:gsLst>
                    <a:lin ang="5400000" scaled="0"/>
                  </a:gradFill>
                  <a:ln w="9525" cap="flat" cmpd="sng" algn="ctr">
                    <a:solidFill>
                      <a:schemeClr val="accent1">
                        <a:shade val="93000"/>
                        <a:shade val="95000"/>
                      </a:schemeClr>
                    </a:solidFill>
                    <a:round/>
                  </a:ln>
                  <a:effectLst/>
                </c:spPr>
                <c:cat>
                  <c:numRef>
                    <c:extLst xmlns:c15="http://schemas.microsoft.com/office/drawing/2012/chart">
                      <c:ext xmlns:c15="http://schemas.microsoft.com/office/drawing/2012/chart" uri="{02D57815-91ED-43cb-92C2-25804820EDAC}">
                        <c15:formulaRef>
                          <c15:sqref>'Plot Scenarios (2)'!$A$3:$A$15</c15:sqref>
                        </c15:formulaRef>
                      </c:ext>
                    </c:extLst>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extLst xmlns:c15="http://schemas.microsoft.com/office/drawing/2012/chart">
                      <c:ext xmlns:c15="http://schemas.microsoft.com/office/drawing/2012/chart" uri="{02D57815-91ED-43cb-92C2-25804820EDAC}">
                        <c15:formulaRef>
                          <c15:sqref>'Plot Scenarios (2)'!$G$3:$G$15</c15:sqref>
                        </c15:formulaRef>
                      </c:ext>
                    </c:extLst>
                    <c:numCache>
                      <c:formatCode>General</c:formatCode>
                      <c:ptCount val="13"/>
                      <c:pt idx="0">
                        <c:v>1101.19</c:v>
                      </c:pt>
                      <c:pt idx="1">
                        <c:v>1050.6969999999901</c:v>
                      </c:pt>
                      <c:pt idx="2">
                        <c:v>1223.4659999999899</c:v>
                      </c:pt>
                      <c:pt idx="3">
                        <c:v>1384.8519999999901</c:v>
                      </c:pt>
                      <c:pt idx="4">
                        <c:v>1520.6669999999899</c:v>
                      </c:pt>
                      <c:pt idx="5">
                        <c:v>1625.171</c:v>
                      </c:pt>
                      <c:pt idx="6">
                        <c:v>1813.075</c:v>
                      </c:pt>
                      <c:pt idx="7">
                        <c:v>2218.5899999999901</c:v>
                      </c:pt>
                      <c:pt idx="8">
                        <c:v>2340.0859999999898</c:v>
                      </c:pt>
                      <c:pt idx="9">
                        <c:v>2669.3510000000001</c:v>
                      </c:pt>
                      <c:pt idx="10">
                        <c:v>2839.846</c:v>
                      </c:pt>
                      <c:pt idx="11">
                        <c:v>3117.9449999999902</c:v>
                      </c:pt>
                      <c:pt idx="12">
                        <c:v>3609.7060000000001</c:v>
                      </c:pt>
                    </c:numCache>
                  </c:numRef>
                </c:val>
                <c:extLst xmlns:c15="http://schemas.microsoft.com/office/drawing/2012/chart">
                  <c:ext xmlns:c16="http://schemas.microsoft.com/office/drawing/2014/chart" uri="{C3380CC4-5D6E-409C-BE32-E72D297353CC}">
                    <c16:uniqueId val="{0000000A-8F6E-46EB-993B-FE3BBF3B76BC}"/>
                  </c:ext>
                </c:extLst>
              </c15:ser>
            </c15:filteredAreaSeries>
            <c15:filteredAreaSeries>
              <c15:ser>
                <c:idx val="7"/>
                <c:order val="7"/>
                <c:tx>
                  <c:strRef>
                    <c:extLst xmlns:c15="http://schemas.microsoft.com/office/drawing/2012/chart">
                      <c:ext xmlns:c15="http://schemas.microsoft.com/office/drawing/2012/chart" uri="{02D57815-91ED-43cb-92C2-25804820EDAC}">
                        <c15:formulaRef>
                          <c15:sqref>'Plot Scenarios (2)'!$I$1:$I$2</c15:sqref>
                        </c15:formulaRef>
                      </c:ext>
                    </c:extLst>
                    <c:strCache>
                      <c:ptCount val="2"/>
                      <c:pt idx="0">
                        <c:v>PL-1</c:v>
                      </c:pt>
                      <c:pt idx="1">
                        <c:v>SR1 (0 - 2.6) HPMA Ln Miles</c:v>
                      </c:pt>
                    </c:strCache>
                  </c:strRef>
                </c:tx>
                <c:spPr>
                  <a:gradFill rotWithShape="1">
                    <a:gsLst>
                      <a:gs pos="0">
                        <a:schemeClr val="accent1">
                          <a:shade val="68000"/>
                          <a:lumMod val="110000"/>
                          <a:satMod val="105000"/>
                          <a:tint val="67000"/>
                        </a:schemeClr>
                      </a:gs>
                      <a:gs pos="50000">
                        <a:schemeClr val="accent1">
                          <a:shade val="68000"/>
                          <a:lumMod val="105000"/>
                          <a:satMod val="103000"/>
                          <a:tint val="73000"/>
                        </a:schemeClr>
                      </a:gs>
                      <a:gs pos="100000">
                        <a:schemeClr val="accent1">
                          <a:shade val="68000"/>
                          <a:lumMod val="105000"/>
                          <a:satMod val="109000"/>
                          <a:tint val="81000"/>
                        </a:schemeClr>
                      </a:gs>
                    </a:gsLst>
                    <a:lin ang="5400000" scaled="0"/>
                  </a:gradFill>
                  <a:ln w="9525" cap="flat" cmpd="sng" algn="ctr">
                    <a:solidFill>
                      <a:schemeClr val="accent1">
                        <a:shade val="68000"/>
                        <a:shade val="95000"/>
                      </a:schemeClr>
                    </a:solidFill>
                    <a:round/>
                  </a:ln>
                  <a:effectLst/>
                </c:spPr>
                <c:cat>
                  <c:numRef>
                    <c:extLst xmlns:c15="http://schemas.microsoft.com/office/drawing/2012/chart">
                      <c:ext xmlns:c15="http://schemas.microsoft.com/office/drawing/2012/chart" uri="{02D57815-91ED-43cb-92C2-25804820EDAC}">
                        <c15:formulaRef>
                          <c15:sqref>'Plot Scenarios (2)'!$A$3:$A$15</c15:sqref>
                        </c15:formulaRef>
                      </c:ext>
                    </c:extLst>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extLst xmlns:c15="http://schemas.microsoft.com/office/drawing/2012/chart">
                      <c:ext xmlns:c15="http://schemas.microsoft.com/office/drawing/2012/chart" uri="{02D57815-91ED-43cb-92C2-25804820EDAC}">
                        <c15:formulaRef>
                          <c15:sqref>'Plot Scenarios (2)'!$I$3:$I$15</c15:sqref>
                        </c15:formulaRef>
                      </c:ext>
                    </c:extLst>
                    <c:numCache>
                      <c:formatCode>General</c:formatCode>
                      <c:ptCount val="13"/>
                      <c:pt idx="0">
                        <c:v>1101.19</c:v>
                      </c:pt>
                      <c:pt idx="1">
                        <c:v>1062.5229999999899</c:v>
                      </c:pt>
                      <c:pt idx="2">
                        <c:v>1246.921</c:v>
                      </c:pt>
                      <c:pt idx="3">
                        <c:v>1412.2829999999899</c:v>
                      </c:pt>
                      <c:pt idx="4">
                        <c:v>1552.6610000000001</c:v>
                      </c:pt>
                      <c:pt idx="5">
                        <c:v>1661.904</c:v>
                      </c:pt>
                      <c:pt idx="6">
                        <c:v>2021.31899999999</c:v>
                      </c:pt>
                      <c:pt idx="7">
                        <c:v>2585.1010000000001</c:v>
                      </c:pt>
                      <c:pt idx="8">
                        <c:v>2842.9279999999999</c:v>
                      </c:pt>
                      <c:pt idx="9">
                        <c:v>3329.1219999999898</c:v>
                      </c:pt>
                      <c:pt idx="10">
                        <c:v>3743.0160000000001</c:v>
                      </c:pt>
                      <c:pt idx="11">
                        <c:v>4070.9009999999898</c:v>
                      </c:pt>
                      <c:pt idx="12">
                        <c:v>4711.4070000000002</c:v>
                      </c:pt>
                    </c:numCache>
                  </c:numRef>
                </c:val>
                <c:extLst xmlns:c15="http://schemas.microsoft.com/office/drawing/2012/chart">
                  <c:ext xmlns:c16="http://schemas.microsoft.com/office/drawing/2014/chart" uri="{C3380CC4-5D6E-409C-BE32-E72D297353CC}">
                    <c16:uniqueId val="{0000000B-8F6E-46EB-993B-FE3BBF3B76BC}"/>
                  </c:ext>
                </c:extLst>
              </c15:ser>
            </c15:filteredAreaSeries>
            <c15:filteredAreaSeries>
              <c15:ser>
                <c:idx val="9"/>
                <c:order val="9"/>
                <c:tx>
                  <c:strRef>
                    <c:extLst xmlns:c15="http://schemas.microsoft.com/office/drawing/2012/chart">
                      <c:ext xmlns:c15="http://schemas.microsoft.com/office/drawing/2012/chart" uri="{02D57815-91ED-43cb-92C2-25804820EDAC}">
                        <c15:formulaRef>
                          <c15:sqref>'Plot Scenarios (2)'!$K$1:$K$2</c15:sqref>
                        </c15:formulaRef>
                      </c:ext>
                    </c:extLst>
                    <c:strCache>
                      <c:ptCount val="2"/>
                      <c:pt idx="0">
                        <c:v>PL-2</c:v>
                      </c:pt>
                      <c:pt idx="1">
                        <c:v>SR1 (0 - 2.6) HPMA Ln Miles</c:v>
                      </c:pt>
                    </c:strCache>
                  </c:strRef>
                </c:tx>
                <c:spPr>
                  <a:gradFill rotWithShape="1">
                    <a:gsLst>
                      <a:gs pos="0">
                        <a:schemeClr val="accent1">
                          <a:shade val="42000"/>
                          <a:lumMod val="110000"/>
                          <a:satMod val="105000"/>
                          <a:tint val="67000"/>
                        </a:schemeClr>
                      </a:gs>
                      <a:gs pos="50000">
                        <a:schemeClr val="accent1">
                          <a:shade val="42000"/>
                          <a:lumMod val="105000"/>
                          <a:satMod val="103000"/>
                          <a:tint val="73000"/>
                        </a:schemeClr>
                      </a:gs>
                      <a:gs pos="100000">
                        <a:schemeClr val="accent1">
                          <a:shade val="42000"/>
                          <a:lumMod val="105000"/>
                          <a:satMod val="109000"/>
                          <a:tint val="81000"/>
                        </a:schemeClr>
                      </a:gs>
                    </a:gsLst>
                    <a:lin ang="5400000" scaled="0"/>
                  </a:gradFill>
                  <a:ln w="9525" cap="flat" cmpd="sng" algn="ctr">
                    <a:solidFill>
                      <a:schemeClr val="accent1">
                        <a:shade val="42000"/>
                        <a:shade val="95000"/>
                      </a:schemeClr>
                    </a:solidFill>
                    <a:round/>
                  </a:ln>
                  <a:effectLst/>
                </c:spPr>
                <c:cat>
                  <c:numRef>
                    <c:extLst xmlns:c15="http://schemas.microsoft.com/office/drawing/2012/chart">
                      <c:ext xmlns:c15="http://schemas.microsoft.com/office/drawing/2012/chart" uri="{02D57815-91ED-43cb-92C2-25804820EDAC}">
                        <c15:formulaRef>
                          <c15:sqref>'Plot Scenarios (2)'!$A$3:$A$15</c15:sqref>
                        </c15:formulaRef>
                      </c:ext>
                    </c:extLst>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extLst xmlns:c15="http://schemas.microsoft.com/office/drawing/2012/chart">
                      <c:ext xmlns:c15="http://schemas.microsoft.com/office/drawing/2012/chart" uri="{02D57815-91ED-43cb-92C2-25804820EDAC}">
                        <c15:formulaRef>
                          <c15:sqref>'Plot Scenarios (2)'!$K$3:$K$15</c15:sqref>
                        </c15:formulaRef>
                      </c:ext>
                    </c:extLst>
                    <c:numCache>
                      <c:formatCode>General</c:formatCode>
                      <c:ptCount val="13"/>
                      <c:pt idx="0">
                        <c:v>1101.13299999999</c:v>
                      </c:pt>
                      <c:pt idx="1">
                        <c:v>1050.87599999999</c:v>
                      </c:pt>
                      <c:pt idx="2">
                        <c:v>1290.4369999999999</c:v>
                      </c:pt>
                      <c:pt idx="3">
                        <c:v>1508.3999999999901</c:v>
                      </c:pt>
                      <c:pt idx="4">
                        <c:v>1719.6179999999899</c:v>
                      </c:pt>
                      <c:pt idx="5">
                        <c:v>1972.18</c:v>
                      </c:pt>
                      <c:pt idx="6">
                        <c:v>2496.0999999999899</c:v>
                      </c:pt>
                      <c:pt idx="7">
                        <c:v>3158.335</c:v>
                      </c:pt>
                      <c:pt idx="8">
                        <c:v>3651.701</c:v>
                      </c:pt>
                      <c:pt idx="9">
                        <c:v>4370.308</c:v>
                      </c:pt>
                      <c:pt idx="10">
                        <c:v>5024.7569999999996</c:v>
                      </c:pt>
                      <c:pt idx="11">
                        <c:v>5584.6239999999898</c:v>
                      </c:pt>
                      <c:pt idx="12">
                        <c:v>6381.7430000000004</c:v>
                      </c:pt>
                    </c:numCache>
                  </c:numRef>
                </c:val>
                <c:extLst xmlns:c15="http://schemas.microsoft.com/office/drawing/2012/chart">
                  <c:ext xmlns:c16="http://schemas.microsoft.com/office/drawing/2014/chart" uri="{C3380CC4-5D6E-409C-BE32-E72D297353CC}">
                    <c16:uniqueId val="{0000000C-8F6E-46EB-993B-FE3BBF3B76BC}"/>
                  </c:ext>
                </c:extLst>
              </c15:ser>
            </c15:filteredAreaSeries>
          </c:ext>
        </c:extLst>
      </c:areaChart>
      <c:lineChart>
        <c:grouping val="standard"/>
        <c:varyColors val="0"/>
        <c:ser>
          <c:idx val="0"/>
          <c:order val="0"/>
          <c:tx>
            <c:strRef>
              <c:f>'Plot Scenarios (2)'!$B$1</c:f>
              <c:strCache>
                <c:ptCount val="1"/>
                <c:pt idx="0">
                  <c:v>PL0</c:v>
                </c:pt>
              </c:strCache>
            </c:strRef>
          </c:tx>
          <c:spPr>
            <a:ln w="15875" cap="rnd">
              <a:solidFill>
                <a:schemeClr val="accent1">
                  <a:tint val="43000"/>
                </a:schemeClr>
              </a:solidFill>
              <a:round/>
            </a:ln>
            <a:effectLst/>
          </c:spPr>
          <c:marker>
            <c:symbol val="circle"/>
            <c:size val="5"/>
            <c:spPr>
              <a:gradFill rotWithShape="1">
                <a:gsLst>
                  <a:gs pos="0">
                    <a:schemeClr val="accent1">
                      <a:tint val="43000"/>
                      <a:lumMod val="110000"/>
                      <a:satMod val="105000"/>
                      <a:tint val="67000"/>
                    </a:schemeClr>
                  </a:gs>
                  <a:gs pos="50000">
                    <a:schemeClr val="accent1">
                      <a:tint val="43000"/>
                      <a:lumMod val="105000"/>
                      <a:satMod val="103000"/>
                      <a:tint val="73000"/>
                    </a:schemeClr>
                  </a:gs>
                  <a:gs pos="100000">
                    <a:schemeClr val="accent1">
                      <a:tint val="43000"/>
                      <a:lumMod val="105000"/>
                      <a:satMod val="109000"/>
                      <a:tint val="81000"/>
                    </a:schemeClr>
                  </a:gs>
                </a:gsLst>
                <a:lin ang="5400000" scaled="0"/>
              </a:gradFill>
              <a:ln w="9525" cap="flat" cmpd="sng" algn="ctr">
                <a:solidFill>
                  <a:schemeClr val="accent1">
                    <a:tint val="43000"/>
                    <a:shade val="95000"/>
                  </a:schemeClr>
                </a:solidFill>
                <a:round/>
              </a:ln>
              <a:effectLst/>
            </c:spPr>
          </c:marker>
          <c:dLbls>
            <c:dLbl>
              <c:idx val="12"/>
              <c:layout>
                <c:manualLayout>
                  <c:x val="-2.8000821737871846E-2"/>
                  <c:y val="-4.1769033688205767E-2"/>
                </c:manualLayout>
              </c:layout>
              <c:numFmt formatCode="&quot;$&quot;#,##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rgbClr val="003865"/>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8F6E-46EB-993B-FE3BBF3B76BC}"/>
                </c:ext>
              </c:extLst>
            </c:dLbl>
            <c:spPr>
              <a:noFill/>
              <a:ln>
                <a:noFill/>
              </a:ln>
              <a:effectLst/>
            </c:spPr>
            <c:txPr>
              <a:bodyPr rot="0" spcFirstLastPara="1" vertOverflow="ellipsis" vert="horz" wrap="square" anchor="ctr" anchorCtr="1"/>
              <a:lstStyle/>
              <a:p>
                <a:pPr>
                  <a:defRPr sz="900" b="0" i="0" u="none" strike="noStrike" kern="1200" baseline="0">
                    <a:solidFill>
                      <a:srgbClr val="003865"/>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'Plot Scenarios (2)'!$A$3:$A$15</c:f>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f>'Plot Scenarios (2)'!$B$3:$B$15</c:f>
              <c:numCache>
                <c:formatCode>General</c:formatCode>
                <c:ptCount val="13"/>
                <c:pt idx="0">
                  <c:v>16778179.67712567</c:v>
                </c:pt>
                <c:pt idx="1">
                  <c:v>15988101.144746922</c:v>
                </c:pt>
                <c:pt idx="2">
                  <c:v>16789428.245847329</c:v>
                </c:pt>
                <c:pt idx="3">
                  <c:v>17390100.526384801</c:v>
                </c:pt>
                <c:pt idx="4">
                  <c:v>18354837.772336937</c:v>
                </c:pt>
                <c:pt idx="5">
                  <c:v>20403460.75000497</c:v>
                </c:pt>
                <c:pt idx="6">
                  <c:v>22314356.433676463</c:v>
                </c:pt>
                <c:pt idx="7">
                  <c:v>24445107.822184499</c:v>
                </c:pt>
                <c:pt idx="8">
                  <c:v>25378249.093416762</c:v>
                </c:pt>
                <c:pt idx="9">
                  <c:v>26432493.77862094</c:v>
                </c:pt>
                <c:pt idx="10">
                  <c:v>27691417.84029384</c:v>
                </c:pt>
                <c:pt idx="11">
                  <c:v>29077598.7094731</c:v>
                </c:pt>
                <c:pt idx="12">
                  <c:v>32684865.163077112</c:v>
                </c:pt>
              </c:numCache>
            </c:numRef>
          </c:val>
          <c:smooth val="0"/>
          <c:extLst>
            <c:ext xmlns:c16="http://schemas.microsoft.com/office/drawing/2014/chart" uri="{C3380CC4-5D6E-409C-BE32-E72D297353CC}">
              <c16:uniqueId val="{00000001-8F6E-46EB-993B-FE3BBF3B76BC}"/>
            </c:ext>
          </c:extLst>
        </c:ser>
        <c:ser>
          <c:idx val="2"/>
          <c:order val="2"/>
          <c:tx>
            <c:strRef>
              <c:f>'Plot Scenarios (2)'!$D$1</c:f>
              <c:strCache>
                <c:ptCount val="1"/>
                <c:pt idx="0">
                  <c:v>PL1</c:v>
                </c:pt>
              </c:strCache>
            </c:strRef>
          </c:tx>
          <c:spPr>
            <a:ln w="15875" cap="rnd">
              <a:solidFill>
                <a:schemeClr val="accent1">
                  <a:tint val="69000"/>
                </a:schemeClr>
              </a:solidFill>
              <a:round/>
            </a:ln>
            <a:effectLst/>
          </c:spPr>
          <c:marker>
            <c:symbol val="circle"/>
            <c:size val="5"/>
            <c:spPr>
              <a:gradFill rotWithShape="1">
                <a:gsLst>
                  <a:gs pos="0">
                    <a:schemeClr val="accent1">
                      <a:tint val="69000"/>
                      <a:lumMod val="110000"/>
                      <a:satMod val="105000"/>
                      <a:tint val="67000"/>
                    </a:schemeClr>
                  </a:gs>
                  <a:gs pos="50000">
                    <a:schemeClr val="accent1">
                      <a:tint val="69000"/>
                      <a:lumMod val="105000"/>
                      <a:satMod val="103000"/>
                      <a:tint val="73000"/>
                    </a:schemeClr>
                  </a:gs>
                  <a:gs pos="100000">
                    <a:schemeClr val="accent1">
                      <a:tint val="69000"/>
                      <a:lumMod val="105000"/>
                      <a:satMod val="109000"/>
                      <a:tint val="81000"/>
                    </a:schemeClr>
                  </a:gs>
                </a:gsLst>
                <a:lin ang="5400000" scaled="0"/>
              </a:gradFill>
              <a:ln w="9525" cap="flat" cmpd="sng" algn="ctr">
                <a:solidFill>
                  <a:schemeClr val="accent1">
                    <a:tint val="69000"/>
                    <a:shade val="95000"/>
                  </a:schemeClr>
                </a:solidFill>
                <a:round/>
              </a:ln>
              <a:effectLst/>
            </c:spPr>
          </c:marker>
          <c:cat>
            <c:numRef>
              <c:f>'Plot Scenarios (2)'!$A$3:$A$15</c:f>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f>'Plot Scenarios (2)'!$D$3:$D$15</c:f>
              <c:numCache>
                <c:formatCode>General</c:formatCode>
                <c:ptCount val="13"/>
                <c:pt idx="0">
                  <c:v>16745343.28068975</c:v>
                </c:pt>
                <c:pt idx="1">
                  <c:v>16496719.007276358</c:v>
                </c:pt>
                <c:pt idx="2">
                  <c:v>18234695.371158801</c:v>
                </c:pt>
                <c:pt idx="3">
                  <c:v>19927775.506351661</c:v>
                </c:pt>
                <c:pt idx="4">
                  <c:v>21729024.58518384</c:v>
                </c:pt>
                <c:pt idx="5">
                  <c:v>23658085.33779531</c:v>
                </c:pt>
                <c:pt idx="6">
                  <c:v>25524766.09905915</c:v>
                </c:pt>
                <c:pt idx="7">
                  <c:v>27518418.303495727</c:v>
                </c:pt>
                <c:pt idx="8">
                  <c:v>27915834.496431597</c:v>
                </c:pt>
                <c:pt idx="9">
                  <c:v>28755873.567537338</c:v>
                </c:pt>
                <c:pt idx="10">
                  <c:v>28888055.476482052</c:v>
                </c:pt>
                <c:pt idx="11">
                  <c:v>29466769.306045331</c:v>
                </c:pt>
                <c:pt idx="12">
                  <c:v>31309919.528604828</c:v>
                </c:pt>
              </c:numCache>
            </c:numRef>
          </c:val>
          <c:smooth val="0"/>
          <c:extLst>
            <c:ext xmlns:c16="http://schemas.microsoft.com/office/drawing/2014/chart" uri="{C3380CC4-5D6E-409C-BE32-E72D297353CC}">
              <c16:uniqueId val="{00000002-8F6E-46EB-993B-FE3BBF3B76BC}"/>
            </c:ext>
          </c:extLst>
        </c:ser>
        <c:ser>
          <c:idx val="4"/>
          <c:order val="4"/>
          <c:tx>
            <c:strRef>
              <c:f>'Plot Scenarios (2)'!$F$1</c:f>
              <c:strCache>
                <c:ptCount val="1"/>
                <c:pt idx="0">
                  <c:v>PL2</c:v>
                </c:pt>
              </c:strCache>
            </c:strRef>
          </c:tx>
          <c:spPr>
            <a:ln w="15875" cap="rnd">
              <a:solidFill>
                <a:schemeClr val="accent1">
                  <a:tint val="94000"/>
                </a:schemeClr>
              </a:solidFill>
              <a:round/>
            </a:ln>
            <a:effectLst/>
          </c:spPr>
          <c:marker>
            <c:symbol val="circle"/>
            <c:size val="5"/>
            <c:spPr>
              <a:gradFill rotWithShape="1">
                <a:gsLst>
                  <a:gs pos="0">
                    <a:schemeClr val="accent1">
                      <a:tint val="94000"/>
                      <a:lumMod val="110000"/>
                      <a:satMod val="105000"/>
                      <a:tint val="67000"/>
                    </a:schemeClr>
                  </a:gs>
                  <a:gs pos="50000">
                    <a:schemeClr val="accent1">
                      <a:tint val="94000"/>
                      <a:lumMod val="105000"/>
                      <a:satMod val="103000"/>
                      <a:tint val="73000"/>
                    </a:schemeClr>
                  </a:gs>
                  <a:gs pos="100000">
                    <a:schemeClr val="accent1">
                      <a:tint val="94000"/>
                      <a:lumMod val="105000"/>
                      <a:satMod val="109000"/>
                      <a:tint val="81000"/>
                    </a:schemeClr>
                  </a:gs>
                </a:gsLst>
                <a:lin ang="5400000" scaled="0"/>
              </a:gradFill>
              <a:ln w="9525" cap="flat" cmpd="sng" algn="ctr">
                <a:solidFill>
                  <a:schemeClr val="accent1">
                    <a:tint val="94000"/>
                    <a:shade val="95000"/>
                  </a:schemeClr>
                </a:solidFill>
                <a:round/>
              </a:ln>
              <a:effectLst/>
            </c:spPr>
          </c:marker>
          <c:cat>
            <c:numRef>
              <c:f>'Plot Scenarios (2)'!$A$3:$A$15</c:f>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f>'Plot Scenarios (2)'!$F$3:$F$15</c:f>
              <c:numCache>
                <c:formatCode>General</c:formatCode>
                <c:ptCount val="13"/>
                <c:pt idx="0">
                  <c:v>16745343.28068975</c:v>
                </c:pt>
                <c:pt idx="1">
                  <c:v>16496719.007276358</c:v>
                </c:pt>
                <c:pt idx="2">
                  <c:v>18234695.371158801</c:v>
                </c:pt>
                <c:pt idx="3">
                  <c:v>19927775.506351672</c:v>
                </c:pt>
                <c:pt idx="4">
                  <c:v>21729024.58518384</c:v>
                </c:pt>
                <c:pt idx="5">
                  <c:v>23545493.167100847</c:v>
                </c:pt>
                <c:pt idx="6">
                  <c:v>24731568.077171262</c:v>
                </c:pt>
                <c:pt idx="7">
                  <c:v>26625919.279072139</c:v>
                </c:pt>
                <c:pt idx="8">
                  <c:v>27036246.321198035</c:v>
                </c:pt>
                <c:pt idx="9">
                  <c:v>27826466.928214077</c:v>
                </c:pt>
                <c:pt idx="10">
                  <c:v>28158311.92515691</c:v>
                </c:pt>
                <c:pt idx="11">
                  <c:v>28834406.0395041</c:v>
                </c:pt>
                <c:pt idx="12">
                  <c:v>30737471.11837038</c:v>
                </c:pt>
              </c:numCache>
            </c:numRef>
          </c:val>
          <c:smooth val="0"/>
          <c:extLst>
            <c:ext xmlns:c16="http://schemas.microsoft.com/office/drawing/2014/chart" uri="{C3380CC4-5D6E-409C-BE32-E72D297353CC}">
              <c16:uniqueId val="{00000003-8F6E-46EB-993B-FE3BBF3B76BC}"/>
            </c:ext>
          </c:extLst>
        </c:ser>
        <c:ser>
          <c:idx val="6"/>
          <c:order val="6"/>
          <c:tx>
            <c:strRef>
              <c:f>'Plot Scenarios (2)'!$H$1</c:f>
              <c:strCache>
                <c:ptCount val="1"/>
                <c:pt idx="0">
                  <c:v>PL-1</c:v>
                </c:pt>
              </c:strCache>
            </c:strRef>
          </c:tx>
          <c:spPr>
            <a:ln w="15875" cap="rnd">
              <a:solidFill>
                <a:schemeClr val="accent1">
                  <a:shade val="80000"/>
                </a:schemeClr>
              </a:solidFill>
              <a:round/>
            </a:ln>
            <a:effectLst/>
          </c:spPr>
          <c:marker>
            <c:symbol val="circle"/>
            <c:size val="5"/>
            <c:spPr>
              <a:gradFill rotWithShape="1">
                <a:gsLst>
                  <a:gs pos="0">
                    <a:schemeClr val="accent1">
                      <a:shade val="80000"/>
                      <a:lumMod val="110000"/>
                      <a:satMod val="105000"/>
                      <a:tint val="67000"/>
                    </a:schemeClr>
                  </a:gs>
                  <a:gs pos="50000">
                    <a:schemeClr val="accent1">
                      <a:shade val="80000"/>
                      <a:lumMod val="105000"/>
                      <a:satMod val="103000"/>
                      <a:tint val="73000"/>
                    </a:schemeClr>
                  </a:gs>
                  <a:gs pos="100000">
                    <a:schemeClr val="accent1">
                      <a:shade val="80000"/>
                      <a:lumMod val="105000"/>
                      <a:satMod val="109000"/>
                      <a:tint val="81000"/>
                    </a:schemeClr>
                  </a:gs>
                </a:gsLst>
                <a:lin ang="5400000" scaled="0"/>
              </a:gradFill>
              <a:ln w="9525" cap="flat" cmpd="sng" algn="ctr">
                <a:solidFill>
                  <a:schemeClr val="accent1">
                    <a:shade val="80000"/>
                    <a:shade val="95000"/>
                  </a:schemeClr>
                </a:solidFill>
                <a:round/>
              </a:ln>
              <a:effectLst/>
            </c:spPr>
          </c:marker>
          <c:cat>
            <c:numRef>
              <c:f>'Plot Scenarios (2)'!$A$3:$A$15</c:f>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f>'Plot Scenarios (2)'!$H$3:$H$15</c:f>
              <c:numCache>
                <c:formatCode>General</c:formatCode>
                <c:ptCount val="13"/>
                <c:pt idx="0">
                  <c:v>16745343.28068975</c:v>
                </c:pt>
                <c:pt idx="1">
                  <c:v>16586909.811242031</c:v>
                </c:pt>
                <c:pt idx="2">
                  <c:v>18404919.721797723</c:v>
                </c:pt>
                <c:pt idx="3">
                  <c:v>20152545.732244622</c:v>
                </c:pt>
                <c:pt idx="4">
                  <c:v>22061770.437455159</c:v>
                </c:pt>
                <c:pt idx="5">
                  <c:v>24301967.64050578</c:v>
                </c:pt>
                <c:pt idx="6">
                  <c:v>26887649.909911901</c:v>
                </c:pt>
                <c:pt idx="7">
                  <c:v>29732874.276952587</c:v>
                </c:pt>
                <c:pt idx="8">
                  <c:v>30973845.915688492</c:v>
                </c:pt>
                <c:pt idx="9">
                  <c:v>32580412.56971712</c:v>
                </c:pt>
                <c:pt idx="10">
                  <c:v>33909309.380454242</c:v>
                </c:pt>
                <c:pt idx="11">
                  <c:v>35106390.310295783</c:v>
                </c:pt>
                <c:pt idx="12">
                  <c:v>38108006.139537379</c:v>
                </c:pt>
              </c:numCache>
            </c:numRef>
          </c:val>
          <c:smooth val="0"/>
          <c:extLst>
            <c:ext xmlns:c16="http://schemas.microsoft.com/office/drawing/2014/chart" uri="{C3380CC4-5D6E-409C-BE32-E72D297353CC}">
              <c16:uniqueId val="{00000004-8F6E-46EB-993B-FE3BBF3B76BC}"/>
            </c:ext>
          </c:extLst>
        </c:ser>
        <c:ser>
          <c:idx val="8"/>
          <c:order val="8"/>
          <c:tx>
            <c:strRef>
              <c:f>'Plot Scenarios (2)'!$J$1</c:f>
              <c:strCache>
                <c:ptCount val="1"/>
                <c:pt idx="0">
                  <c:v>PL-2</c:v>
                </c:pt>
              </c:strCache>
            </c:strRef>
          </c:tx>
          <c:spPr>
            <a:ln w="15875" cap="rnd">
              <a:solidFill>
                <a:schemeClr val="accent1">
                  <a:shade val="55000"/>
                </a:schemeClr>
              </a:solidFill>
              <a:round/>
            </a:ln>
            <a:effectLst/>
          </c:spPr>
          <c:marker>
            <c:symbol val="circle"/>
            <c:size val="5"/>
            <c:spPr>
              <a:gradFill rotWithShape="1">
                <a:gsLst>
                  <a:gs pos="0">
                    <a:schemeClr val="accent1">
                      <a:shade val="55000"/>
                      <a:lumMod val="110000"/>
                      <a:satMod val="105000"/>
                      <a:tint val="67000"/>
                    </a:schemeClr>
                  </a:gs>
                  <a:gs pos="50000">
                    <a:schemeClr val="accent1">
                      <a:shade val="55000"/>
                      <a:lumMod val="105000"/>
                      <a:satMod val="103000"/>
                      <a:tint val="73000"/>
                    </a:schemeClr>
                  </a:gs>
                  <a:gs pos="100000">
                    <a:schemeClr val="accent1">
                      <a:shade val="55000"/>
                      <a:lumMod val="105000"/>
                      <a:satMod val="109000"/>
                      <a:tint val="81000"/>
                    </a:schemeClr>
                  </a:gs>
                </a:gsLst>
                <a:lin ang="5400000" scaled="0"/>
              </a:gradFill>
              <a:ln w="9525" cap="flat" cmpd="sng" algn="ctr">
                <a:solidFill>
                  <a:schemeClr val="accent1">
                    <a:shade val="55000"/>
                    <a:shade val="95000"/>
                  </a:schemeClr>
                </a:solidFill>
                <a:round/>
              </a:ln>
              <a:effectLst/>
            </c:spPr>
          </c:marker>
          <c:dLbls>
            <c:dLbl>
              <c:idx val="0"/>
              <c:layout>
                <c:manualLayout>
                  <c:x val="-2.4706607415769289E-2"/>
                  <c:y val="-0.10810808719300292"/>
                </c:manualLayout>
              </c:layout>
              <c:numFmt formatCode="&quot;$&quot;#,##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rgbClr val="003865"/>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8F6E-46EB-993B-FE3BBF3B76BC}"/>
                </c:ext>
              </c:extLst>
            </c:dLbl>
            <c:dLbl>
              <c:idx val="12"/>
              <c:layout>
                <c:manualLayout>
                  <c:x val="-6.5884286442051396E-2"/>
                  <c:y val="-6.6339053504797268E-2"/>
                </c:manualLayout>
              </c:layout>
              <c:numFmt formatCode="&quot;$&quot;#,##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rgbClr val="003865"/>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6-8F6E-46EB-993B-FE3BBF3B76BC}"/>
                </c:ext>
              </c:extLst>
            </c:dLbl>
            <c:spPr>
              <a:noFill/>
              <a:ln>
                <a:noFill/>
              </a:ln>
              <a:effectLst/>
            </c:spPr>
            <c:txPr>
              <a:bodyPr rot="0" spcFirstLastPara="1" vertOverflow="ellipsis" vert="horz" wrap="square" anchor="ctr" anchorCtr="1"/>
              <a:lstStyle/>
              <a:p>
                <a:pPr>
                  <a:defRPr sz="900" b="0" i="0" u="none" strike="noStrike" kern="1200" baseline="0">
                    <a:solidFill>
                      <a:srgbClr val="003865"/>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'Plot Scenarios (2)'!$A$3:$A$15</c:f>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f>'Plot Scenarios (2)'!$J$3:$J$15</c:f>
              <c:numCache>
                <c:formatCode>General</c:formatCode>
                <c:ptCount val="13"/>
                <c:pt idx="0">
                  <c:v>16744978.096187511</c:v>
                </c:pt>
                <c:pt idx="1">
                  <c:v>16491808.359838849</c:v>
                </c:pt>
                <c:pt idx="2">
                  <c:v>18791018.030690592</c:v>
                </c:pt>
                <c:pt idx="3">
                  <c:v>21010780.183193438</c:v>
                </c:pt>
                <c:pt idx="4">
                  <c:v>23548786.273977131</c:v>
                </c:pt>
                <c:pt idx="5">
                  <c:v>26581529.143930122</c:v>
                </c:pt>
                <c:pt idx="6">
                  <c:v>30259663.180064011</c:v>
                </c:pt>
                <c:pt idx="7">
                  <c:v>33913301.756760687</c:v>
                </c:pt>
                <c:pt idx="8">
                  <c:v>36440662.914772727</c:v>
                </c:pt>
                <c:pt idx="9">
                  <c:v>39543320.760010622</c:v>
                </c:pt>
                <c:pt idx="10">
                  <c:v>42233360.669218883</c:v>
                </c:pt>
                <c:pt idx="11">
                  <c:v>44738145.014814593</c:v>
                </c:pt>
                <c:pt idx="12">
                  <c:v>48928593.678173594</c:v>
                </c:pt>
              </c:numCache>
            </c:numRef>
          </c:val>
          <c:smooth val="0"/>
          <c:extLst>
            <c:ext xmlns:c16="http://schemas.microsoft.com/office/drawing/2014/chart" uri="{C3380CC4-5D6E-409C-BE32-E72D297353CC}">
              <c16:uniqueId val="{00000007-8F6E-46EB-993B-FE3BBF3B76BC}"/>
            </c:ext>
          </c:extLst>
        </c:ser>
        <c:dLbls>
          <c:showLegendKey val="0"/>
          <c:showVal val="0"/>
          <c:showCatName val="0"/>
          <c:showSerName val="0"/>
          <c:showPercent val="0"/>
          <c:showBubbleSize val="0"/>
        </c:dLbls>
        <c:marker val="1"/>
        <c:smooth val="0"/>
        <c:axId val="229804208"/>
        <c:axId val="229803424"/>
      </c:lineChart>
      <c:catAx>
        <c:axId val="229797936"/>
        <c:scaling>
          <c:orientation val="minMax"/>
        </c:scaling>
        <c:delete val="1"/>
        <c:axPos val="b"/>
        <c:numFmt formatCode="General" sourceLinked="1"/>
        <c:majorTickMark val="none"/>
        <c:minorTickMark val="none"/>
        <c:tickLblPos val="nextTo"/>
        <c:crossAx val="229802248"/>
        <c:crosses val="autoZero"/>
        <c:auto val="1"/>
        <c:lblAlgn val="ctr"/>
        <c:lblOffset val="100"/>
        <c:noMultiLvlLbl val="0"/>
      </c:catAx>
      <c:valAx>
        <c:axId val="229802248"/>
        <c:scaling>
          <c:orientation val="minMax"/>
          <c:max val="50000"/>
        </c:scaling>
        <c:delete val="1"/>
        <c:axPos val="l"/>
        <c:numFmt formatCode="#,##0" sourceLinked="0"/>
        <c:majorTickMark val="none"/>
        <c:minorTickMark val="none"/>
        <c:tickLblPos val="nextTo"/>
        <c:crossAx val="229797936"/>
        <c:crosses val="autoZero"/>
        <c:crossBetween val="between"/>
      </c:valAx>
      <c:valAx>
        <c:axId val="229803424"/>
        <c:scaling>
          <c:orientation val="minMax"/>
          <c:max val="50000000"/>
          <c:min val="150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3865"/>
                </a:solidFill>
                <a:latin typeface="+mn-lt"/>
                <a:ea typeface="+mn-ea"/>
                <a:cs typeface="+mn-cs"/>
              </a:defRPr>
            </a:pPr>
            <a:endParaRPr lang="en-US"/>
          </a:p>
        </c:txPr>
        <c:crossAx val="229804208"/>
        <c:crosses val="autoZero"/>
        <c:crossBetween val="between"/>
      </c:valAx>
      <c:catAx>
        <c:axId val="22980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3865"/>
                </a:solidFill>
                <a:latin typeface="+mn-lt"/>
                <a:ea typeface="+mn-ea"/>
                <a:cs typeface="+mn-cs"/>
              </a:defRPr>
            </a:pPr>
            <a:endParaRPr lang="en-US"/>
          </a:p>
        </c:txPr>
        <c:crossAx val="2298034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3865"/>
              </a:solidFill>
              <a:latin typeface="+mn-lt"/>
              <a:ea typeface="+mn-ea"/>
              <a:cs typeface="+mn-cs"/>
            </a:defRPr>
          </a:pPr>
          <a:endParaRPr lang="en-US"/>
        </a:p>
      </c:txPr>
    </c:legend>
    <c:plotVisOnly val="1"/>
    <c:dispBlanksAs val="gap"/>
    <c:showDLblsOverMax val="0"/>
  </c:chart>
  <c:spPr>
    <a:solidFill>
      <a:srgbClr val="FFFFFF"/>
    </a:solidFill>
    <a:ln w="12700" cap="flat" cmpd="sng" algn="ctr">
      <a:solidFill>
        <a:srgbClr val="003865"/>
      </a:solidFill>
      <a:prstDash val="solid"/>
      <a:miter lim="800000"/>
    </a:ln>
    <a:effectLst/>
  </c:spPr>
  <c:txPr>
    <a:bodyPr/>
    <a:lstStyle/>
    <a:p>
      <a:pPr>
        <a:defRPr>
          <a:solidFill>
            <a:srgbClr val="003865"/>
          </a:solidFill>
          <a:latin typeface="+mn-lt"/>
          <a:ea typeface="+mn-ea"/>
          <a:cs typeface="+mn-cs"/>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Statewide Upcoming Panel Cost by Sign Subarea by Remaining Service Life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scatterChart>
        <c:scatterStyle val="smoothMarker"/>
        <c:varyColors val="0"/>
        <c:ser>
          <c:idx val="0"/>
          <c:order val="0"/>
          <c:tx>
            <c:strRef>
              <c:f>Static_Summary_qty!$F$5</c:f>
              <c:strCache>
                <c:ptCount val="1"/>
                <c:pt idx="0">
                  <c:v>D1A X-Series Replacement Cost</c:v>
                </c:pt>
              </c:strCache>
            </c:strRef>
          </c:tx>
          <c:spPr>
            <a:ln w="19050" cap="rnd">
              <a:solidFill>
                <a:schemeClr val="accent2">
                  <a:shade val="32000"/>
                </a:schemeClr>
              </a:solidFill>
              <a:round/>
            </a:ln>
            <a:effectLst/>
          </c:spPr>
          <c:marker>
            <c:symbol val="circle"/>
            <c:size val="5"/>
            <c:spPr>
              <a:solidFill>
                <a:schemeClr val="accent2">
                  <a:shade val="32000"/>
                </a:schemeClr>
              </a:solidFill>
              <a:ln w="9525">
                <a:solidFill>
                  <a:schemeClr val="accent2">
                    <a:shade val="32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Static_Summary_qty!$F$6:$F$51</c:f>
              <c:numCache>
                <c:formatCode>General</c:formatCode>
                <c:ptCount val="46"/>
                <c:pt idx="0">
                  <c:v>7560</c:v>
                </c:pt>
                <c:pt idx="1">
                  <c:v>8370</c:v>
                </c:pt>
                <c:pt idx="2">
                  <c:v>675</c:v>
                </c:pt>
                <c:pt idx="3">
                  <c:v>810</c:v>
                </c:pt>
                <c:pt idx="4">
                  <c:v>3510</c:v>
                </c:pt>
                <c:pt idx="5">
                  <c:v>4455</c:v>
                </c:pt>
                <c:pt idx="6">
                  <c:v>6885</c:v>
                </c:pt>
                <c:pt idx="7">
                  <c:v>945</c:v>
                </c:pt>
                <c:pt idx="8">
                  <c:v>9585</c:v>
                </c:pt>
                <c:pt idx="9">
                  <c:v>16065</c:v>
                </c:pt>
                <c:pt idx="10">
                  <c:v>6750</c:v>
                </c:pt>
                <c:pt idx="11">
                  <c:v>4050</c:v>
                </c:pt>
                <c:pt idx="12">
                  <c:v>48600</c:v>
                </c:pt>
                <c:pt idx="13">
                  <c:v>5670</c:v>
                </c:pt>
                <c:pt idx="14">
                  <c:v>19440</c:v>
                </c:pt>
                <c:pt idx="15">
                  <c:v>4050</c:v>
                </c:pt>
                <c:pt idx="16">
                  <c:v>21870</c:v>
                </c:pt>
                <c:pt idx="17">
                  <c:v>36315</c:v>
                </c:pt>
                <c:pt idx="18">
                  <c:v>4860</c:v>
                </c:pt>
                <c:pt idx="19">
                  <c:v>9450</c:v>
                </c:pt>
                <c:pt idx="20">
                  <c:v>14175</c:v>
                </c:pt>
                <c:pt idx="21">
                  <c:v>9855</c:v>
                </c:pt>
                <c:pt idx="22">
                  <c:v>8775</c:v>
                </c:pt>
                <c:pt idx="23">
                  <c:v>5940</c:v>
                </c:pt>
                <c:pt idx="24">
                  <c:v>8235</c:v>
                </c:pt>
                <c:pt idx="25">
                  <c:v>3105</c:v>
                </c:pt>
                <c:pt idx="26">
                  <c:v>540</c:v>
                </c:pt>
                <c:pt idx="27">
                  <c:v>11070</c:v>
                </c:pt>
                <c:pt idx="28">
                  <c:v>135</c:v>
                </c:pt>
                <c:pt idx="29">
                  <c:v>945</c:v>
                </c:pt>
                <c:pt idx="30">
                  <c:v>135</c:v>
                </c:pt>
                <c:pt idx="31">
                  <c:v>16605</c:v>
                </c:pt>
                <c:pt idx="32">
                  <c:v>42255</c:v>
                </c:pt>
                <c:pt idx="33">
                  <c:v>6750</c:v>
                </c:pt>
                <c:pt idx="34">
                  <c:v>0</c:v>
                </c:pt>
                <c:pt idx="35">
                  <c:v>0</c:v>
                </c:pt>
                <c:pt idx="36">
                  <c:v>810</c:v>
                </c:pt>
                <c:pt idx="37">
                  <c:v>0</c:v>
                </c:pt>
                <c:pt idx="38">
                  <c:v>0</c:v>
                </c:pt>
                <c:pt idx="39">
                  <c:v>135</c:v>
                </c:pt>
                <c:pt idx="40">
                  <c:v>0</c:v>
                </c:pt>
                <c:pt idx="41">
                  <c:v>0</c:v>
                </c:pt>
                <c:pt idx="42">
                  <c:v>270</c:v>
                </c:pt>
                <c:pt idx="43">
                  <c:v>0</c:v>
                </c:pt>
                <c:pt idx="44">
                  <c:v>0</c:v>
                </c:pt>
                <c:pt idx="45">
                  <c:v>0</c:v>
                </c:pt>
              </c:numCache>
            </c:numRef>
          </c:yVal>
          <c:smooth val="1"/>
          <c:extLst>
            <c:ext xmlns:c16="http://schemas.microsoft.com/office/drawing/2014/chart" uri="{C3380CC4-5D6E-409C-BE32-E72D297353CC}">
              <c16:uniqueId val="{00000000-B926-482C-AC36-8236A5B0E4AD}"/>
            </c:ext>
          </c:extLst>
        </c:ser>
        <c:ser>
          <c:idx val="1"/>
          <c:order val="1"/>
          <c:tx>
            <c:strRef>
              <c:f>Static_Summary_qty!$G$5</c:f>
              <c:strCache>
                <c:ptCount val="1"/>
                <c:pt idx="0">
                  <c:v>TOTAL</c:v>
                </c:pt>
              </c:strCache>
            </c:strRef>
          </c:tx>
          <c:spPr>
            <a:ln w="19050" cap="rnd">
              <a:solidFill>
                <a:schemeClr val="accent2">
                  <a:shade val="34000"/>
                </a:schemeClr>
              </a:solidFill>
              <a:round/>
            </a:ln>
            <a:effectLst/>
          </c:spPr>
          <c:marker>
            <c:symbol val="circle"/>
            <c:size val="5"/>
            <c:spPr>
              <a:solidFill>
                <a:schemeClr val="accent2">
                  <a:shade val="34000"/>
                </a:schemeClr>
              </a:solidFill>
              <a:ln w="9525">
                <a:solidFill>
                  <a:schemeClr val="accent2">
                    <a:shade val="34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Static_Summary_qty!$G$6:$G$51</c:f>
            </c:numRef>
          </c:yVal>
          <c:smooth val="1"/>
          <c:extLst>
            <c:ext xmlns:c16="http://schemas.microsoft.com/office/drawing/2014/chart" uri="{C3380CC4-5D6E-409C-BE32-E72D297353CC}">
              <c16:uniqueId val="{00000001-B926-482C-AC36-8236A5B0E4AD}"/>
            </c:ext>
          </c:extLst>
        </c:ser>
        <c:ser>
          <c:idx val="2"/>
          <c:order val="2"/>
          <c:tx>
            <c:strRef>
              <c:f>Static_Summary_qty!$H$5</c:f>
              <c:strCache>
                <c:ptCount val="1"/>
                <c:pt idx="0">
                  <c:v>Extruded</c:v>
                </c:pt>
              </c:strCache>
            </c:strRef>
          </c:tx>
          <c:spPr>
            <a:ln w="19050" cap="rnd">
              <a:solidFill>
                <a:schemeClr val="accent2">
                  <a:shade val="36000"/>
                </a:schemeClr>
              </a:solidFill>
              <a:round/>
            </a:ln>
            <a:effectLst/>
          </c:spPr>
          <c:marker>
            <c:symbol val="circle"/>
            <c:size val="5"/>
            <c:spPr>
              <a:solidFill>
                <a:schemeClr val="accent2">
                  <a:shade val="36000"/>
                </a:schemeClr>
              </a:solidFill>
              <a:ln w="9525">
                <a:solidFill>
                  <a:schemeClr val="accent2">
                    <a:shade val="36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Static_Summary_qty!$H$6:$H$51</c:f>
            </c:numRef>
          </c:yVal>
          <c:smooth val="1"/>
          <c:extLst>
            <c:ext xmlns:c16="http://schemas.microsoft.com/office/drawing/2014/chart" uri="{C3380CC4-5D6E-409C-BE32-E72D297353CC}">
              <c16:uniqueId val="{00000002-B926-482C-AC36-8236A5B0E4AD}"/>
            </c:ext>
          </c:extLst>
        </c:ser>
        <c:ser>
          <c:idx val="3"/>
          <c:order val="3"/>
          <c:tx>
            <c:strRef>
              <c:f>Static_Summary_qty!$I$5</c:f>
              <c:strCache>
                <c:ptCount val="1"/>
                <c:pt idx="0">
                  <c:v>Other</c:v>
                </c:pt>
              </c:strCache>
            </c:strRef>
          </c:tx>
          <c:spPr>
            <a:ln w="19050" cap="rnd">
              <a:solidFill>
                <a:schemeClr val="accent2">
                  <a:shade val="38000"/>
                </a:schemeClr>
              </a:solidFill>
              <a:round/>
            </a:ln>
            <a:effectLst/>
          </c:spPr>
          <c:marker>
            <c:symbol val="none"/>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Static_Summary_qty!$I$6:$I$51</c:f>
            </c:numRef>
          </c:yVal>
          <c:smooth val="1"/>
          <c:extLst>
            <c:ext xmlns:c16="http://schemas.microsoft.com/office/drawing/2014/chart" uri="{C3380CC4-5D6E-409C-BE32-E72D297353CC}">
              <c16:uniqueId val="{00000003-B926-482C-AC36-8236A5B0E4AD}"/>
            </c:ext>
          </c:extLst>
        </c:ser>
        <c:ser>
          <c:idx val="4"/>
          <c:order val="4"/>
          <c:tx>
            <c:strRef>
              <c:f>Static_Summary_qty!$J$5</c:f>
              <c:strCache>
                <c:ptCount val="1"/>
                <c:pt idx="0">
                  <c:v>X-Series</c:v>
                </c:pt>
              </c:strCache>
            </c:strRef>
          </c:tx>
          <c:spPr>
            <a:ln w="19050" cap="rnd">
              <a:solidFill>
                <a:schemeClr val="accent2">
                  <a:shade val="40000"/>
                </a:schemeClr>
              </a:solidFill>
              <a:round/>
            </a:ln>
            <a:effectLst/>
          </c:spPr>
          <c:marker>
            <c:symbol val="circle"/>
            <c:size val="5"/>
            <c:spPr>
              <a:solidFill>
                <a:schemeClr val="accent2">
                  <a:shade val="40000"/>
                </a:schemeClr>
              </a:solidFill>
              <a:ln w="9525">
                <a:solidFill>
                  <a:schemeClr val="accent2">
                    <a:shade val="40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Static_Summary_qty!$J$6:$J$51</c:f>
            </c:numRef>
          </c:yVal>
          <c:smooth val="1"/>
          <c:extLst>
            <c:ext xmlns:c16="http://schemas.microsoft.com/office/drawing/2014/chart" uri="{C3380CC4-5D6E-409C-BE32-E72D297353CC}">
              <c16:uniqueId val="{00000004-B926-482C-AC36-8236A5B0E4AD}"/>
            </c:ext>
          </c:extLst>
        </c:ser>
        <c:ser>
          <c:idx val="5"/>
          <c:order val="5"/>
          <c:tx>
            <c:strRef>
              <c:f>Static_Summary_qty!$K$5</c:f>
              <c:strCache>
                <c:ptCount val="1"/>
                <c:pt idx="0">
                  <c:v>D1B X-Series Replacement Cost</c:v>
                </c:pt>
              </c:strCache>
            </c:strRef>
          </c:tx>
          <c:spPr>
            <a:ln w="19050" cap="rnd">
              <a:solidFill>
                <a:schemeClr val="accent2">
                  <a:shade val="42000"/>
                </a:schemeClr>
              </a:solidFill>
              <a:round/>
            </a:ln>
            <a:effectLst/>
          </c:spPr>
          <c:marker>
            <c:symbol val="circle"/>
            <c:size val="5"/>
            <c:spPr>
              <a:solidFill>
                <a:schemeClr val="accent2">
                  <a:shade val="42000"/>
                </a:schemeClr>
              </a:solidFill>
              <a:ln w="9525">
                <a:solidFill>
                  <a:schemeClr val="accent2">
                    <a:shade val="42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Static_Summary_qty!$K$6:$K$51</c:f>
              <c:numCache>
                <c:formatCode>General</c:formatCode>
                <c:ptCount val="46"/>
                <c:pt idx="0">
                  <c:v>270</c:v>
                </c:pt>
                <c:pt idx="1">
                  <c:v>0</c:v>
                </c:pt>
                <c:pt idx="2">
                  <c:v>1215</c:v>
                </c:pt>
                <c:pt idx="3">
                  <c:v>810</c:v>
                </c:pt>
                <c:pt idx="4">
                  <c:v>3915</c:v>
                </c:pt>
                <c:pt idx="5">
                  <c:v>4995</c:v>
                </c:pt>
                <c:pt idx="6">
                  <c:v>5265</c:v>
                </c:pt>
                <c:pt idx="7">
                  <c:v>3105</c:v>
                </c:pt>
                <c:pt idx="8">
                  <c:v>7290</c:v>
                </c:pt>
                <c:pt idx="9">
                  <c:v>4050</c:v>
                </c:pt>
                <c:pt idx="10">
                  <c:v>8640</c:v>
                </c:pt>
                <c:pt idx="11">
                  <c:v>17685</c:v>
                </c:pt>
                <c:pt idx="12">
                  <c:v>11340</c:v>
                </c:pt>
                <c:pt idx="13">
                  <c:v>9720</c:v>
                </c:pt>
                <c:pt idx="14">
                  <c:v>3510</c:v>
                </c:pt>
                <c:pt idx="15">
                  <c:v>32130</c:v>
                </c:pt>
                <c:pt idx="16">
                  <c:v>17550</c:v>
                </c:pt>
                <c:pt idx="17">
                  <c:v>12960</c:v>
                </c:pt>
                <c:pt idx="18">
                  <c:v>4995</c:v>
                </c:pt>
                <c:pt idx="19">
                  <c:v>7695</c:v>
                </c:pt>
                <c:pt idx="20">
                  <c:v>6210</c:v>
                </c:pt>
                <c:pt idx="21">
                  <c:v>11610</c:v>
                </c:pt>
                <c:pt idx="22">
                  <c:v>9450</c:v>
                </c:pt>
                <c:pt idx="23">
                  <c:v>0</c:v>
                </c:pt>
                <c:pt idx="24">
                  <c:v>675</c:v>
                </c:pt>
                <c:pt idx="25">
                  <c:v>3780</c:v>
                </c:pt>
                <c:pt idx="26">
                  <c:v>675</c:v>
                </c:pt>
                <c:pt idx="27">
                  <c:v>3645</c:v>
                </c:pt>
                <c:pt idx="28">
                  <c:v>0</c:v>
                </c:pt>
                <c:pt idx="29">
                  <c:v>0</c:v>
                </c:pt>
                <c:pt idx="30">
                  <c:v>4320</c:v>
                </c:pt>
                <c:pt idx="31">
                  <c:v>3645</c:v>
                </c:pt>
                <c:pt idx="32">
                  <c:v>19305</c:v>
                </c:pt>
                <c:pt idx="33">
                  <c:v>1350</c:v>
                </c:pt>
                <c:pt idx="34">
                  <c:v>135</c:v>
                </c:pt>
                <c:pt idx="35">
                  <c:v>0</c:v>
                </c:pt>
                <c:pt idx="36">
                  <c:v>0</c:v>
                </c:pt>
                <c:pt idx="37">
                  <c:v>0</c:v>
                </c:pt>
                <c:pt idx="38">
                  <c:v>0</c:v>
                </c:pt>
                <c:pt idx="39">
                  <c:v>405</c:v>
                </c:pt>
                <c:pt idx="40">
                  <c:v>0</c:v>
                </c:pt>
                <c:pt idx="41">
                  <c:v>0</c:v>
                </c:pt>
                <c:pt idx="42">
                  <c:v>8235</c:v>
                </c:pt>
                <c:pt idx="43">
                  <c:v>0</c:v>
                </c:pt>
                <c:pt idx="44">
                  <c:v>0</c:v>
                </c:pt>
                <c:pt idx="45">
                  <c:v>0</c:v>
                </c:pt>
              </c:numCache>
            </c:numRef>
          </c:yVal>
          <c:smooth val="1"/>
          <c:extLst>
            <c:ext xmlns:c16="http://schemas.microsoft.com/office/drawing/2014/chart" uri="{C3380CC4-5D6E-409C-BE32-E72D297353CC}">
              <c16:uniqueId val="{00000005-B926-482C-AC36-8236A5B0E4AD}"/>
            </c:ext>
          </c:extLst>
        </c:ser>
        <c:ser>
          <c:idx val="6"/>
          <c:order val="6"/>
          <c:tx>
            <c:strRef>
              <c:f>Static_Summary_qty!$L$5</c:f>
              <c:strCache>
                <c:ptCount val="1"/>
                <c:pt idx="0">
                  <c:v>TOTAL</c:v>
                </c:pt>
              </c:strCache>
            </c:strRef>
          </c:tx>
          <c:spPr>
            <a:ln w="19050" cap="rnd">
              <a:solidFill>
                <a:schemeClr val="accent2">
                  <a:shade val="44000"/>
                </a:schemeClr>
              </a:solidFill>
              <a:round/>
            </a:ln>
            <a:effectLst/>
          </c:spPr>
          <c:marker>
            <c:symbol val="circle"/>
            <c:size val="5"/>
            <c:spPr>
              <a:solidFill>
                <a:schemeClr val="accent2">
                  <a:shade val="44000"/>
                </a:schemeClr>
              </a:solidFill>
              <a:ln w="9525">
                <a:solidFill>
                  <a:schemeClr val="accent2">
                    <a:shade val="44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Static_Summary_qty!$L$6:$L$51</c:f>
            </c:numRef>
          </c:yVal>
          <c:smooth val="1"/>
          <c:extLst>
            <c:ext xmlns:c16="http://schemas.microsoft.com/office/drawing/2014/chart" uri="{C3380CC4-5D6E-409C-BE32-E72D297353CC}">
              <c16:uniqueId val="{00000006-B926-482C-AC36-8236A5B0E4AD}"/>
            </c:ext>
          </c:extLst>
        </c:ser>
        <c:ser>
          <c:idx val="7"/>
          <c:order val="7"/>
          <c:tx>
            <c:strRef>
              <c:f>Static_Summary_qty!$M$5</c:f>
              <c:strCache>
                <c:ptCount val="1"/>
                <c:pt idx="0">
                  <c:v>Extruded</c:v>
                </c:pt>
              </c:strCache>
            </c:strRef>
          </c:tx>
          <c:spPr>
            <a:ln w="19050" cap="rnd">
              <a:solidFill>
                <a:schemeClr val="accent2">
                  <a:shade val="46000"/>
                </a:schemeClr>
              </a:solidFill>
              <a:round/>
            </a:ln>
            <a:effectLst/>
          </c:spPr>
          <c:marker>
            <c:symbol val="circle"/>
            <c:size val="5"/>
            <c:spPr>
              <a:solidFill>
                <a:schemeClr val="accent2">
                  <a:shade val="46000"/>
                </a:schemeClr>
              </a:solidFill>
              <a:ln w="9525">
                <a:solidFill>
                  <a:schemeClr val="accent2">
                    <a:shade val="46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Static_Summary_qty!$M$6:$M$51</c:f>
            </c:numRef>
          </c:yVal>
          <c:smooth val="1"/>
          <c:extLst>
            <c:ext xmlns:c16="http://schemas.microsoft.com/office/drawing/2014/chart" uri="{C3380CC4-5D6E-409C-BE32-E72D297353CC}">
              <c16:uniqueId val="{00000007-B926-482C-AC36-8236A5B0E4AD}"/>
            </c:ext>
          </c:extLst>
        </c:ser>
        <c:ser>
          <c:idx val="8"/>
          <c:order val="8"/>
          <c:tx>
            <c:strRef>
              <c:f>Static_Summary_qty!$N$5</c:f>
              <c:strCache>
                <c:ptCount val="1"/>
                <c:pt idx="0">
                  <c:v>Other</c:v>
                </c:pt>
              </c:strCache>
            </c:strRef>
          </c:tx>
          <c:spPr>
            <a:ln w="19050" cap="rnd">
              <a:solidFill>
                <a:schemeClr val="accent2">
                  <a:shade val="48000"/>
                </a:schemeClr>
              </a:solidFill>
              <a:round/>
            </a:ln>
            <a:effectLst/>
          </c:spPr>
          <c:marker>
            <c:symbol val="none"/>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Static_Summary_qty!$N$6:$N$51</c:f>
            </c:numRef>
          </c:yVal>
          <c:smooth val="1"/>
          <c:extLst>
            <c:ext xmlns:c16="http://schemas.microsoft.com/office/drawing/2014/chart" uri="{C3380CC4-5D6E-409C-BE32-E72D297353CC}">
              <c16:uniqueId val="{00000008-B926-482C-AC36-8236A5B0E4AD}"/>
            </c:ext>
          </c:extLst>
        </c:ser>
        <c:ser>
          <c:idx val="9"/>
          <c:order val="9"/>
          <c:tx>
            <c:strRef>
              <c:f>Static_Summary_qty!$O$5</c:f>
              <c:strCache>
                <c:ptCount val="1"/>
                <c:pt idx="0">
                  <c:v>X-Series</c:v>
                </c:pt>
              </c:strCache>
            </c:strRef>
          </c:tx>
          <c:spPr>
            <a:ln w="19050" cap="rnd">
              <a:solidFill>
                <a:schemeClr val="accent2">
                  <a:shade val="50000"/>
                </a:schemeClr>
              </a:solidFill>
              <a:round/>
            </a:ln>
            <a:effectLst/>
          </c:spPr>
          <c:marker>
            <c:symbol val="circle"/>
            <c:size val="5"/>
            <c:spPr>
              <a:solidFill>
                <a:schemeClr val="accent2">
                  <a:shade val="50000"/>
                </a:schemeClr>
              </a:solidFill>
              <a:ln w="9525">
                <a:solidFill>
                  <a:schemeClr val="accent2">
                    <a:shade val="50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Static_Summary_qty!$O$6:$O$51</c:f>
            </c:numRef>
          </c:yVal>
          <c:smooth val="1"/>
          <c:extLst>
            <c:ext xmlns:c16="http://schemas.microsoft.com/office/drawing/2014/chart" uri="{C3380CC4-5D6E-409C-BE32-E72D297353CC}">
              <c16:uniqueId val="{00000009-B926-482C-AC36-8236A5B0E4AD}"/>
            </c:ext>
          </c:extLst>
        </c:ser>
        <c:ser>
          <c:idx val="10"/>
          <c:order val="10"/>
          <c:tx>
            <c:strRef>
              <c:f>Static_Summary_qty!$P$5</c:f>
              <c:strCache>
                <c:ptCount val="1"/>
                <c:pt idx="0">
                  <c:v>D2A X-Series Replacement Cost</c:v>
                </c:pt>
              </c:strCache>
            </c:strRef>
          </c:tx>
          <c:spPr>
            <a:ln w="19050" cap="rnd">
              <a:solidFill>
                <a:schemeClr val="accent2">
                  <a:shade val="52000"/>
                </a:schemeClr>
              </a:solidFill>
              <a:round/>
            </a:ln>
            <a:effectLst/>
          </c:spPr>
          <c:marker>
            <c:symbol val="circle"/>
            <c:size val="5"/>
            <c:spPr>
              <a:solidFill>
                <a:schemeClr val="accent2">
                  <a:shade val="52000"/>
                </a:schemeClr>
              </a:solidFill>
              <a:ln w="9525">
                <a:solidFill>
                  <a:schemeClr val="accent2">
                    <a:shade val="52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Static_Summary_qty!$P$6:$P$51</c:f>
              <c:numCache>
                <c:formatCode>General</c:formatCode>
                <c:ptCount val="46"/>
                <c:pt idx="0">
                  <c:v>2835</c:v>
                </c:pt>
                <c:pt idx="1">
                  <c:v>110430</c:v>
                </c:pt>
                <c:pt idx="2">
                  <c:v>4185</c:v>
                </c:pt>
                <c:pt idx="3">
                  <c:v>10395</c:v>
                </c:pt>
                <c:pt idx="4">
                  <c:v>19845</c:v>
                </c:pt>
                <c:pt idx="5">
                  <c:v>28080</c:v>
                </c:pt>
                <c:pt idx="6">
                  <c:v>11070</c:v>
                </c:pt>
                <c:pt idx="7">
                  <c:v>29025</c:v>
                </c:pt>
                <c:pt idx="8">
                  <c:v>19440</c:v>
                </c:pt>
                <c:pt idx="9">
                  <c:v>810</c:v>
                </c:pt>
                <c:pt idx="10">
                  <c:v>17955</c:v>
                </c:pt>
                <c:pt idx="11">
                  <c:v>5265</c:v>
                </c:pt>
                <c:pt idx="12">
                  <c:v>5535</c:v>
                </c:pt>
                <c:pt idx="13">
                  <c:v>2970</c:v>
                </c:pt>
                <c:pt idx="14">
                  <c:v>2565</c:v>
                </c:pt>
                <c:pt idx="15">
                  <c:v>4455</c:v>
                </c:pt>
                <c:pt idx="16">
                  <c:v>11070</c:v>
                </c:pt>
                <c:pt idx="17">
                  <c:v>8505</c:v>
                </c:pt>
                <c:pt idx="18">
                  <c:v>11340</c:v>
                </c:pt>
                <c:pt idx="19">
                  <c:v>810</c:v>
                </c:pt>
                <c:pt idx="20">
                  <c:v>13500</c:v>
                </c:pt>
                <c:pt idx="21">
                  <c:v>4320</c:v>
                </c:pt>
                <c:pt idx="22">
                  <c:v>7020</c:v>
                </c:pt>
                <c:pt idx="23">
                  <c:v>2700</c:v>
                </c:pt>
                <c:pt idx="24">
                  <c:v>9045</c:v>
                </c:pt>
                <c:pt idx="25">
                  <c:v>8235</c:v>
                </c:pt>
                <c:pt idx="26">
                  <c:v>2430</c:v>
                </c:pt>
                <c:pt idx="27">
                  <c:v>675</c:v>
                </c:pt>
                <c:pt idx="28">
                  <c:v>1485</c:v>
                </c:pt>
                <c:pt idx="29">
                  <c:v>540</c:v>
                </c:pt>
                <c:pt idx="30">
                  <c:v>2160</c:v>
                </c:pt>
                <c:pt idx="31">
                  <c:v>3915</c:v>
                </c:pt>
                <c:pt idx="32">
                  <c:v>135</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0A-B926-482C-AC36-8236A5B0E4AD}"/>
            </c:ext>
          </c:extLst>
        </c:ser>
        <c:ser>
          <c:idx val="11"/>
          <c:order val="11"/>
          <c:tx>
            <c:strRef>
              <c:f>Static_Summary_qty!$Q$5</c:f>
              <c:strCache>
                <c:ptCount val="1"/>
                <c:pt idx="0">
                  <c:v>TOTAL</c:v>
                </c:pt>
              </c:strCache>
            </c:strRef>
          </c:tx>
          <c:spPr>
            <a:ln w="19050" cap="rnd">
              <a:solidFill>
                <a:schemeClr val="accent2">
                  <a:shade val="55000"/>
                </a:schemeClr>
              </a:solidFill>
              <a:round/>
            </a:ln>
            <a:effectLst/>
          </c:spPr>
          <c:marker>
            <c:symbol val="circle"/>
            <c:size val="5"/>
            <c:spPr>
              <a:solidFill>
                <a:schemeClr val="accent2">
                  <a:shade val="55000"/>
                </a:schemeClr>
              </a:solidFill>
              <a:ln w="9525">
                <a:solidFill>
                  <a:schemeClr val="accent2">
                    <a:shade val="55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Static_Summary_qty!$Q$6:$Q$51</c:f>
            </c:numRef>
          </c:yVal>
          <c:smooth val="1"/>
          <c:extLst>
            <c:ext xmlns:c16="http://schemas.microsoft.com/office/drawing/2014/chart" uri="{C3380CC4-5D6E-409C-BE32-E72D297353CC}">
              <c16:uniqueId val="{0000000B-B926-482C-AC36-8236A5B0E4AD}"/>
            </c:ext>
          </c:extLst>
        </c:ser>
        <c:ser>
          <c:idx val="12"/>
          <c:order val="12"/>
          <c:tx>
            <c:strRef>
              <c:f>Static_Summary_qty!$R$5</c:f>
              <c:strCache>
                <c:ptCount val="1"/>
                <c:pt idx="0">
                  <c:v>Extruded</c:v>
                </c:pt>
              </c:strCache>
            </c:strRef>
          </c:tx>
          <c:spPr>
            <a:ln w="19050" cap="rnd">
              <a:solidFill>
                <a:schemeClr val="accent2">
                  <a:shade val="57000"/>
                </a:schemeClr>
              </a:solidFill>
              <a:round/>
            </a:ln>
            <a:effectLst/>
          </c:spPr>
          <c:marker>
            <c:symbol val="circle"/>
            <c:size val="5"/>
            <c:spPr>
              <a:solidFill>
                <a:schemeClr val="accent2">
                  <a:shade val="57000"/>
                </a:schemeClr>
              </a:solidFill>
              <a:ln w="9525">
                <a:solidFill>
                  <a:schemeClr val="accent2">
                    <a:shade val="57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Static_Summary_qty!$R$6:$R$51</c:f>
            </c:numRef>
          </c:yVal>
          <c:smooth val="1"/>
          <c:extLst>
            <c:ext xmlns:c16="http://schemas.microsoft.com/office/drawing/2014/chart" uri="{C3380CC4-5D6E-409C-BE32-E72D297353CC}">
              <c16:uniqueId val="{0000000C-B926-482C-AC36-8236A5B0E4AD}"/>
            </c:ext>
          </c:extLst>
        </c:ser>
        <c:ser>
          <c:idx val="13"/>
          <c:order val="13"/>
          <c:tx>
            <c:strRef>
              <c:f>Static_Summary_qty!$S$5</c:f>
              <c:strCache>
                <c:ptCount val="1"/>
                <c:pt idx="0">
                  <c:v>Other</c:v>
                </c:pt>
              </c:strCache>
            </c:strRef>
          </c:tx>
          <c:spPr>
            <a:ln w="19050" cap="rnd">
              <a:solidFill>
                <a:schemeClr val="accent2">
                  <a:shade val="59000"/>
                </a:schemeClr>
              </a:solidFill>
              <a:round/>
            </a:ln>
            <a:effectLst/>
          </c:spPr>
          <c:marker>
            <c:symbol val="none"/>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Static_Summary_qty!$S$6:$S$51</c:f>
            </c:numRef>
          </c:yVal>
          <c:smooth val="1"/>
          <c:extLst>
            <c:ext xmlns:c16="http://schemas.microsoft.com/office/drawing/2014/chart" uri="{C3380CC4-5D6E-409C-BE32-E72D297353CC}">
              <c16:uniqueId val="{0000000D-B926-482C-AC36-8236A5B0E4AD}"/>
            </c:ext>
          </c:extLst>
        </c:ser>
        <c:ser>
          <c:idx val="14"/>
          <c:order val="14"/>
          <c:tx>
            <c:strRef>
              <c:f>Static_Summary_qty!$T$5</c:f>
              <c:strCache>
                <c:ptCount val="1"/>
                <c:pt idx="0">
                  <c:v>X-Series</c:v>
                </c:pt>
              </c:strCache>
            </c:strRef>
          </c:tx>
          <c:spPr>
            <a:ln w="19050" cap="rnd">
              <a:solidFill>
                <a:schemeClr val="accent2">
                  <a:shade val="61000"/>
                </a:schemeClr>
              </a:solidFill>
              <a:round/>
            </a:ln>
            <a:effectLst/>
          </c:spPr>
          <c:marker>
            <c:symbol val="circle"/>
            <c:size val="5"/>
            <c:spPr>
              <a:solidFill>
                <a:schemeClr val="accent2">
                  <a:shade val="61000"/>
                </a:schemeClr>
              </a:solidFill>
              <a:ln w="9525">
                <a:solidFill>
                  <a:schemeClr val="accent2">
                    <a:shade val="61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Static_Summary_qty!$T$6:$T$51</c:f>
            </c:numRef>
          </c:yVal>
          <c:smooth val="1"/>
          <c:extLst>
            <c:ext xmlns:c16="http://schemas.microsoft.com/office/drawing/2014/chart" uri="{C3380CC4-5D6E-409C-BE32-E72D297353CC}">
              <c16:uniqueId val="{0000000E-B926-482C-AC36-8236A5B0E4AD}"/>
            </c:ext>
          </c:extLst>
        </c:ser>
        <c:ser>
          <c:idx val="15"/>
          <c:order val="15"/>
          <c:tx>
            <c:strRef>
              <c:f>Static_Summary_qty!$U$5</c:f>
              <c:strCache>
                <c:ptCount val="1"/>
                <c:pt idx="0">
                  <c:v>D2B X-Series Replacement Cost</c:v>
                </c:pt>
              </c:strCache>
            </c:strRef>
          </c:tx>
          <c:spPr>
            <a:ln w="19050" cap="rnd">
              <a:solidFill>
                <a:schemeClr val="accent2">
                  <a:shade val="63000"/>
                </a:schemeClr>
              </a:solidFill>
              <a:round/>
            </a:ln>
            <a:effectLst/>
          </c:spPr>
          <c:marker>
            <c:symbol val="circle"/>
            <c:size val="5"/>
            <c:spPr>
              <a:solidFill>
                <a:schemeClr val="accent2">
                  <a:shade val="63000"/>
                </a:schemeClr>
              </a:solidFill>
              <a:ln w="9525">
                <a:solidFill>
                  <a:schemeClr val="accent2">
                    <a:shade val="63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Static_Summary_qty!$U$6:$U$51</c:f>
              <c:numCache>
                <c:formatCode>General</c:formatCode>
                <c:ptCount val="46"/>
                <c:pt idx="0">
                  <c:v>3780</c:v>
                </c:pt>
                <c:pt idx="1">
                  <c:v>203580</c:v>
                </c:pt>
                <c:pt idx="2">
                  <c:v>53595</c:v>
                </c:pt>
                <c:pt idx="3">
                  <c:v>55755</c:v>
                </c:pt>
                <c:pt idx="4">
                  <c:v>27540</c:v>
                </c:pt>
                <c:pt idx="5">
                  <c:v>53190</c:v>
                </c:pt>
                <c:pt idx="6">
                  <c:v>23895</c:v>
                </c:pt>
                <c:pt idx="7">
                  <c:v>15795</c:v>
                </c:pt>
                <c:pt idx="8">
                  <c:v>24165</c:v>
                </c:pt>
                <c:pt idx="9">
                  <c:v>36990</c:v>
                </c:pt>
                <c:pt idx="10">
                  <c:v>19305</c:v>
                </c:pt>
                <c:pt idx="11">
                  <c:v>9720</c:v>
                </c:pt>
                <c:pt idx="12">
                  <c:v>14175</c:v>
                </c:pt>
                <c:pt idx="13">
                  <c:v>5940</c:v>
                </c:pt>
                <c:pt idx="14">
                  <c:v>17145</c:v>
                </c:pt>
                <c:pt idx="15">
                  <c:v>5265</c:v>
                </c:pt>
                <c:pt idx="16">
                  <c:v>10395</c:v>
                </c:pt>
                <c:pt idx="17">
                  <c:v>6615</c:v>
                </c:pt>
                <c:pt idx="18">
                  <c:v>11880</c:v>
                </c:pt>
                <c:pt idx="19">
                  <c:v>2160</c:v>
                </c:pt>
                <c:pt idx="20">
                  <c:v>1755</c:v>
                </c:pt>
                <c:pt idx="21">
                  <c:v>675</c:v>
                </c:pt>
                <c:pt idx="22">
                  <c:v>810</c:v>
                </c:pt>
                <c:pt idx="23">
                  <c:v>0</c:v>
                </c:pt>
                <c:pt idx="24">
                  <c:v>19575</c:v>
                </c:pt>
                <c:pt idx="25">
                  <c:v>126765</c:v>
                </c:pt>
                <c:pt idx="26">
                  <c:v>405</c:v>
                </c:pt>
                <c:pt idx="27">
                  <c:v>0</c:v>
                </c:pt>
                <c:pt idx="28">
                  <c:v>1350</c:v>
                </c:pt>
                <c:pt idx="29">
                  <c:v>540</c:v>
                </c:pt>
                <c:pt idx="30">
                  <c:v>135</c:v>
                </c:pt>
                <c:pt idx="31">
                  <c:v>270</c:v>
                </c:pt>
                <c:pt idx="32">
                  <c:v>0</c:v>
                </c:pt>
                <c:pt idx="33">
                  <c:v>0</c:v>
                </c:pt>
                <c:pt idx="34">
                  <c:v>0</c:v>
                </c:pt>
                <c:pt idx="35">
                  <c:v>270</c:v>
                </c:pt>
                <c:pt idx="36">
                  <c:v>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0F-B926-482C-AC36-8236A5B0E4AD}"/>
            </c:ext>
          </c:extLst>
        </c:ser>
        <c:ser>
          <c:idx val="16"/>
          <c:order val="16"/>
          <c:tx>
            <c:strRef>
              <c:f>Static_Summary_qty!$V$5</c:f>
              <c:strCache>
                <c:ptCount val="1"/>
                <c:pt idx="0">
                  <c:v>TOTAL</c:v>
                </c:pt>
              </c:strCache>
            </c:strRef>
          </c:tx>
          <c:spPr>
            <a:ln w="19050" cap="rnd">
              <a:solidFill>
                <a:schemeClr val="accent2">
                  <a:shade val="65000"/>
                </a:schemeClr>
              </a:solidFill>
              <a:round/>
            </a:ln>
            <a:effectLst/>
          </c:spPr>
          <c:marker>
            <c:symbol val="circle"/>
            <c:size val="5"/>
            <c:spPr>
              <a:solidFill>
                <a:schemeClr val="accent2">
                  <a:shade val="65000"/>
                </a:schemeClr>
              </a:solidFill>
              <a:ln w="9525">
                <a:solidFill>
                  <a:schemeClr val="accent2">
                    <a:shade val="65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Static_Summary_qty!$V$6:$V$51</c:f>
            </c:numRef>
          </c:yVal>
          <c:smooth val="1"/>
          <c:extLst>
            <c:ext xmlns:c16="http://schemas.microsoft.com/office/drawing/2014/chart" uri="{C3380CC4-5D6E-409C-BE32-E72D297353CC}">
              <c16:uniqueId val="{00000010-B926-482C-AC36-8236A5B0E4AD}"/>
            </c:ext>
          </c:extLst>
        </c:ser>
        <c:ser>
          <c:idx val="17"/>
          <c:order val="17"/>
          <c:tx>
            <c:strRef>
              <c:f>Static_Summary_qty!$W$5</c:f>
              <c:strCache>
                <c:ptCount val="1"/>
                <c:pt idx="0">
                  <c:v>Extruded</c:v>
                </c:pt>
              </c:strCache>
            </c:strRef>
          </c:tx>
          <c:spPr>
            <a:ln w="19050" cap="rnd">
              <a:solidFill>
                <a:schemeClr val="accent2">
                  <a:shade val="67000"/>
                </a:schemeClr>
              </a:solidFill>
              <a:round/>
            </a:ln>
            <a:effectLst/>
          </c:spPr>
          <c:marker>
            <c:symbol val="circle"/>
            <c:size val="5"/>
            <c:spPr>
              <a:solidFill>
                <a:schemeClr val="accent2">
                  <a:shade val="67000"/>
                </a:schemeClr>
              </a:solidFill>
              <a:ln w="9525">
                <a:solidFill>
                  <a:schemeClr val="accent2">
                    <a:shade val="67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Static_Summary_qty!$W$6:$W$51</c:f>
            </c:numRef>
          </c:yVal>
          <c:smooth val="1"/>
          <c:extLst>
            <c:ext xmlns:c16="http://schemas.microsoft.com/office/drawing/2014/chart" uri="{C3380CC4-5D6E-409C-BE32-E72D297353CC}">
              <c16:uniqueId val="{00000011-B926-482C-AC36-8236A5B0E4AD}"/>
            </c:ext>
          </c:extLst>
        </c:ser>
        <c:ser>
          <c:idx val="18"/>
          <c:order val="18"/>
          <c:tx>
            <c:strRef>
              <c:f>Static_Summary_qty!$X$5</c:f>
              <c:strCache>
                <c:ptCount val="1"/>
                <c:pt idx="0">
                  <c:v>Other</c:v>
                </c:pt>
              </c:strCache>
            </c:strRef>
          </c:tx>
          <c:spPr>
            <a:ln w="19050" cap="rnd">
              <a:solidFill>
                <a:schemeClr val="accent2">
                  <a:shade val="69000"/>
                </a:schemeClr>
              </a:solidFill>
              <a:round/>
            </a:ln>
            <a:effectLst/>
          </c:spPr>
          <c:marker>
            <c:symbol val="none"/>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Static_Summary_qty!$X$6:$X$51</c:f>
            </c:numRef>
          </c:yVal>
          <c:smooth val="1"/>
          <c:extLst>
            <c:ext xmlns:c16="http://schemas.microsoft.com/office/drawing/2014/chart" uri="{C3380CC4-5D6E-409C-BE32-E72D297353CC}">
              <c16:uniqueId val="{00000012-B926-482C-AC36-8236A5B0E4AD}"/>
            </c:ext>
          </c:extLst>
        </c:ser>
        <c:ser>
          <c:idx val="19"/>
          <c:order val="19"/>
          <c:tx>
            <c:strRef>
              <c:f>Static_Summary_qty!$Y$5</c:f>
              <c:strCache>
                <c:ptCount val="1"/>
                <c:pt idx="0">
                  <c:v>X-Series</c:v>
                </c:pt>
              </c:strCache>
            </c:strRef>
          </c:tx>
          <c:spPr>
            <a:ln w="19050" cap="rnd">
              <a:solidFill>
                <a:schemeClr val="accent2">
                  <a:shade val="71000"/>
                </a:schemeClr>
              </a:solidFill>
              <a:round/>
            </a:ln>
            <a:effectLst/>
          </c:spPr>
          <c:marker>
            <c:symbol val="circle"/>
            <c:size val="5"/>
            <c:spPr>
              <a:solidFill>
                <a:schemeClr val="accent2">
                  <a:shade val="71000"/>
                </a:schemeClr>
              </a:solidFill>
              <a:ln w="9525">
                <a:solidFill>
                  <a:schemeClr val="accent2">
                    <a:shade val="71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Static_Summary_qty!$Y$6:$Y$51</c:f>
            </c:numRef>
          </c:yVal>
          <c:smooth val="1"/>
          <c:extLst>
            <c:ext xmlns:c16="http://schemas.microsoft.com/office/drawing/2014/chart" uri="{C3380CC4-5D6E-409C-BE32-E72D297353CC}">
              <c16:uniqueId val="{00000013-B926-482C-AC36-8236A5B0E4AD}"/>
            </c:ext>
          </c:extLst>
        </c:ser>
        <c:ser>
          <c:idx val="20"/>
          <c:order val="20"/>
          <c:tx>
            <c:strRef>
              <c:f>Static_Summary_qty!$Z$5</c:f>
              <c:strCache>
                <c:ptCount val="1"/>
                <c:pt idx="0">
                  <c:v>D3A X-Series Replacement Cost</c:v>
                </c:pt>
              </c:strCache>
            </c:strRef>
          </c:tx>
          <c:spPr>
            <a:ln w="19050" cap="rnd">
              <a:solidFill>
                <a:schemeClr val="accent2">
                  <a:shade val="73000"/>
                </a:schemeClr>
              </a:solidFill>
              <a:round/>
            </a:ln>
            <a:effectLst/>
          </c:spPr>
          <c:marker>
            <c:symbol val="circle"/>
            <c:size val="5"/>
            <c:spPr>
              <a:solidFill>
                <a:schemeClr val="accent2">
                  <a:shade val="73000"/>
                </a:schemeClr>
              </a:solidFill>
              <a:ln w="9525">
                <a:solidFill>
                  <a:schemeClr val="accent2">
                    <a:shade val="73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Static_Summary_qty!$Z$6:$Z$51</c:f>
              <c:numCache>
                <c:formatCode>General</c:formatCode>
                <c:ptCount val="46"/>
                <c:pt idx="0">
                  <c:v>19035</c:v>
                </c:pt>
                <c:pt idx="1">
                  <c:v>215865</c:v>
                </c:pt>
                <c:pt idx="2">
                  <c:v>135</c:v>
                </c:pt>
                <c:pt idx="3">
                  <c:v>405</c:v>
                </c:pt>
                <c:pt idx="4">
                  <c:v>16335</c:v>
                </c:pt>
                <c:pt idx="5">
                  <c:v>38610</c:v>
                </c:pt>
                <c:pt idx="6">
                  <c:v>14850</c:v>
                </c:pt>
                <c:pt idx="7">
                  <c:v>22680</c:v>
                </c:pt>
                <c:pt idx="8">
                  <c:v>83700</c:v>
                </c:pt>
                <c:pt idx="9">
                  <c:v>90180</c:v>
                </c:pt>
                <c:pt idx="10">
                  <c:v>139860</c:v>
                </c:pt>
                <c:pt idx="11">
                  <c:v>42525</c:v>
                </c:pt>
                <c:pt idx="12">
                  <c:v>87210</c:v>
                </c:pt>
                <c:pt idx="13">
                  <c:v>22410</c:v>
                </c:pt>
                <c:pt idx="14">
                  <c:v>17550</c:v>
                </c:pt>
                <c:pt idx="15">
                  <c:v>19845</c:v>
                </c:pt>
                <c:pt idx="16">
                  <c:v>12285</c:v>
                </c:pt>
                <c:pt idx="17">
                  <c:v>675</c:v>
                </c:pt>
                <c:pt idx="18">
                  <c:v>16200</c:v>
                </c:pt>
                <c:pt idx="19">
                  <c:v>10935</c:v>
                </c:pt>
                <c:pt idx="20">
                  <c:v>9315</c:v>
                </c:pt>
                <c:pt idx="21">
                  <c:v>0</c:v>
                </c:pt>
                <c:pt idx="22">
                  <c:v>0</c:v>
                </c:pt>
                <c:pt idx="23">
                  <c:v>0</c:v>
                </c:pt>
                <c:pt idx="24">
                  <c:v>20790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14-B926-482C-AC36-8236A5B0E4AD}"/>
            </c:ext>
          </c:extLst>
        </c:ser>
        <c:ser>
          <c:idx val="21"/>
          <c:order val="21"/>
          <c:tx>
            <c:strRef>
              <c:f>Static_Summary_qty!$AA$5</c:f>
              <c:strCache>
                <c:ptCount val="1"/>
                <c:pt idx="0">
                  <c:v>TOTAL</c:v>
                </c:pt>
              </c:strCache>
            </c:strRef>
          </c:tx>
          <c:spPr>
            <a:ln w="19050" cap="rnd">
              <a:solidFill>
                <a:schemeClr val="accent2">
                  <a:shade val="75000"/>
                </a:schemeClr>
              </a:solidFill>
              <a:round/>
            </a:ln>
            <a:effectLst/>
          </c:spPr>
          <c:marker>
            <c:symbol val="circle"/>
            <c:size val="5"/>
            <c:spPr>
              <a:solidFill>
                <a:schemeClr val="accent2">
                  <a:shade val="75000"/>
                </a:schemeClr>
              </a:solidFill>
              <a:ln w="9525">
                <a:solidFill>
                  <a:schemeClr val="accent2">
                    <a:shade val="75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Static_Summary_qty!$AA$6:$AA$51</c:f>
            </c:numRef>
          </c:yVal>
          <c:smooth val="1"/>
          <c:extLst>
            <c:ext xmlns:c16="http://schemas.microsoft.com/office/drawing/2014/chart" uri="{C3380CC4-5D6E-409C-BE32-E72D297353CC}">
              <c16:uniqueId val="{00000015-B926-482C-AC36-8236A5B0E4AD}"/>
            </c:ext>
          </c:extLst>
        </c:ser>
        <c:ser>
          <c:idx val="22"/>
          <c:order val="22"/>
          <c:tx>
            <c:strRef>
              <c:f>Static_Summary_qty!$AB$5</c:f>
              <c:strCache>
                <c:ptCount val="1"/>
                <c:pt idx="0">
                  <c:v>Extruded</c:v>
                </c:pt>
              </c:strCache>
            </c:strRef>
          </c:tx>
          <c:spPr>
            <a:ln w="19050" cap="rnd">
              <a:solidFill>
                <a:schemeClr val="accent2">
                  <a:shade val="78000"/>
                </a:schemeClr>
              </a:solidFill>
              <a:round/>
            </a:ln>
            <a:effectLst/>
          </c:spPr>
          <c:marker>
            <c:symbol val="circle"/>
            <c:size val="5"/>
            <c:spPr>
              <a:solidFill>
                <a:schemeClr val="accent2">
                  <a:shade val="78000"/>
                </a:schemeClr>
              </a:solidFill>
              <a:ln w="9525">
                <a:solidFill>
                  <a:schemeClr val="accent2">
                    <a:shade val="78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Static_Summary_qty!$AB$6:$AB$51</c:f>
            </c:numRef>
          </c:yVal>
          <c:smooth val="1"/>
          <c:extLst>
            <c:ext xmlns:c16="http://schemas.microsoft.com/office/drawing/2014/chart" uri="{C3380CC4-5D6E-409C-BE32-E72D297353CC}">
              <c16:uniqueId val="{00000016-B926-482C-AC36-8236A5B0E4AD}"/>
            </c:ext>
          </c:extLst>
        </c:ser>
        <c:ser>
          <c:idx val="23"/>
          <c:order val="23"/>
          <c:tx>
            <c:strRef>
              <c:f>Static_Summary_qty!$AC$5</c:f>
              <c:strCache>
                <c:ptCount val="1"/>
                <c:pt idx="0">
                  <c:v>Other</c:v>
                </c:pt>
              </c:strCache>
            </c:strRef>
          </c:tx>
          <c:spPr>
            <a:ln w="19050" cap="rnd">
              <a:solidFill>
                <a:schemeClr val="accent2">
                  <a:shade val="80000"/>
                </a:schemeClr>
              </a:solidFill>
              <a:round/>
            </a:ln>
            <a:effectLst/>
          </c:spPr>
          <c:marker>
            <c:symbol val="none"/>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Static_Summary_qty!$AC$6:$AC$51</c:f>
            </c:numRef>
          </c:yVal>
          <c:smooth val="1"/>
          <c:extLst>
            <c:ext xmlns:c16="http://schemas.microsoft.com/office/drawing/2014/chart" uri="{C3380CC4-5D6E-409C-BE32-E72D297353CC}">
              <c16:uniqueId val="{00000017-B926-482C-AC36-8236A5B0E4AD}"/>
            </c:ext>
          </c:extLst>
        </c:ser>
        <c:ser>
          <c:idx val="24"/>
          <c:order val="24"/>
          <c:tx>
            <c:strRef>
              <c:f>Static_Summary_qty!$AD$5</c:f>
              <c:strCache>
                <c:ptCount val="1"/>
                <c:pt idx="0">
                  <c:v>X-Series</c:v>
                </c:pt>
              </c:strCache>
            </c:strRef>
          </c:tx>
          <c:spPr>
            <a:ln w="19050" cap="rnd">
              <a:solidFill>
                <a:schemeClr val="accent2">
                  <a:shade val="82000"/>
                </a:schemeClr>
              </a:solidFill>
              <a:round/>
            </a:ln>
            <a:effectLst/>
          </c:spPr>
          <c:marker>
            <c:symbol val="circle"/>
            <c:size val="5"/>
            <c:spPr>
              <a:solidFill>
                <a:schemeClr val="accent2">
                  <a:shade val="82000"/>
                </a:schemeClr>
              </a:solidFill>
              <a:ln w="9525">
                <a:solidFill>
                  <a:schemeClr val="accent2">
                    <a:shade val="82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Static_Summary_qty!$AD$6:$AD$51</c:f>
            </c:numRef>
          </c:yVal>
          <c:smooth val="1"/>
          <c:extLst>
            <c:ext xmlns:c16="http://schemas.microsoft.com/office/drawing/2014/chart" uri="{C3380CC4-5D6E-409C-BE32-E72D297353CC}">
              <c16:uniqueId val="{00000018-B926-482C-AC36-8236A5B0E4AD}"/>
            </c:ext>
          </c:extLst>
        </c:ser>
        <c:ser>
          <c:idx val="25"/>
          <c:order val="25"/>
          <c:tx>
            <c:strRef>
              <c:f>Static_Summary_qty!$AE$5</c:f>
              <c:strCache>
                <c:ptCount val="1"/>
                <c:pt idx="0">
                  <c:v>D3B X-Series Replacement Cost</c:v>
                </c:pt>
              </c:strCache>
            </c:strRef>
          </c:tx>
          <c:spPr>
            <a:ln w="19050" cap="rnd">
              <a:solidFill>
                <a:schemeClr val="accent2">
                  <a:shade val="84000"/>
                </a:schemeClr>
              </a:solidFill>
              <a:round/>
            </a:ln>
            <a:effectLst/>
          </c:spPr>
          <c:marker>
            <c:symbol val="circle"/>
            <c:size val="5"/>
            <c:spPr>
              <a:solidFill>
                <a:schemeClr val="accent2">
                  <a:shade val="84000"/>
                </a:schemeClr>
              </a:solidFill>
              <a:ln w="9525">
                <a:solidFill>
                  <a:schemeClr val="accent2">
                    <a:shade val="84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Static_Summary_qty!$AE$6:$AE$51</c:f>
              <c:numCache>
                <c:formatCode>General</c:formatCode>
                <c:ptCount val="46"/>
                <c:pt idx="0">
                  <c:v>19575</c:v>
                </c:pt>
                <c:pt idx="1">
                  <c:v>539055</c:v>
                </c:pt>
                <c:pt idx="2">
                  <c:v>27675</c:v>
                </c:pt>
                <c:pt idx="3">
                  <c:v>24435</c:v>
                </c:pt>
                <c:pt idx="4">
                  <c:v>34425</c:v>
                </c:pt>
                <c:pt idx="5">
                  <c:v>68715</c:v>
                </c:pt>
                <c:pt idx="6">
                  <c:v>68445</c:v>
                </c:pt>
                <c:pt idx="7">
                  <c:v>139860</c:v>
                </c:pt>
                <c:pt idx="8">
                  <c:v>77220</c:v>
                </c:pt>
                <c:pt idx="9">
                  <c:v>51030</c:v>
                </c:pt>
                <c:pt idx="10">
                  <c:v>57510</c:v>
                </c:pt>
                <c:pt idx="11">
                  <c:v>71415</c:v>
                </c:pt>
                <c:pt idx="12">
                  <c:v>25650</c:v>
                </c:pt>
                <c:pt idx="13">
                  <c:v>14715</c:v>
                </c:pt>
                <c:pt idx="14">
                  <c:v>3375</c:v>
                </c:pt>
                <c:pt idx="15">
                  <c:v>7425</c:v>
                </c:pt>
                <c:pt idx="16">
                  <c:v>5940</c:v>
                </c:pt>
                <c:pt idx="17">
                  <c:v>1080</c:v>
                </c:pt>
                <c:pt idx="18">
                  <c:v>7020</c:v>
                </c:pt>
                <c:pt idx="19">
                  <c:v>0</c:v>
                </c:pt>
                <c:pt idx="20">
                  <c:v>6210</c:v>
                </c:pt>
                <c:pt idx="21">
                  <c:v>12285</c:v>
                </c:pt>
                <c:pt idx="22">
                  <c:v>4050</c:v>
                </c:pt>
                <c:pt idx="23">
                  <c:v>3510</c:v>
                </c:pt>
                <c:pt idx="24">
                  <c:v>810</c:v>
                </c:pt>
                <c:pt idx="25">
                  <c:v>0</c:v>
                </c:pt>
                <c:pt idx="26">
                  <c:v>3240</c:v>
                </c:pt>
                <c:pt idx="27">
                  <c:v>0</c:v>
                </c:pt>
                <c:pt idx="28">
                  <c:v>0</c:v>
                </c:pt>
                <c:pt idx="29">
                  <c:v>270</c:v>
                </c:pt>
                <c:pt idx="30">
                  <c:v>405</c:v>
                </c:pt>
                <c:pt idx="31">
                  <c:v>0</c:v>
                </c:pt>
                <c:pt idx="32">
                  <c:v>135</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19-B926-482C-AC36-8236A5B0E4AD}"/>
            </c:ext>
          </c:extLst>
        </c:ser>
        <c:ser>
          <c:idx val="26"/>
          <c:order val="26"/>
          <c:tx>
            <c:strRef>
              <c:f>Static_Summary_qty!$AF$5</c:f>
              <c:strCache>
                <c:ptCount val="1"/>
                <c:pt idx="0">
                  <c:v>TOTAL</c:v>
                </c:pt>
              </c:strCache>
            </c:strRef>
          </c:tx>
          <c:spPr>
            <a:ln w="19050" cap="rnd">
              <a:solidFill>
                <a:schemeClr val="accent2">
                  <a:shade val="86000"/>
                </a:schemeClr>
              </a:solidFill>
              <a:round/>
            </a:ln>
            <a:effectLst/>
          </c:spPr>
          <c:marker>
            <c:symbol val="circle"/>
            <c:size val="5"/>
            <c:spPr>
              <a:solidFill>
                <a:schemeClr val="accent2">
                  <a:shade val="86000"/>
                </a:schemeClr>
              </a:solidFill>
              <a:ln w="9525">
                <a:solidFill>
                  <a:schemeClr val="accent2">
                    <a:shade val="86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Static_Summary_qty!$AF$6:$AF$51</c:f>
            </c:numRef>
          </c:yVal>
          <c:smooth val="1"/>
          <c:extLst>
            <c:ext xmlns:c16="http://schemas.microsoft.com/office/drawing/2014/chart" uri="{C3380CC4-5D6E-409C-BE32-E72D297353CC}">
              <c16:uniqueId val="{0000001A-B926-482C-AC36-8236A5B0E4AD}"/>
            </c:ext>
          </c:extLst>
        </c:ser>
        <c:ser>
          <c:idx val="27"/>
          <c:order val="27"/>
          <c:tx>
            <c:strRef>
              <c:f>Static_Summary_qty!$AG$5</c:f>
              <c:strCache>
                <c:ptCount val="1"/>
                <c:pt idx="0">
                  <c:v>Extruded</c:v>
                </c:pt>
              </c:strCache>
            </c:strRef>
          </c:tx>
          <c:spPr>
            <a:ln w="19050" cap="rnd">
              <a:solidFill>
                <a:schemeClr val="accent2">
                  <a:shade val="88000"/>
                </a:schemeClr>
              </a:solidFill>
              <a:round/>
            </a:ln>
            <a:effectLst/>
          </c:spPr>
          <c:marker>
            <c:symbol val="circle"/>
            <c:size val="5"/>
            <c:spPr>
              <a:solidFill>
                <a:schemeClr val="accent2">
                  <a:shade val="88000"/>
                </a:schemeClr>
              </a:solidFill>
              <a:ln w="9525">
                <a:solidFill>
                  <a:schemeClr val="accent2">
                    <a:shade val="88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Static_Summary_qty!$AG$6:$AG$51</c:f>
            </c:numRef>
          </c:yVal>
          <c:smooth val="1"/>
          <c:extLst>
            <c:ext xmlns:c16="http://schemas.microsoft.com/office/drawing/2014/chart" uri="{C3380CC4-5D6E-409C-BE32-E72D297353CC}">
              <c16:uniqueId val="{0000001B-B926-482C-AC36-8236A5B0E4AD}"/>
            </c:ext>
          </c:extLst>
        </c:ser>
        <c:ser>
          <c:idx val="28"/>
          <c:order val="28"/>
          <c:tx>
            <c:strRef>
              <c:f>Static_Summary_qty!$AH$5</c:f>
              <c:strCache>
                <c:ptCount val="1"/>
                <c:pt idx="0">
                  <c:v>Other</c:v>
                </c:pt>
              </c:strCache>
            </c:strRef>
          </c:tx>
          <c:spPr>
            <a:ln w="19050" cap="rnd">
              <a:solidFill>
                <a:schemeClr val="accent2">
                  <a:shade val="90000"/>
                </a:schemeClr>
              </a:solidFill>
              <a:round/>
            </a:ln>
            <a:effectLst/>
          </c:spPr>
          <c:marker>
            <c:symbol val="none"/>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Static_Summary_qty!$AH$6:$AH$51</c:f>
            </c:numRef>
          </c:yVal>
          <c:smooth val="1"/>
          <c:extLst>
            <c:ext xmlns:c16="http://schemas.microsoft.com/office/drawing/2014/chart" uri="{C3380CC4-5D6E-409C-BE32-E72D297353CC}">
              <c16:uniqueId val="{0000001C-B926-482C-AC36-8236A5B0E4AD}"/>
            </c:ext>
          </c:extLst>
        </c:ser>
        <c:ser>
          <c:idx val="29"/>
          <c:order val="29"/>
          <c:tx>
            <c:strRef>
              <c:f>Static_Summary_qty!$AI$5</c:f>
              <c:strCache>
                <c:ptCount val="1"/>
                <c:pt idx="0">
                  <c:v>X-Series</c:v>
                </c:pt>
              </c:strCache>
            </c:strRef>
          </c:tx>
          <c:spPr>
            <a:ln w="19050" cap="rnd">
              <a:solidFill>
                <a:schemeClr val="accent2">
                  <a:shade val="92000"/>
                </a:schemeClr>
              </a:solidFill>
              <a:round/>
            </a:ln>
            <a:effectLst/>
          </c:spPr>
          <c:marker>
            <c:symbol val="circle"/>
            <c:size val="5"/>
            <c:spPr>
              <a:solidFill>
                <a:schemeClr val="accent2">
                  <a:shade val="92000"/>
                </a:schemeClr>
              </a:solidFill>
              <a:ln w="9525">
                <a:solidFill>
                  <a:schemeClr val="accent2">
                    <a:shade val="92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Static_Summary_qty!$AI$6:$AI$51</c:f>
            </c:numRef>
          </c:yVal>
          <c:smooth val="1"/>
          <c:extLst>
            <c:ext xmlns:c16="http://schemas.microsoft.com/office/drawing/2014/chart" uri="{C3380CC4-5D6E-409C-BE32-E72D297353CC}">
              <c16:uniqueId val="{0000001D-B926-482C-AC36-8236A5B0E4AD}"/>
            </c:ext>
          </c:extLst>
        </c:ser>
        <c:ser>
          <c:idx val="30"/>
          <c:order val="30"/>
          <c:tx>
            <c:strRef>
              <c:f>Static_Summary_qty!$AJ$5</c:f>
              <c:strCache>
                <c:ptCount val="1"/>
                <c:pt idx="0">
                  <c:v>D4A X-Series Replacement Cost</c:v>
                </c:pt>
              </c:strCache>
            </c:strRef>
          </c:tx>
          <c:spPr>
            <a:ln w="19050" cap="rnd">
              <a:solidFill>
                <a:schemeClr val="accent2">
                  <a:shade val="94000"/>
                </a:schemeClr>
              </a:solidFill>
              <a:round/>
            </a:ln>
            <a:effectLst/>
          </c:spPr>
          <c:marker>
            <c:symbol val="circle"/>
            <c:size val="5"/>
            <c:spPr>
              <a:solidFill>
                <a:schemeClr val="accent2">
                  <a:shade val="94000"/>
                </a:schemeClr>
              </a:solidFill>
              <a:ln w="9525">
                <a:solidFill>
                  <a:schemeClr val="accent2">
                    <a:shade val="94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Static_Summary_qty!$AJ$6:$AJ$51</c:f>
              <c:numCache>
                <c:formatCode>General</c:formatCode>
                <c:ptCount val="46"/>
                <c:pt idx="0">
                  <c:v>39555</c:v>
                </c:pt>
                <c:pt idx="1">
                  <c:v>22410</c:v>
                </c:pt>
                <c:pt idx="2">
                  <c:v>6615</c:v>
                </c:pt>
                <c:pt idx="3">
                  <c:v>5670</c:v>
                </c:pt>
                <c:pt idx="4">
                  <c:v>10665</c:v>
                </c:pt>
                <c:pt idx="5">
                  <c:v>36585</c:v>
                </c:pt>
                <c:pt idx="6">
                  <c:v>32265</c:v>
                </c:pt>
                <c:pt idx="7">
                  <c:v>10125</c:v>
                </c:pt>
                <c:pt idx="8">
                  <c:v>74115</c:v>
                </c:pt>
                <c:pt idx="9">
                  <c:v>28080</c:v>
                </c:pt>
                <c:pt idx="10">
                  <c:v>41985</c:v>
                </c:pt>
                <c:pt idx="11">
                  <c:v>106515</c:v>
                </c:pt>
                <c:pt idx="12">
                  <c:v>151875</c:v>
                </c:pt>
                <c:pt idx="13">
                  <c:v>20250</c:v>
                </c:pt>
                <c:pt idx="14">
                  <c:v>14715</c:v>
                </c:pt>
                <c:pt idx="15">
                  <c:v>18090</c:v>
                </c:pt>
                <c:pt idx="16">
                  <c:v>176850</c:v>
                </c:pt>
                <c:pt idx="17">
                  <c:v>26325</c:v>
                </c:pt>
                <c:pt idx="18">
                  <c:v>4050</c:v>
                </c:pt>
                <c:pt idx="19">
                  <c:v>13770</c:v>
                </c:pt>
                <c:pt idx="20">
                  <c:v>4725</c:v>
                </c:pt>
                <c:pt idx="21">
                  <c:v>3915</c:v>
                </c:pt>
                <c:pt idx="22">
                  <c:v>0</c:v>
                </c:pt>
                <c:pt idx="23">
                  <c:v>2430</c:v>
                </c:pt>
                <c:pt idx="24">
                  <c:v>135</c:v>
                </c:pt>
                <c:pt idx="25">
                  <c:v>1350</c:v>
                </c:pt>
                <c:pt idx="26">
                  <c:v>0</c:v>
                </c:pt>
                <c:pt idx="27">
                  <c:v>540</c:v>
                </c:pt>
                <c:pt idx="28">
                  <c:v>0</c:v>
                </c:pt>
                <c:pt idx="29">
                  <c:v>0</c:v>
                </c:pt>
                <c:pt idx="30">
                  <c:v>135</c:v>
                </c:pt>
                <c:pt idx="31">
                  <c:v>0</c:v>
                </c:pt>
                <c:pt idx="32">
                  <c:v>0</c:v>
                </c:pt>
                <c:pt idx="33">
                  <c:v>0</c:v>
                </c:pt>
                <c:pt idx="34">
                  <c:v>1080</c:v>
                </c:pt>
                <c:pt idx="35">
                  <c:v>270</c:v>
                </c:pt>
                <c:pt idx="36">
                  <c:v>135</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1E-B926-482C-AC36-8236A5B0E4AD}"/>
            </c:ext>
          </c:extLst>
        </c:ser>
        <c:ser>
          <c:idx val="31"/>
          <c:order val="31"/>
          <c:tx>
            <c:strRef>
              <c:f>Static_Summary_qty!$AK$5</c:f>
              <c:strCache>
                <c:ptCount val="1"/>
                <c:pt idx="0">
                  <c:v>TOTAL</c:v>
                </c:pt>
              </c:strCache>
            </c:strRef>
          </c:tx>
          <c:spPr>
            <a:ln w="19050" cap="rnd">
              <a:solidFill>
                <a:schemeClr val="accent2">
                  <a:shade val="96000"/>
                </a:schemeClr>
              </a:solidFill>
              <a:round/>
            </a:ln>
            <a:effectLst/>
          </c:spPr>
          <c:marker>
            <c:symbol val="circle"/>
            <c:size val="5"/>
            <c:spPr>
              <a:solidFill>
                <a:schemeClr val="accent2">
                  <a:shade val="96000"/>
                </a:schemeClr>
              </a:solidFill>
              <a:ln w="9525">
                <a:solidFill>
                  <a:schemeClr val="accent2">
                    <a:shade val="96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Static_Summary_qty!$AK$6:$AK$51</c:f>
            </c:numRef>
          </c:yVal>
          <c:smooth val="1"/>
          <c:extLst>
            <c:ext xmlns:c16="http://schemas.microsoft.com/office/drawing/2014/chart" uri="{C3380CC4-5D6E-409C-BE32-E72D297353CC}">
              <c16:uniqueId val="{0000001F-B926-482C-AC36-8236A5B0E4AD}"/>
            </c:ext>
          </c:extLst>
        </c:ser>
        <c:ser>
          <c:idx val="32"/>
          <c:order val="32"/>
          <c:tx>
            <c:strRef>
              <c:f>Static_Summary_qty!$AL$5</c:f>
              <c:strCache>
                <c:ptCount val="1"/>
                <c:pt idx="0">
                  <c:v>Extruded</c:v>
                </c:pt>
              </c:strCache>
            </c:strRef>
          </c:tx>
          <c:spPr>
            <a:ln w="19050" cap="rnd">
              <a:solidFill>
                <a:schemeClr val="accent2">
                  <a:shade val="98000"/>
                </a:schemeClr>
              </a:solidFill>
              <a:round/>
            </a:ln>
            <a:effectLst/>
          </c:spPr>
          <c:marker>
            <c:symbol val="circle"/>
            <c:size val="5"/>
            <c:spPr>
              <a:solidFill>
                <a:schemeClr val="accent2">
                  <a:shade val="98000"/>
                </a:schemeClr>
              </a:solidFill>
              <a:ln w="9525">
                <a:solidFill>
                  <a:schemeClr val="accent2">
                    <a:shade val="98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Static_Summary_qty!$AL$6:$AL$51</c:f>
            </c:numRef>
          </c:yVal>
          <c:smooth val="1"/>
          <c:extLst>
            <c:ext xmlns:c16="http://schemas.microsoft.com/office/drawing/2014/chart" uri="{C3380CC4-5D6E-409C-BE32-E72D297353CC}">
              <c16:uniqueId val="{00000020-B926-482C-AC36-8236A5B0E4AD}"/>
            </c:ext>
          </c:extLst>
        </c:ser>
        <c:ser>
          <c:idx val="33"/>
          <c:order val="33"/>
          <c:tx>
            <c:strRef>
              <c:f>Static_Summary_qty!$AM$5</c:f>
              <c:strCache>
                <c:ptCount val="1"/>
                <c:pt idx="0">
                  <c:v>Other</c:v>
                </c:pt>
              </c:strCache>
            </c:strRef>
          </c:tx>
          <c:spPr>
            <a:ln w="19050" cap="rnd">
              <a:solidFill>
                <a:schemeClr val="accent2">
                  <a:tint val="99000"/>
                </a:schemeClr>
              </a:solidFill>
              <a:round/>
            </a:ln>
            <a:effectLst/>
          </c:spPr>
          <c:marker>
            <c:symbol val="none"/>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Static_Summary_qty!$AM$6:$AM$51</c:f>
            </c:numRef>
          </c:yVal>
          <c:smooth val="1"/>
          <c:extLst>
            <c:ext xmlns:c16="http://schemas.microsoft.com/office/drawing/2014/chart" uri="{C3380CC4-5D6E-409C-BE32-E72D297353CC}">
              <c16:uniqueId val="{00000021-B926-482C-AC36-8236A5B0E4AD}"/>
            </c:ext>
          </c:extLst>
        </c:ser>
        <c:ser>
          <c:idx val="34"/>
          <c:order val="34"/>
          <c:tx>
            <c:strRef>
              <c:f>Static_Summary_qty!$AN$5</c:f>
              <c:strCache>
                <c:ptCount val="1"/>
                <c:pt idx="0">
                  <c:v>X-Series</c:v>
                </c:pt>
              </c:strCache>
            </c:strRef>
          </c:tx>
          <c:spPr>
            <a:ln w="19050" cap="rnd">
              <a:solidFill>
                <a:schemeClr val="accent2">
                  <a:tint val="97000"/>
                </a:schemeClr>
              </a:solidFill>
              <a:round/>
            </a:ln>
            <a:effectLst/>
          </c:spPr>
          <c:marker>
            <c:symbol val="circle"/>
            <c:size val="5"/>
            <c:spPr>
              <a:solidFill>
                <a:schemeClr val="accent2">
                  <a:tint val="97000"/>
                </a:schemeClr>
              </a:solidFill>
              <a:ln w="9525">
                <a:solidFill>
                  <a:schemeClr val="accent2">
                    <a:tint val="97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Static_Summary_qty!$AN$6:$AN$51</c:f>
            </c:numRef>
          </c:yVal>
          <c:smooth val="1"/>
          <c:extLst>
            <c:ext xmlns:c16="http://schemas.microsoft.com/office/drawing/2014/chart" uri="{C3380CC4-5D6E-409C-BE32-E72D297353CC}">
              <c16:uniqueId val="{00000022-B926-482C-AC36-8236A5B0E4AD}"/>
            </c:ext>
          </c:extLst>
        </c:ser>
        <c:ser>
          <c:idx val="35"/>
          <c:order val="35"/>
          <c:tx>
            <c:strRef>
              <c:f>Static_Summary_qty!$AO$5</c:f>
              <c:strCache>
                <c:ptCount val="1"/>
                <c:pt idx="0">
                  <c:v>D4B X-Series Replacement Cost</c:v>
                </c:pt>
              </c:strCache>
            </c:strRef>
          </c:tx>
          <c:spPr>
            <a:ln w="19050" cap="rnd">
              <a:solidFill>
                <a:schemeClr val="accent2">
                  <a:tint val="95000"/>
                </a:schemeClr>
              </a:solidFill>
              <a:round/>
            </a:ln>
            <a:effectLst/>
          </c:spPr>
          <c:marker>
            <c:symbol val="circle"/>
            <c:size val="5"/>
            <c:spPr>
              <a:solidFill>
                <a:schemeClr val="accent2">
                  <a:tint val="95000"/>
                </a:schemeClr>
              </a:solidFill>
              <a:ln w="9525">
                <a:solidFill>
                  <a:schemeClr val="accent2">
                    <a:tint val="95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Static_Summary_qty!$AO$6:$AO$51</c:f>
              <c:numCache>
                <c:formatCode>General</c:formatCode>
                <c:ptCount val="46"/>
                <c:pt idx="0">
                  <c:v>22545</c:v>
                </c:pt>
                <c:pt idx="1">
                  <c:v>22950</c:v>
                </c:pt>
                <c:pt idx="2">
                  <c:v>21870</c:v>
                </c:pt>
                <c:pt idx="3">
                  <c:v>40500</c:v>
                </c:pt>
                <c:pt idx="4">
                  <c:v>53865</c:v>
                </c:pt>
                <c:pt idx="5">
                  <c:v>43875</c:v>
                </c:pt>
                <c:pt idx="6">
                  <c:v>64935</c:v>
                </c:pt>
                <c:pt idx="7">
                  <c:v>89235</c:v>
                </c:pt>
                <c:pt idx="8">
                  <c:v>38205</c:v>
                </c:pt>
                <c:pt idx="9">
                  <c:v>94635</c:v>
                </c:pt>
                <c:pt idx="10">
                  <c:v>81000</c:v>
                </c:pt>
                <c:pt idx="11">
                  <c:v>55215</c:v>
                </c:pt>
                <c:pt idx="12">
                  <c:v>69795</c:v>
                </c:pt>
                <c:pt idx="13">
                  <c:v>20925</c:v>
                </c:pt>
                <c:pt idx="14">
                  <c:v>27135</c:v>
                </c:pt>
                <c:pt idx="15">
                  <c:v>47385</c:v>
                </c:pt>
                <c:pt idx="16">
                  <c:v>112455</c:v>
                </c:pt>
                <c:pt idx="17">
                  <c:v>20520</c:v>
                </c:pt>
                <c:pt idx="18">
                  <c:v>675</c:v>
                </c:pt>
                <c:pt idx="19">
                  <c:v>1080</c:v>
                </c:pt>
                <c:pt idx="20">
                  <c:v>270</c:v>
                </c:pt>
                <c:pt idx="21">
                  <c:v>0</c:v>
                </c:pt>
                <c:pt idx="22">
                  <c:v>0</c:v>
                </c:pt>
                <c:pt idx="23">
                  <c:v>0</c:v>
                </c:pt>
                <c:pt idx="24">
                  <c:v>0</c:v>
                </c:pt>
                <c:pt idx="25">
                  <c:v>270</c:v>
                </c:pt>
                <c:pt idx="26">
                  <c:v>0</c:v>
                </c:pt>
                <c:pt idx="27">
                  <c:v>0</c:v>
                </c:pt>
                <c:pt idx="28">
                  <c:v>0</c:v>
                </c:pt>
                <c:pt idx="29">
                  <c:v>0</c:v>
                </c:pt>
                <c:pt idx="30">
                  <c:v>0</c:v>
                </c:pt>
                <c:pt idx="31">
                  <c:v>0</c:v>
                </c:pt>
                <c:pt idx="32">
                  <c:v>0</c:v>
                </c:pt>
                <c:pt idx="33">
                  <c:v>135</c:v>
                </c:pt>
                <c:pt idx="34">
                  <c:v>0</c:v>
                </c:pt>
                <c:pt idx="35">
                  <c:v>0</c:v>
                </c:pt>
                <c:pt idx="36">
                  <c:v>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23-B926-482C-AC36-8236A5B0E4AD}"/>
            </c:ext>
          </c:extLst>
        </c:ser>
        <c:ser>
          <c:idx val="36"/>
          <c:order val="36"/>
          <c:tx>
            <c:strRef>
              <c:f>Static_Summary_qty!$AP$5</c:f>
              <c:strCache>
                <c:ptCount val="1"/>
                <c:pt idx="0">
                  <c:v>TOTAL</c:v>
                </c:pt>
              </c:strCache>
            </c:strRef>
          </c:tx>
          <c:spPr>
            <a:ln w="19050" cap="rnd">
              <a:solidFill>
                <a:schemeClr val="accent2">
                  <a:tint val="93000"/>
                </a:schemeClr>
              </a:solidFill>
              <a:round/>
            </a:ln>
            <a:effectLst/>
          </c:spPr>
          <c:marker>
            <c:symbol val="circle"/>
            <c:size val="5"/>
            <c:spPr>
              <a:solidFill>
                <a:schemeClr val="accent2">
                  <a:tint val="93000"/>
                </a:schemeClr>
              </a:solidFill>
              <a:ln w="9525">
                <a:solidFill>
                  <a:schemeClr val="accent2">
                    <a:tint val="93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Static_Summary_qty!$AP$6:$AP$51</c:f>
            </c:numRef>
          </c:yVal>
          <c:smooth val="1"/>
          <c:extLst>
            <c:ext xmlns:c16="http://schemas.microsoft.com/office/drawing/2014/chart" uri="{C3380CC4-5D6E-409C-BE32-E72D297353CC}">
              <c16:uniqueId val="{00000024-B926-482C-AC36-8236A5B0E4AD}"/>
            </c:ext>
          </c:extLst>
        </c:ser>
        <c:ser>
          <c:idx val="37"/>
          <c:order val="37"/>
          <c:tx>
            <c:strRef>
              <c:f>Static_Summary_qty!$AQ$5</c:f>
              <c:strCache>
                <c:ptCount val="1"/>
                <c:pt idx="0">
                  <c:v>Extruded</c:v>
                </c:pt>
              </c:strCache>
            </c:strRef>
          </c:tx>
          <c:spPr>
            <a:ln w="19050" cap="rnd">
              <a:solidFill>
                <a:schemeClr val="accent2">
                  <a:tint val="91000"/>
                </a:schemeClr>
              </a:solidFill>
              <a:round/>
            </a:ln>
            <a:effectLst/>
          </c:spPr>
          <c:marker>
            <c:symbol val="circle"/>
            <c:size val="5"/>
            <c:spPr>
              <a:solidFill>
                <a:schemeClr val="accent2">
                  <a:tint val="91000"/>
                </a:schemeClr>
              </a:solidFill>
              <a:ln w="9525">
                <a:solidFill>
                  <a:schemeClr val="accent2">
                    <a:tint val="91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Static_Summary_qty!$AQ$6:$AQ$51</c:f>
            </c:numRef>
          </c:yVal>
          <c:smooth val="1"/>
          <c:extLst>
            <c:ext xmlns:c16="http://schemas.microsoft.com/office/drawing/2014/chart" uri="{C3380CC4-5D6E-409C-BE32-E72D297353CC}">
              <c16:uniqueId val="{00000025-B926-482C-AC36-8236A5B0E4AD}"/>
            </c:ext>
          </c:extLst>
        </c:ser>
        <c:ser>
          <c:idx val="38"/>
          <c:order val="38"/>
          <c:tx>
            <c:strRef>
              <c:f>Static_Summary_qty!$AR$5</c:f>
              <c:strCache>
                <c:ptCount val="1"/>
                <c:pt idx="0">
                  <c:v>Other</c:v>
                </c:pt>
              </c:strCache>
            </c:strRef>
          </c:tx>
          <c:spPr>
            <a:ln w="19050" cap="rnd">
              <a:solidFill>
                <a:schemeClr val="accent2">
                  <a:tint val="89000"/>
                </a:schemeClr>
              </a:solidFill>
              <a:round/>
            </a:ln>
            <a:effectLst/>
          </c:spPr>
          <c:marker>
            <c:symbol val="none"/>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Static_Summary_qty!$AR$6:$AR$51</c:f>
            </c:numRef>
          </c:yVal>
          <c:smooth val="1"/>
          <c:extLst>
            <c:ext xmlns:c16="http://schemas.microsoft.com/office/drawing/2014/chart" uri="{C3380CC4-5D6E-409C-BE32-E72D297353CC}">
              <c16:uniqueId val="{00000026-B926-482C-AC36-8236A5B0E4AD}"/>
            </c:ext>
          </c:extLst>
        </c:ser>
        <c:ser>
          <c:idx val="39"/>
          <c:order val="39"/>
          <c:tx>
            <c:strRef>
              <c:f>Static_Summary_qty!$AS$5</c:f>
              <c:strCache>
                <c:ptCount val="1"/>
                <c:pt idx="0">
                  <c:v>X-Series</c:v>
                </c:pt>
              </c:strCache>
            </c:strRef>
          </c:tx>
          <c:spPr>
            <a:ln w="19050" cap="rnd">
              <a:solidFill>
                <a:schemeClr val="accent2">
                  <a:tint val="87000"/>
                </a:schemeClr>
              </a:solidFill>
              <a:round/>
            </a:ln>
            <a:effectLst/>
          </c:spPr>
          <c:marker>
            <c:symbol val="circle"/>
            <c:size val="5"/>
            <c:spPr>
              <a:solidFill>
                <a:schemeClr val="accent2">
                  <a:tint val="87000"/>
                </a:schemeClr>
              </a:solidFill>
              <a:ln w="9525">
                <a:solidFill>
                  <a:schemeClr val="accent2">
                    <a:tint val="87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Static_Summary_qty!$AS$6:$AS$51</c:f>
            </c:numRef>
          </c:yVal>
          <c:smooth val="1"/>
          <c:extLst>
            <c:ext xmlns:c16="http://schemas.microsoft.com/office/drawing/2014/chart" uri="{C3380CC4-5D6E-409C-BE32-E72D297353CC}">
              <c16:uniqueId val="{00000027-B926-482C-AC36-8236A5B0E4AD}"/>
            </c:ext>
          </c:extLst>
        </c:ser>
        <c:ser>
          <c:idx val="40"/>
          <c:order val="40"/>
          <c:tx>
            <c:strRef>
              <c:f>Static_Summary_qty!$AT$5</c:f>
              <c:strCache>
                <c:ptCount val="1"/>
                <c:pt idx="0">
                  <c:v>D6A X-Series Replacement Cost</c:v>
                </c:pt>
              </c:strCache>
            </c:strRef>
          </c:tx>
          <c:spPr>
            <a:ln w="19050" cap="rnd">
              <a:solidFill>
                <a:schemeClr val="accent2">
                  <a:tint val="85000"/>
                </a:schemeClr>
              </a:solidFill>
              <a:round/>
            </a:ln>
            <a:effectLst/>
          </c:spPr>
          <c:marker>
            <c:symbol val="circle"/>
            <c:size val="5"/>
            <c:spPr>
              <a:solidFill>
                <a:schemeClr val="accent2">
                  <a:tint val="85000"/>
                </a:schemeClr>
              </a:solidFill>
              <a:ln w="9525">
                <a:solidFill>
                  <a:schemeClr val="accent2">
                    <a:tint val="85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Static_Summary_qty!$AT$6:$AT$51</c:f>
              <c:numCache>
                <c:formatCode>General</c:formatCode>
                <c:ptCount val="46"/>
                <c:pt idx="0">
                  <c:v>54405</c:v>
                </c:pt>
                <c:pt idx="1">
                  <c:v>35640</c:v>
                </c:pt>
                <c:pt idx="2">
                  <c:v>4725</c:v>
                </c:pt>
                <c:pt idx="3">
                  <c:v>9315</c:v>
                </c:pt>
                <c:pt idx="4">
                  <c:v>6210</c:v>
                </c:pt>
                <c:pt idx="5">
                  <c:v>26730</c:v>
                </c:pt>
                <c:pt idx="6">
                  <c:v>41445</c:v>
                </c:pt>
                <c:pt idx="7">
                  <c:v>24300</c:v>
                </c:pt>
                <c:pt idx="8">
                  <c:v>40230</c:v>
                </c:pt>
                <c:pt idx="9">
                  <c:v>25110</c:v>
                </c:pt>
                <c:pt idx="10">
                  <c:v>17685</c:v>
                </c:pt>
                <c:pt idx="11">
                  <c:v>254745</c:v>
                </c:pt>
                <c:pt idx="12">
                  <c:v>73305</c:v>
                </c:pt>
                <c:pt idx="13">
                  <c:v>64800</c:v>
                </c:pt>
                <c:pt idx="14">
                  <c:v>27810</c:v>
                </c:pt>
                <c:pt idx="15">
                  <c:v>51435</c:v>
                </c:pt>
                <c:pt idx="16">
                  <c:v>41445</c:v>
                </c:pt>
                <c:pt idx="17">
                  <c:v>3915</c:v>
                </c:pt>
                <c:pt idx="18">
                  <c:v>55890</c:v>
                </c:pt>
                <c:pt idx="19">
                  <c:v>26595</c:v>
                </c:pt>
                <c:pt idx="20">
                  <c:v>71280</c:v>
                </c:pt>
                <c:pt idx="21">
                  <c:v>16200</c:v>
                </c:pt>
                <c:pt idx="22">
                  <c:v>17685</c:v>
                </c:pt>
                <c:pt idx="23">
                  <c:v>41310</c:v>
                </c:pt>
                <c:pt idx="24">
                  <c:v>27405</c:v>
                </c:pt>
                <c:pt idx="25">
                  <c:v>15120</c:v>
                </c:pt>
                <c:pt idx="26">
                  <c:v>0</c:v>
                </c:pt>
                <c:pt idx="27">
                  <c:v>405</c:v>
                </c:pt>
                <c:pt idx="28">
                  <c:v>0</c:v>
                </c:pt>
                <c:pt idx="29">
                  <c:v>0</c:v>
                </c:pt>
                <c:pt idx="30">
                  <c:v>405</c:v>
                </c:pt>
                <c:pt idx="31">
                  <c:v>0</c:v>
                </c:pt>
                <c:pt idx="32">
                  <c:v>1890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28-B926-482C-AC36-8236A5B0E4AD}"/>
            </c:ext>
          </c:extLst>
        </c:ser>
        <c:ser>
          <c:idx val="41"/>
          <c:order val="41"/>
          <c:tx>
            <c:strRef>
              <c:f>Static_Summary_qty!$AU$5</c:f>
              <c:strCache>
                <c:ptCount val="1"/>
                <c:pt idx="0">
                  <c:v>TOTAL</c:v>
                </c:pt>
              </c:strCache>
            </c:strRef>
          </c:tx>
          <c:spPr>
            <a:ln w="19050" cap="rnd">
              <a:solidFill>
                <a:schemeClr val="accent2">
                  <a:tint val="83000"/>
                </a:schemeClr>
              </a:solidFill>
              <a:round/>
            </a:ln>
            <a:effectLst/>
          </c:spPr>
          <c:marker>
            <c:symbol val="circle"/>
            <c:size val="5"/>
            <c:spPr>
              <a:solidFill>
                <a:schemeClr val="accent2">
                  <a:tint val="83000"/>
                </a:schemeClr>
              </a:solidFill>
              <a:ln w="9525">
                <a:solidFill>
                  <a:schemeClr val="accent2">
                    <a:tint val="83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Static_Summary_qty!$AU$6:$AU$51</c:f>
            </c:numRef>
          </c:yVal>
          <c:smooth val="1"/>
          <c:extLst>
            <c:ext xmlns:c16="http://schemas.microsoft.com/office/drawing/2014/chart" uri="{C3380CC4-5D6E-409C-BE32-E72D297353CC}">
              <c16:uniqueId val="{00000029-B926-482C-AC36-8236A5B0E4AD}"/>
            </c:ext>
          </c:extLst>
        </c:ser>
        <c:ser>
          <c:idx val="42"/>
          <c:order val="42"/>
          <c:tx>
            <c:strRef>
              <c:f>Static_Summary_qty!$AV$5</c:f>
              <c:strCache>
                <c:ptCount val="1"/>
                <c:pt idx="0">
                  <c:v>Extruded</c:v>
                </c:pt>
              </c:strCache>
            </c:strRef>
          </c:tx>
          <c:spPr>
            <a:ln w="19050" cap="rnd">
              <a:solidFill>
                <a:schemeClr val="accent2">
                  <a:tint val="81000"/>
                </a:schemeClr>
              </a:solidFill>
              <a:round/>
            </a:ln>
            <a:effectLst/>
          </c:spPr>
          <c:marker>
            <c:symbol val="circle"/>
            <c:size val="5"/>
            <c:spPr>
              <a:solidFill>
                <a:schemeClr val="accent2">
                  <a:tint val="81000"/>
                </a:schemeClr>
              </a:solidFill>
              <a:ln w="9525">
                <a:solidFill>
                  <a:schemeClr val="accent2">
                    <a:tint val="81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Static_Summary_qty!$AV$6:$AV$51</c:f>
            </c:numRef>
          </c:yVal>
          <c:smooth val="1"/>
          <c:extLst>
            <c:ext xmlns:c16="http://schemas.microsoft.com/office/drawing/2014/chart" uri="{C3380CC4-5D6E-409C-BE32-E72D297353CC}">
              <c16:uniqueId val="{0000002A-B926-482C-AC36-8236A5B0E4AD}"/>
            </c:ext>
          </c:extLst>
        </c:ser>
        <c:ser>
          <c:idx val="43"/>
          <c:order val="43"/>
          <c:tx>
            <c:strRef>
              <c:f>Static_Summary_qty!$AW$5</c:f>
              <c:strCache>
                <c:ptCount val="1"/>
                <c:pt idx="0">
                  <c:v>Other</c:v>
                </c:pt>
              </c:strCache>
            </c:strRef>
          </c:tx>
          <c:spPr>
            <a:ln w="19050" cap="rnd">
              <a:solidFill>
                <a:schemeClr val="accent2">
                  <a:tint val="79000"/>
                </a:schemeClr>
              </a:solidFill>
              <a:round/>
            </a:ln>
            <a:effectLst/>
          </c:spPr>
          <c:marker>
            <c:symbol val="none"/>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Static_Summary_qty!$AW$6:$AW$51</c:f>
            </c:numRef>
          </c:yVal>
          <c:smooth val="1"/>
          <c:extLst>
            <c:ext xmlns:c16="http://schemas.microsoft.com/office/drawing/2014/chart" uri="{C3380CC4-5D6E-409C-BE32-E72D297353CC}">
              <c16:uniqueId val="{0000002B-B926-482C-AC36-8236A5B0E4AD}"/>
            </c:ext>
          </c:extLst>
        </c:ser>
        <c:ser>
          <c:idx val="44"/>
          <c:order val="44"/>
          <c:tx>
            <c:strRef>
              <c:f>Static_Summary_qty!$AX$5</c:f>
              <c:strCache>
                <c:ptCount val="1"/>
                <c:pt idx="0">
                  <c:v>X-Series</c:v>
                </c:pt>
              </c:strCache>
            </c:strRef>
          </c:tx>
          <c:spPr>
            <a:ln w="19050" cap="rnd">
              <a:solidFill>
                <a:schemeClr val="accent2">
                  <a:tint val="76000"/>
                </a:schemeClr>
              </a:solidFill>
              <a:round/>
            </a:ln>
            <a:effectLst/>
          </c:spPr>
          <c:marker>
            <c:symbol val="circle"/>
            <c:size val="5"/>
            <c:spPr>
              <a:solidFill>
                <a:schemeClr val="accent2">
                  <a:tint val="76000"/>
                </a:schemeClr>
              </a:solidFill>
              <a:ln w="9525">
                <a:solidFill>
                  <a:schemeClr val="accent2">
                    <a:tint val="76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Static_Summary_qty!$AX$6:$AX$51</c:f>
            </c:numRef>
          </c:yVal>
          <c:smooth val="1"/>
          <c:extLst>
            <c:ext xmlns:c16="http://schemas.microsoft.com/office/drawing/2014/chart" uri="{C3380CC4-5D6E-409C-BE32-E72D297353CC}">
              <c16:uniqueId val="{0000002C-B926-482C-AC36-8236A5B0E4AD}"/>
            </c:ext>
          </c:extLst>
        </c:ser>
        <c:ser>
          <c:idx val="45"/>
          <c:order val="45"/>
          <c:tx>
            <c:strRef>
              <c:f>Static_Summary_qty!$AY$5</c:f>
              <c:strCache>
                <c:ptCount val="1"/>
                <c:pt idx="0">
                  <c:v>D6B X-Series Replacement Cost</c:v>
                </c:pt>
              </c:strCache>
            </c:strRef>
          </c:tx>
          <c:spPr>
            <a:ln w="19050" cap="rnd">
              <a:solidFill>
                <a:schemeClr val="accent2">
                  <a:tint val="74000"/>
                </a:schemeClr>
              </a:solidFill>
              <a:round/>
            </a:ln>
            <a:effectLst/>
          </c:spPr>
          <c:marker>
            <c:symbol val="circle"/>
            <c:size val="5"/>
            <c:spPr>
              <a:solidFill>
                <a:schemeClr val="accent2">
                  <a:tint val="74000"/>
                </a:schemeClr>
              </a:solidFill>
              <a:ln w="9525">
                <a:solidFill>
                  <a:schemeClr val="accent2">
                    <a:tint val="74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Static_Summary_qty!$AY$6:$AY$51</c:f>
              <c:numCache>
                <c:formatCode>General</c:formatCode>
                <c:ptCount val="46"/>
                <c:pt idx="0">
                  <c:v>33615</c:v>
                </c:pt>
                <c:pt idx="1">
                  <c:v>21870</c:v>
                </c:pt>
                <c:pt idx="2">
                  <c:v>2835</c:v>
                </c:pt>
                <c:pt idx="3">
                  <c:v>29835</c:v>
                </c:pt>
                <c:pt idx="4">
                  <c:v>28080</c:v>
                </c:pt>
                <c:pt idx="5">
                  <c:v>7290</c:v>
                </c:pt>
                <c:pt idx="6">
                  <c:v>14985</c:v>
                </c:pt>
                <c:pt idx="7">
                  <c:v>8910</c:v>
                </c:pt>
                <c:pt idx="8">
                  <c:v>22410</c:v>
                </c:pt>
                <c:pt idx="9">
                  <c:v>5670</c:v>
                </c:pt>
                <c:pt idx="10">
                  <c:v>78570</c:v>
                </c:pt>
                <c:pt idx="11">
                  <c:v>303075</c:v>
                </c:pt>
                <c:pt idx="12">
                  <c:v>59805</c:v>
                </c:pt>
                <c:pt idx="13">
                  <c:v>30240</c:v>
                </c:pt>
                <c:pt idx="14">
                  <c:v>50760</c:v>
                </c:pt>
                <c:pt idx="15">
                  <c:v>71820</c:v>
                </c:pt>
                <c:pt idx="16">
                  <c:v>5805</c:v>
                </c:pt>
                <c:pt idx="17">
                  <c:v>4185</c:v>
                </c:pt>
                <c:pt idx="18">
                  <c:v>60210</c:v>
                </c:pt>
                <c:pt idx="19">
                  <c:v>8505</c:v>
                </c:pt>
                <c:pt idx="20">
                  <c:v>25380</c:v>
                </c:pt>
                <c:pt idx="21">
                  <c:v>4455</c:v>
                </c:pt>
                <c:pt idx="22">
                  <c:v>4725</c:v>
                </c:pt>
                <c:pt idx="23">
                  <c:v>1350</c:v>
                </c:pt>
                <c:pt idx="24">
                  <c:v>5670</c:v>
                </c:pt>
                <c:pt idx="25">
                  <c:v>6750</c:v>
                </c:pt>
                <c:pt idx="26">
                  <c:v>1350</c:v>
                </c:pt>
                <c:pt idx="27">
                  <c:v>0</c:v>
                </c:pt>
                <c:pt idx="28">
                  <c:v>0</c:v>
                </c:pt>
                <c:pt idx="29">
                  <c:v>0</c:v>
                </c:pt>
                <c:pt idx="30">
                  <c:v>2835</c:v>
                </c:pt>
                <c:pt idx="31">
                  <c:v>810</c:v>
                </c:pt>
                <c:pt idx="32">
                  <c:v>2160</c:v>
                </c:pt>
                <c:pt idx="33">
                  <c:v>135</c:v>
                </c:pt>
                <c:pt idx="34">
                  <c:v>2430</c:v>
                </c:pt>
                <c:pt idx="35">
                  <c:v>135</c:v>
                </c:pt>
                <c:pt idx="36">
                  <c:v>270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2D-B926-482C-AC36-8236A5B0E4AD}"/>
            </c:ext>
          </c:extLst>
        </c:ser>
        <c:ser>
          <c:idx val="46"/>
          <c:order val="46"/>
          <c:tx>
            <c:strRef>
              <c:f>Static_Summary_qty!$AZ$5</c:f>
              <c:strCache>
                <c:ptCount val="1"/>
                <c:pt idx="0">
                  <c:v>TOTAL</c:v>
                </c:pt>
              </c:strCache>
            </c:strRef>
          </c:tx>
          <c:spPr>
            <a:ln w="19050" cap="rnd">
              <a:solidFill>
                <a:schemeClr val="accent2">
                  <a:tint val="72000"/>
                </a:schemeClr>
              </a:solidFill>
              <a:round/>
            </a:ln>
            <a:effectLst/>
          </c:spPr>
          <c:marker>
            <c:symbol val="circle"/>
            <c:size val="5"/>
            <c:spPr>
              <a:solidFill>
                <a:schemeClr val="accent2">
                  <a:tint val="72000"/>
                </a:schemeClr>
              </a:solidFill>
              <a:ln w="9525">
                <a:solidFill>
                  <a:schemeClr val="accent2">
                    <a:tint val="72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Static_Summary_qty!$AZ$6:$AZ$51</c:f>
            </c:numRef>
          </c:yVal>
          <c:smooth val="1"/>
          <c:extLst>
            <c:ext xmlns:c16="http://schemas.microsoft.com/office/drawing/2014/chart" uri="{C3380CC4-5D6E-409C-BE32-E72D297353CC}">
              <c16:uniqueId val="{0000002E-B926-482C-AC36-8236A5B0E4AD}"/>
            </c:ext>
          </c:extLst>
        </c:ser>
        <c:ser>
          <c:idx val="47"/>
          <c:order val="47"/>
          <c:tx>
            <c:strRef>
              <c:f>Static_Summary_qty!$BA$5</c:f>
              <c:strCache>
                <c:ptCount val="1"/>
                <c:pt idx="0">
                  <c:v>Extruded</c:v>
                </c:pt>
              </c:strCache>
            </c:strRef>
          </c:tx>
          <c:spPr>
            <a:ln w="19050" cap="rnd">
              <a:solidFill>
                <a:schemeClr val="accent2">
                  <a:tint val="70000"/>
                </a:schemeClr>
              </a:solidFill>
              <a:round/>
            </a:ln>
            <a:effectLst/>
          </c:spPr>
          <c:marker>
            <c:symbol val="circle"/>
            <c:size val="5"/>
            <c:spPr>
              <a:solidFill>
                <a:schemeClr val="accent2">
                  <a:tint val="70000"/>
                </a:schemeClr>
              </a:solidFill>
              <a:ln w="9525">
                <a:solidFill>
                  <a:schemeClr val="accent2">
                    <a:tint val="70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Static_Summary_qty!$BA$6:$BA$51</c:f>
            </c:numRef>
          </c:yVal>
          <c:smooth val="1"/>
          <c:extLst>
            <c:ext xmlns:c16="http://schemas.microsoft.com/office/drawing/2014/chart" uri="{C3380CC4-5D6E-409C-BE32-E72D297353CC}">
              <c16:uniqueId val="{0000002F-B926-482C-AC36-8236A5B0E4AD}"/>
            </c:ext>
          </c:extLst>
        </c:ser>
        <c:ser>
          <c:idx val="48"/>
          <c:order val="48"/>
          <c:tx>
            <c:strRef>
              <c:f>Static_Summary_qty!$BB$5</c:f>
              <c:strCache>
                <c:ptCount val="1"/>
                <c:pt idx="0">
                  <c:v>Other</c:v>
                </c:pt>
              </c:strCache>
            </c:strRef>
          </c:tx>
          <c:spPr>
            <a:ln w="19050" cap="rnd">
              <a:solidFill>
                <a:schemeClr val="accent2">
                  <a:tint val="68000"/>
                </a:schemeClr>
              </a:solidFill>
              <a:round/>
            </a:ln>
            <a:effectLst/>
          </c:spPr>
          <c:marker>
            <c:symbol val="circle"/>
            <c:size val="5"/>
            <c:spPr>
              <a:solidFill>
                <a:schemeClr val="accent2">
                  <a:tint val="68000"/>
                </a:schemeClr>
              </a:solidFill>
              <a:ln w="9525">
                <a:solidFill>
                  <a:schemeClr val="accent2">
                    <a:tint val="68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Static_Summary_qty!$BB$6:$BB$51</c:f>
            </c:numRef>
          </c:yVal>
          <c:smooth val="1"/>
          <c:extLst>
            <c:ext xmlns:c16="http://schemas.microsoft.com/office/drawing/2014/chart" uri="{C3380CC4-5D6E-409C-BE32-E72D297353CC}">
              <c16:uniqueId val="{00000030-B926-482C-AC36-8236A5B0E4AD}"/>
            </c:ext>
          </c:extLst>
        </c:ser>
        <c:ser>
          <c:idx val="49"/>
          <c:order val="49"/>
          <c:tx>
            <c:strRef>
              <c:f>Static_Summary_qty!$BC$5</c:f>
              <c:strCache>
                <c:ptCount val="1"/>
                <c:pt idx="0">
                  <c:v>X-Series</c:v>
                </c:pt>
              </c:strCache>
            </c:strRef>
          </c:tx>
          <c:spPr>
            <a:ln w="19050" cap="rnd">
              <a:solidFill>
                <a:schemeClr val="accent2">
                  <a:tint val="66000"/>
                </a:schemeClr>
              </a:solidFill>
              <a:round/>
            </a:ln>
            <a:effectLst/>
          </c:spPr>
          <c:marker>
            <c:symbol val="circle"/>
            <c:size val="5"/>
            <c:spPr>
              <a:solidFill>
                <a:schemeClr val="accent2">
                  <a:tint val="66000"/>
                </a:schemeClr>
              </a:solidFill>
              <a:ln w="9525">
                <a:solidFill>
                  <a:schemeClr val="accent2">
                    <a:tint val="66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Static_Summary_qty!$BC$6:$BC$51</c:f>
            </c:numRef>
          </c:yVal>
          <c:smooth val="1"/>
          <c:extLst>
            <c:ext xmlns:c16="http://schemas.microsoft.com/office/drawing/2014/chart" uri="{C3380CC4-5D6E-409C-BE32-E72D297353CC}">
              <c16:uniqueId val="{00000031-B926-482C-AC36-8236A5B0E4AD}"/>
            </c:ext>
          </c:extLst>
        </c:ser>
        <c:ser>
          <c:idx val="50"/>
          <c:order val="50"/>
          <c:tx>
            <c:strRef>
              <c:f>Static_Summary_qty!$BD$5</c:f>
              <c:strCache>
                <c:ptCount val="1"/>
                <c:pt idx="0">
                  <c:v>D8A X-Series Replacement Cost</c:v>
                </c:pt>
              </c:strCache>
            </c:strRef>
          </c:tx>
          <c:spPr>
            <a:ln w="19050" cap="rnd">
              <a:solidFill>
                <a:schemeClr val="accent2">
                  <a:tint val="64000"/>
                </a:schemeClr>
              </a:solidFill>
              <a:round/>
            </a:ln>
            <a:effectLst/>
          </c:spPr>
          <c:marker>
            <c:symbol val="circle"/>
            <c:size val="5"/>
            <c:spPr>
              <a:solidFill>
                <a:schemeClr val="accent2">
                  <a:tint val="64000"/>
                </a:schemeClr>
              </a:solidFill>
              <a:ln w="9525">
                <a:solidFill>
                  <a:schemeClr val="accent2">
                    <a:tint val="64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Static_Summary_qty!$BD$6:$BD$51</c:f>
              <c:numCache>
                <c:formatCode>General</c:formatCode>
                <c:ptCount val="46"/>
                <c:pt idx="0">
                  <c:v>2025</c:v>
                </c:pt>
                <c:pt idx="1">
                  <c:v>3780</c:v>
                </c:pt>
                <c:pt idx="2">
                  <c:v>4995</c:v>
                </c:pt>
                <c:pt idx="3">
                  <c:v>20925</c:v>
                </c:pt>
                <c:pt idx="4">
                  <c:v>8775</c:v>
                </c:pt>
                <c:pt idx="5">
                  <c:v>9585</c:v>
                </c:pt>
                <c:pt idx="6">
                  <c:v>41715</c:v>
                </c:pt>
                <c:pt idx="7">
                  <c:v>9585</c:v>
                </c:pt>
                <c:pt idx="8">
                  <c:v>60480</c:v>
                </c:pt>
                <c:pt idx="9">
                  <c:v>42660</c:v>
                </c:pt>
                <c:pt idx="10">
                  <c:v>135</c:v>
                </c:pt>
                <c:pt idx="11">
                  <c:v>5130</c:v>
                </c:pt>
                <c:pt idx="12">
                  <c:v>1755</c:v>
                </c:pt>
                <c:pt idx="13">
                  <c:v>3105</c:v>
                </c:pt>
                <c:pt idx="14">
                  <c:v>5805</c:v>
                </c:pt>
                <c:pt idx="15">
                  <c:v>6075</c:v>
                </c:pt>
                <c:pt idx="16">
                  <c:v>16065</c:v>
                </c:pt>
                <c:pt idx="17">
                  <c:v>9450</c:v>
                </c:pt>
                <c:pt idx="18">
                  <c:v>2025</c:v>
                </c:pt>
                <c:pt idx="19">
                  <c:v>77760</c:v>
                </c:pt>
                <c:pt idx="20">
                  <c:v>1620</c:v>
                </c:pt>
                <c:pt idx="21">
                  <c:v>135</c:v>
                </c:pt>
                <c:pt idx="22">
                  <c:v>0</c:v>
                </c:pt>
                <c:pt idx="23">
                  <c:v>3375</c:v>
                </c:pt>
                <c:pt idx="24">
                  <c:v>270</c:v>
                </c:pt>
                <c:pt idx="25">
                  <c:v>0</c:v>
                </c:pt>
                <c:pt idx="26">
                  <c:v>135</c:v>
                </c:pt>
                <c:pt idx="27">
                  <c:v>0</c:v>
                </c:pt>
                <c:pt idx="28">
                  <c:v>405</c:v>
                </c:pt>
                <c:pt idx="29">
                  <c:v>0</c:v>
                </c:pt>
                <c:pt idx="30">
                  <c:v>1215</c:v>
                </c:pt>
                <c:pt idx="31">
                  <c:v>540</c:v>
                </c:pt>
                <c:pt idx="32">
                  <c:v>0</c:v>
                </c:pt>
                <c:pt idx="33">
                  <c:v>405</c:v>
                </c:pt>
                <c:pt idx="34">
                  <c:v>0</c:v>
                </c:pt>
                <c:pt idx="35">
                  <c:v>0</c:v>
                </c:pt>
                <c:pt idx="36">
                  <c:v>1890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32-B926-482C-AC36-8236A5B0E4AD}"/>
            </c:ext>
          </c:extLst>
        </c:ser>
        <c:ser>
          <c:idx val="51"/>
          <c:order val="51"/>
          <c:tx>
            <c:strRef>
              <c:f>Static_Summary_qty!$BE$5</c:f>
              <c:strCache>
                <c:ptCount val="1"/>
                <c:pt idx="0">
                  <c:v>TOTAL</c:v>
                </c:pt>
              </c:strCache>
            </c:strRef>
          </c:tx>
          <c:spPr>
            <a:ln w="19050" cap="rnd">
              <a:solidFill>
                <a:schemeClr val="accent2">
                  <a:tint val="62000"/>
                </a:schemeClr>
              </a:solidFill>
              <a:round/>
            </a:ln>
            <a:effectLst/>
          </c:spPr>
          <c:marker>
            <c:symbol val="circle"/>
            <c:size val="5"/>
            <c:spPr>
              <a:solidFill>
                <a:schemeClr val="accent2">
                  <a:tint val="62000"/>
                </a:schemeClr>
              </a:solidFill>
              <a:ln w="9525">
                <a:solidFill>
                  <a:schemeClr val="accent2">
                    <a:tint val="62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Static_Summary_qty!$BE$6:$BE$51</c:f>
            </c:numRef>
          </c:yVal>
          <c:smooth val="1"/>
          <c:extLst>
            <c:ext xmlns:c16="http://schemas.microsoft.com/office/drawing/2014/chart" uri="{C3380CC4-5D6E-409C-BE32-E72D297353CC}">
              <c16:uniqueId val="{00000033-B926-482C-AC36-8236A5B0E4AD}"/>
            </c:ext>
          </c:extLst>
        </c:ser>
        <c:ser>
          <c:idx val="52"/>
          <c:order val="52"/>
          <c:tx>
            <c:strRef>
              <c:f>Static_Summary_qty!$BF$5</c:f>
              <c:strCache>
                <c:ptCount val="1"/>
                <c:pt idx="0">
                  <c:v>Extruded</c:v>
                </c:pt>
              </c:strCache>
            </c:strRef>
          </c:tx>
          <c:spPr>
            <a:ln w="19050" cap="rnd">
              <a:solidFill>
                <a:schemeClr val="accent2">
                  <a:tint val="60000"/>
                </a:schemeClr>
              </a:solidFill>
              <a:round/>
            </a:ln>
            <a:effectLst/>
          </c:spPr>
          <c:marker>
            <c:symbol val="circle"/>
            <c:size val="5"/>
            <c:spPr>
              <a:solidFill>
                <a:schemeClr val="accent2">
                  <a:tint val="60000"/>
                </a:schemeClr>
              </a:solidFill>
              <a:ln w="9525">
                <a:solidFill>
                  <a:schemeClr val="accent2">
                    <a:tint val="60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Static_Summary_qty!$BF$6:$BF$51</c:f>
            </c:numRef>
          </c:yVal>
          <c:smooth val="1"/>
          <c:extLst>
            <c:ext xmlns:c16="http://schemas.microsoft.com/office/drawing/2014/chart" uri="{C3380CC4-5D6E-409C-BE32-E72D297353CC}">
              <c16:uniqueId val="{00000034-B926-482C-AC36-8236A5B0E4AD}"/>
            </c:ext>
          </c:extLst>
        </c:ser>
        <c:ser>
          <c:idx val="53"/>
          <c:order val="53"/>
          <c:tx>
            <c:strRef>
              <c:f>Static_Summary_qty!$BG$5</c:f>
              <c:strCache>
                <c:ptCount val="1"/>
                <c:pt idx="0">
                  <c:v>Other</c:v>
                </c:pt>
              </c:strCache>
            </c:strRef>
          </c:tx>
          <c:spPr>
            <a:ln w="19050" cap="rnd">
              <a:solidFill>
                <a:schemeClr val="accent2">
                  <a:tint val="58000"/>
                </a:schemeClr>
              </a:solidFill>
              <a:round/>
            </a:ln>
            <a:effectLst/>
          </c:spPr>
          <c:marker>
            <c:symbol val="circle"/>
            <c:size val="5"/>
            <c:spPr>
              <a:solidFill>
                <a:schemeClr val="accent2">
                  <a:tint val="58000"/>
                </a:schemeClr>
              </a:solidFill>
              <a:ln w="9525">
                <a:solidFill>
                  <a:schemeClr val="accent2">
                    <a:tint val="58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Static_Summary_qty!$BG$6:$BG$51</c:f>
            </c:numRef>
          </c:yVal>
          <c:smooth val="1"/>
          <c:extLst>
            <c:ext xmlns:c16="http://schemas.microsoft.com/office/drawing/2014/chart" uri="{C3380CC4-5D6E-409C-BE32-E72D297353CC}">
              <c16:uniqueId val="{00000035-B926-482C-AC36-8236A5B0E4AD}"/>
            </c:ext>
          </c:extLst>
        </c:ser>
        <c:ser>
          <c:idx val="54"/>
          <c:order val="54"/>
          <c:tx>
            <c:strRef>
              <c:f>Static_Summary_qty!$BH$5</c:f>
              <c:strCache>
                <c:ptCount val="1"/>
                <c:pt idx="0">
                  <c:v>X-Series</c:v>
                </c:pt>
              </c:strCache>
            </c:strRef>
          </c:tx>
          <c:spPr>
            <a:ln w="19050" cap="rnd">
              <a:solidFill>
                <a:schemeClr val="accent2">
                  <a:tint val="56000"/>
                </a:schemeClr>
              </a:solidFill>
              <a:round/>
            </a:ln>
            <a:effectLst/>
          </c:spPr>
          <c:marker>
            <c:symbol val="circle"/>
            <c:size val="5"/>
            <c:spPr>
              <a:solidFill>
                <a:schemeClr val="accent2">
                  <a:tint val="56000"/>
                </a:schemeClr>
              </a:solidFill>
              <a:ln w="9525">
                <a:solidFill>
                  <a:schemeClr val="accent2">
                    <a:tint val="56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Static_Summary_qty!$BH$6:$BH$51</c:f>
            </c:numRef>
          </c:yVal>
          <c:smooth val="1"/>
          <c:extLst>
            <c:ext xmlns:c16="http://schemas.microsoft.com/office/drawing/2014/chart" uri="{C3380CC4-5D6E-409C-BE32-E72D297353CC}">
              <c16:uniqueId val="{00000036-B926-482C-AC36-8236A5B0E4AD}"/>
            </c:ext>
          </c:extLst>
        </c:ser>
        <c:ser>
          <c:idx val="55"/>
          <c:order val="55"/>
          <c:tx>
            <c:strRef>
              <c:f>Static_Summary_qty!$BI$5</c:f>
              <c:strCache>
                <c:ptCount val="1"/>
                <c:pt idx="0">
                  <c:v>D8B X-Series Replacement Cost</c:v>
                </c:pt>
              </c:strCache>
            </c:strRef>
          </c:tx>
          <c:spPr>
            <a:ln w="19050" cap="rnd">
              <a:solidFill>
                <a:schemeClr val="accent2">
                  <a:tint val="53000"/>
                </a:schemeClr>
              </a:solidFill>
              <a:round/>
            </a:ln>
            <a:effectLst/>
          </c:spPr>
          <c:marker>
            <c:symbol val="circle"/>
            <c:size val="5"/>
            <c:spPr>
              <a:solidFill>
                <a:schemeClr val="accent2">
                  <a:tint val="53000"/>
                </a:schemeClr>
              </a:solidFill>
              <a:ln w="9525">
                <a:solidFill>
                  <a:schemeClr val="accent2">
                    <a:tint val="53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Static_Summary_qty!$BI$6:$BI$51</c:f>
              <c:numCache>
                <c:formatCode>General</c:formatCode>
                <c:ptCount val="46"/>
                <c:pt idx="0">
                  <c:v>14310</c:v>
                </c:pt>
                <c:pt idx="1">
                  <c:v>34290</c:v>
                </c:pt>
                <c:pt idx="2">
                  <c:v>52920</c:v>
                </c:pt>
                <c:pt idx="3">
                  <c:v>33480</c:v>
                </c:pt>
                <c:pt idx="4">
                  <c:v>12150</c:v>
                </c:pt>
                <c:pt idx="5">
                  <c:v>30645</c:v>
                </c:pt>
                <c:pt idx="6">
                  <c:v>1485</c:v>
                </c:pt>
                <c:pt idx="7">
                  <c:v>121635</c:v>
                </c:pt>
                <c:pt idx="8">
                  <c:v>51570</c:v>
                </c:pt>
                <c:pt idx="9">
                  <c:v>66150</c:v>
                </c:pt>
                <c:pt idx="10">
                  <c:v>22005</c:v>
                </c:pt>
                <c:pt idx="11">
                  <c:v>33480</c:v>
                </c:pt>
                <c:pt idx="12">
                  <c:v>29835</c:v>
                </c:pt>
                <c:pt idx="13">
                  <c:v>39015</c:v>
                </c:pt>
                <c:pt idx="14">
                  <c:v>19845</c:v>
                </c:pt>
                <c:pt idx="15">
                  <c:v>25245</c:v>
                </c:pt>
                <c:pt idx="16">
                  <c:v>17685</c:v>
                </c:pt>
                <c:pt idx="17">
                  <c:v>2160</c:v>
                </c:pt>
                <c:pt idx="18">
                  <c:v>2430</c:v>
                </c:pt>
                <c:pt idx="19">
                  <c:v>7965</c:v>
                </c:pt>
                <c:pt idx="20">
                  <c:v>4050</c:v>
                </c:pt>
                <c:pt idx="21">
                  <c:v>3510</c:v>
                </c:pt>
                <c:pt idx="22">
                  <c:v>10395</c:v>
                </c:pt>
                <c:pt idx="23">
                  <c:v>9045</c:v>
                </c:pt>
                <c:pt idx="24">
                  <c:v>12825</c:v>
                </c:pt>
                <c:pt idx="25">
                  <c:v>7560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270</c:v>
                </c:pt>
                <c:pt idx="41">
                  <c:v>0</c:v>
                </c:pt>
                <c:pt idx="42">
                  <c:v>0</c:v>
                </c:pt>
                <c:pt idx="43">
                  <c:v>0</c:v>
                </c:pt>
                <c:pt idx="44">
                  <c:v>0</c:v>
                </c:pt>
                <c:pt idx="45">
                  <c:v>0</c:v>
                </c:pt>
              </c:numCache>
            </c:numRef>
          </c:yVal>
          <c:smooth val="1"/>
          <c:extLst>
            <c:ext xmlns:c16="http://schemas.microsoft.com/office/drawing/2014/chart" uri="{C3380CC4-5D6E-409C-BE32-E72D297353CC}">
              <c16:uniqueId val="{00000037-B926-482C-AC36-8236A5B0E4AD}"/>
            </c:ext>
          </c:extLst>
        </c:ser>
        <c:ser>
          <c:idx val="56"/>
          <c:order val="56"/>
          <c:tx>
            <c:strRef>
              <c:f>Static_Summary_qty!$BJ$5</c:f>
              <c:strCache>
                <c:ptCount val="1"/>
                <c:pt idx="0">
                  <c:v>TOTAL</c:v>
                </c:pt>
              </c:strCache>
            </c:strRef>
          </c:tx>
          <c:spPr>
            <a:ln w="19050" cap="rnd">
              <a:solidFill>
                <a:schemeClr val="accent2">
                  <a:tint val="51000"/>
                </a:schemeClr>
              </a:solidFill>
              <a:round/>
            </a:ln>
            <a:effectLst/>
          </c:spPr>
          <c:marker>
            <c:symbol val="circle"/>
            <c:size val="5"/>
            <c:spPr>
              <a:solidFill>
                <a:schemeClr val="accent2">
                  <a:tint val="51000"/>
                </a:schemeClr>
              </a:solidFill>
              <a:ln w="9525">
                <a:solidFill>
                  <a:schemeClr val="accent2">
                    <a:tint val="51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Static_Summary_qty!$BJ$6:$BJ$51</c:f>
            </c:numRef>
          </c:yVal>
          <c:smooth val="1"/>
          <c:extLst>
            <c:ext xmlns:c16="http://schemas.microsoft.com/office/drawing/2014/chart" uri="{C3380CC4-5D6E-409C-BE32-E72D297353CC}">
              <c16:uniqueId val="{00000038-B926-482C-AC36-8236A5B0E4AD}"/>
            </c:ext>
          </c:extLst>
        </c:ser>
        <c:ser>
          <c:idx val="57"/>
          <c:order val="57"/>
          <c:tx>
            <c:strRef>
              <c:f>Static_Summary_qty!$BK$5</c:f>
              <c:strCache>
                <c:ptCount val="1"/>
                <c:pt idx="0">
                  <c:v>Extruded</c:v>
                </c:pt>
              </c:strCache>
            </c:strRef>
          </c:tx>
          <c:spPr>
            <a:ln w="19050" cap="rnd">
              <a:solidFill>
                <a:schemeClr val="accent2">
                  <a:tint val="49000"/>
                </a:schemeClr>
              </a:solidFill>
              <a:round/>
            </a:ln>
            <a:effectLst/>
          </c:spPr>
          <c:marker>
            <c:symbol val="circle"/>
            <c:size val="5"/>
            <c:spPr>
              <a:solidFill>
                <a:schemeClr val="accent2">
                  <a:tint val="49000"/>
                </a:schemeClr>
              </a:solidFill>
              <a:ln w="9525">
                <a:solidFill>
                  <a:schemeClr val="accent2">
                    <a:tint val="49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Static_Summary_qty!$BK$6:$BK$51</c:f>
            </c:numRef>
          </c:yVal>
          <c:smooth val="1"/>
          <c:extLst>
            <c:ext xmlns:c16="http://schemas.microsoft.com/office/drawing/2014/chart" uri="{C3380CC4-5D6E-409C-BE32-E72D297353CC}">
              <c16:uniqueId val="{00000039-B926-482C-AC36-8236A5B0E4AD}"/>
            </c:ext>
          </c:extLst>
        </c:ser>
        <c:ser>
          <c:idx val="58"/>
          <c:order val="58"/>
          <c:tx>
            <c:strRef>
              <c:f>Static_Summary_qty!$BL$5</c:f>
              <c:strCache>
                <c:ptCount val="1"/>
                <c:pt idx="0">
                  <c:v>Other</c:v>
                </c:pt>
              </c:strCache>
            </c:strRef>
          </c:tx>
          <c:spPr>
            <a:ln w="19050" cap="rnd">
              <a:solidFill>
                <a:schemeClr val="accent2">
                  <a:tint val="47000"/>
                </a:schemeClr>
              </a:solidFill>
              <a:round/>
            </a:ln>
            <a:effectLst/>
          </c:spPr>
          <c:marker>
            <c:symbol val="circle"/>
            <c:size val="5"/>
            <c:spPr>
              <a:solidFill>
                <a:schemeClr val="accent2">
                  <a:tint val="47000"/>
                </a:schemeClr>
              </a:solidFill>
              <a:ln w="9525">
                <a:solidFill>
                  <a:schemeClr val="accent2">
                    <a:tint val="47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Static_Summary_qty!$BL$6:$BL$51</c:f>
            </c:numRef>
          </c:yVal>
          <c:smooth val="1"/>
          <c:extLst>
            <c:ext xmlns:c16="http://schemas.microsoft.com/office/drawing/2014/chart" uri="{C3380CC4-5D6E-409C-BE32-E72D297353CC}">
              <c16:uniqueId val="{0000003A-B926-482C-AC36-8236A5B0E4AD}"/>
            </c:ext>
          </c:extLst>
        </c:ser>
        <c:ser>
          <c:idx val="59"/>
          <c:order val="59"/>
          <c:tx>
            <c:strRef>
              <c:f>Static_Summary_qty!$BM$5</c:f>
              <c:strCache>
                <c:ptCount val="1"/>
                <c:pt idx="0">
                  <c:v>X-Series</c:v>
                </c:pt>
              </c:strCache>
            </c:strRef>
          </c:tx>
          <c:spPr>
            <a:ln w="19050" cap="rnd">
              <a:solidFill>
                <a:schemeClr val="accent2">
                  <a:tint val="45000"/>
                </a:schemeClr>
              </a:solidFill>
              <a:round/>
            </a:ln>
            <a:effectLst/>
          </c:spPr>
          <c:marker>
            <c:symbol val="circle"/>
            <c:size val="5"/>
            <c:spPr>
              <a:solidFill>
                <a:schemeClr val="accent2">
                  <a:tint val="45000"/>
                </a:schemeClr>
              </a:solidFill>
              <a:ln w="9525">
                <a:solidFill>
                  <a:schemeClr val="accent2">
                    <a:tint val="45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Static_Summary_qty!$BM$6:$BM$51</c:f>
            </c:numRef>
          </c:yVal>
          <c:smooth val="1"/>
          <c:extLst>
            <c:ext xmlns:c16="http://schemas.microsoft.com/office/drawing/2014/chart" uri="{C3380CC4-5D6E-409C-BE32-E72D297353CC}">
              <c16:uniqueId val="{0000003B-B926-482C-AC36-8236A5B0E4AD}"/>
            </c:ext>
          </c:extLst>
        </c:ser>
        <c:ser>
          <c:idx val="60"/>
          <c:order val="60"/>
          <c:tx>
            <c:strRef>
              <c:f>Static_Summary_qty!$BN$5</c:f>
              <c:strCache>
                <c:ptCount val="1"/>
                <c:pt idx="0">
                  <c:v>Metro East X-Series Replacement Cost</c:v>
                </c:pt>
              </c:strCache>
            </c:strRef>
          </c:tx>
          <c:spPr>
            <a:ln w="19050" cap="rnd">
              <a:solidFill>
                <a:schemeClr val="accent2">
                  <a:tint val="43000"/>
                </a:schemeClr>
              </a:solidFill>
              <a:round/>
            </a:ln>
            <a:effectLst/>
          </c:spPr>
          <c:marker>
            <c:symbol val="circle"/>
            <c:size val="5"/>
            <c:spPr>
              <a:solidFill>
                <a:schemeClr val="accent2">
                  <a:tint val="43000"/>
                </a:schemeClr>
              </a:solidFill>
              <a:ln w="9525">
                <a:solidFill>
                  <a:schemeClr val="accent2">
                    <a:tint val="43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Static_Summary_qty!$BN$6:$BN$51</c:f>
              <c:numCache>
                <c:formatCode>General</c:formatCode>
                <c:ptCount val="46"/>
                <c:pt idx="0">
                  <c:v>113940</c:v>
                </c:pt>
                <c:pt idx="1">
                  <c:v>28620</c:v>
                </c:pt>
                <c:pt idx="2">
                  <c:v>157950</c:v>
                </c:pt>
                <c:pt idx="3">
                  <c:v>131355</c:v>
                </c:pt>
                <c:pt idx="4">
                  <c:v>118260</c:v>
                </c:pt>
                <c:pt idx="5">
                  <c:v>46575</c:v>
                </c:pt>
                <c:pt idx="6">
                  <c:v>136485</c:v>
                </c:pt>
                <c:pt idx="7">
                  <c:v>178065</c:v>
                </c:pt>
                <c:pt idx="8">
                  <c:v>118800</c:v>
                </c:pt>
                <c:pt idx="9">
                  <c:v>66150</c:v>
                </c:pt>
                <c:pt idx="10">
                  <c:v>106650</c:v>
                </c:pt>
                <c:pt idx="11">
                  <c:v>13500</c:v>
                </c:pt>
                <c:pt idx="12">
                  <c:v>45360</c:v>
                </c:pt>
                <c:pt idx="13">
                  <c:v>16065</c:v>
                </c:pt>
                <c:pt idx="14">
                  <c:v>131355</c:v>
                </c:pt>
                <c:pt idx="15">
                  <c:v>12420</c:v>
                </c:pt>
                <c:pt idx="16">
                  <c:v>167670</c:v>
                </c:pt>
                <c:pt idx="17">
                  <c:v>39285</c:v>
                </c:pt>
                <c:pt idx="18">
                  <c:v>98685</c:v>
                </c:pt>
                <c:pt idx="19">
                  <c:v>29565</c:v>
                </c:pt>
                <c:pt idx="20">
                  <c:v>41310</c:v>
                </c:pt>
                <c:pt idx="21">
                  <c:v>4590</c:v>
                </c:pt>
                <c:pt idx="22">
                  <c:v>540</c:v>
                </c:pt>
                <c:pt idx="23">
                  <c:v>0</c:v>
                </c:pt>
                <c:pt idx="24">
                  <c:v>0</c:v>
                </c:pt>
                <c:pt idx="25">
                  <c:v>0</c:v>
                </c:pt>
                <c:pt idx="26">
                  <c:v>47250</c:v>
                </c:pt>
                <c:pt idx="27">
                  <c:v>10935</c:v>
                </c:pt>
                <c:pt idx="28">
                  <c:v>675</c:v>
                </c:pt>
                <c:pt idx="29">
                  <c:v>270</c:v>
                </c:pt>
                <c:pt idx="30">
                  <c:v>135</c:v>
                </c:pt>
                <c:pt idx="31">
                  <c:v>11070</c:v>
                </c:pt>
                <c:pt idx="32">
                  <c:v>135</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3C-B926-482C-AC36-8236A5B0E4AD}"/>
            </c:ext>
          </c:extLst>
        </c:ser>
        <c:ser>
          <c:idx val="61"/>
          <c:order val="61"/>
          <c:tx>
            <c:strRef>
              <c:f>Static_Summary_qty!$BO$5</c:f>
              <c:strCache>
                <c:ptCount val="1"/>
                <c:pt idx="0">
                  <c:v>TOTAL</c:v>
                </c:pt>
              </c:strCache>
            </c:strRef>
          </c:tx>
          <c:spPr>
            <a:ln w="19050" cap="rnd">
              <a:solidFill>
                <a:schemeClr val="accent2">
                  <a:tint val="41000"/>
                </a:schemeClr>
              </a:solidFill>
              <a:round/>
            </a:ln>
            <a:effectLst/>
          </c:spPr>
          <c:marker>
            <c:symbol val="circle"/>
            <c:size val="5"/>
            <c:spPr>
              <a:solidFill>
                <a:schemeClr val="accent2">
                  <a:tint val="41000"/>
                </a:schemeClr>
              </a:solidFill>
              <a:ln w="9525">
                <a:solidFill>
                  <a:schemeClr val="accent2">
                    <a:tint val="41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Static_Summary_qty!$BO$6:$BO$51</c:f>
            </c:numRef>
          </c:yVal>
          <c:smooth val="1"/>
          <c:extLst>
            <c:ext xmlns:c16="http://schemas.microsoft.com/office/drawing/2014/chart" uri="{C3380CC4-5D6E-409C-BE32-E72D297353CC}">
              <c16:uniqueId val="{0000003D-B926-482C-AC36-8236A5B0E4AD}"/>
            </c:ext>
          </c:extLst>
        </c:ser>
        <c:ser>
          <c:idx val="62"/>
          <c:order val="62"/>
          <c:tx>
            <c:strRef>
              <c:f>Static_Summary_qty!$BP$5</c:f>
              <c:strCache>
                <c:ptCount val="1"/>
                <c:pt idx="0">
                  <c:v>Extruded</c:v>
                </c:pt>
              </c:strCache>
            </c:strRef>
          </c:tx>
          <c:spPr>
            <a:ln w="19050" cap="rnd">
              <a:solidFill>
                <a:schemeClr val="accent2">
                  <a:tint val="39000"/>
                </a:schemeClr>
              </a:solidFill>
              <a:round/>
            </a:ln>
            <a:effectLst/>
          </c:spPr>
          <c:marker>
            <c:symbol val="circle"/>
            <c:size val="5"/>
            <c:spPr>
              <a:solidFill>
                <a:schemeClr val="accent2">
                  <a:tint val="39000"/>
                </a:schemeClr>
              </a:solidFill>
              <a:ln w="9525">
                <a:solidFill>
                  <a:schemeClr val="accent2">
                    <a:tint val="39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Static_Summary_qty!$BP$6:$BP$51</c:f>
            </c:numRef>
          </c:yVal>
          <c:smooth val="1"/>
          <c:extLst>
            <c:ext xmlns:c16="http://schemas.microsoft.com/office/drawing/2014/chart" uri="{C3380CC4-5D6E-409C-BE32-E72D297353CC}">
              <c16:uniqueId val="{0000003E-B926-482C-AC36-8236A5B0E4AD}"/>
            </c:ext>
          </c:extLst>
        </c:ser>
        <c:ser>
          <c:idx val="63"/>
          <c:order val="63"/>
          <c:tx>
            <c:strRef>
              <c:f>Static_Summary_qty!$BQ$5</c:f>
              <c:strCache>
                <c:ptCount val="1"/>
                <c:pt idx="0">
                  <c:v>Other</c:v>
                </c:pt>
              </c:strCache>
            </c:strRef>
          </c:tx>
          <c:spPr>
            <a:ln w="19050" cap="rnd">
              <a:solidFill>
                <a:schemeClr val="accent2">
                  <a:tint val="37000"/>
                </a:schemeClr>
              </a:solidFill>
              <a:round/>
            </a:ln>
            <a:effectLst/>
          </c:spPr>
          <c:marker>
            <c:symbol val="circle"/>
            <c:size val="5"/>
            <c:spPr>
              <a:solidFill>
                <a:schemeClr val="accent2">
                  <a:tint val="37000"/>
                </a:schemeClr>
              </a:solidFill>
              <a:ln w="9525">
                <a:solidFill>
                  <a:schemeClr val="accent2">
                    <a:tint val="37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Static_Summary_qty!$BQ$6:$BQ$51</c:f>
            </c:numRef>
          </c:yVal>
          <c:smooth val="1"/>
          <c:extLst>
            <c:ext xmlns:c16="http://schemas.microsoft.com/office/drawing/2014/chart" uri="{C3380CC4-5D6E-409C-BE32-E72D297353CC}">
              <c16:uniqueId val="{0000003F-B926-482C-AC36-8236A5B0E4AD}"/>
            </c:ext>
          </c:extLst>
        </c:ser>
        <c:ser>
          <c:idx val="64"/>
          <c:order val="64"/>
          <c:tx>
            <c:strRef>
              <c:f>Static_Summary_qty!$BR$5</c:f>
              <c:strCache>
                <c:ptCount val="1"/>
                <c:pt idx="0">
                  <c:v>X-Series</c:v>
                </c:pt>
              </c:strCache>
            </c:strRef>
          </c:tx>
          <c:spPr>
            <a:ln w="19050" cap="rnd">
              <a:solidFill>
                <a:schemeClr val="accent2">
                  <a:tint val="35000"/>
                </a:schemeClr>
              </a:solidFill>
              <a:round/>
            </a:ln>
            <a:effectLst/>
          </c:spPr>
          <c:marker>
            <c:symbol val="circle"/>
            <c:size val="5"/>
            <c:spPr>
              <a:solidFill>
                <a:schemeClr val="accent2">
                  <a:tint val="35000"/>
                </a:schemeClr>
              </a:solidFill>
              <a:ln w="9525">
                <a:solidFill>
                  <a:schemeClr val="accent2">
                    <a:tint val="35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Static_Summary_qty!$BR$6:$BR$51</c:f>
            </c:numRef>
          </c:yVal>
          <c:smooth val="1"/>
          <c:extLst>
            <c:ext xmlns:c16="http://schemas.microsoft.com/office/drawing/2014/chart" uri="{C3380CC4-5D6E-409C-BE32-E72D297353CC}">
              <c16:uniqueId val="{00000040-B926-482C-AC36-8236A5B0E4AD}"/>
            </c:ext>
          </c:extLst>
        </c:ser>
        <c:ser>
          <c:idx val="65"/>
          <c:order val="65"/>
          <c:tx>
            <c:strRef>
              <c:f>Static_Summary_qty!$BS$5</c:f>
              <c:strCache>
                <c:ptCount val="1"/>
                <c:pt idx="0">
                  <c:v>Metro West X-Series Replacement Cost</c:v>
                </c:pt>
              </c:strCache>
            </c:strRef>
          </c:tx>
          <c:spPr>
            <a:ln w="19050" cap="rnd">
              <a:solidFill>
                <a:schemeClr val="accent2">
                  <a:tint val="33000"/>
                </a:schemeClr>
              </a:solidFill>
              <a:round/>
            </a:ln>
            <a:effectLst/>
          </c:spPr>
          <c:marker>
            <c:symbol val="circle"/>
            <c:size val="5"/>
            <c:spPr>
              <a:solidFill>
                <a:schemeClr val="accent2">
                  <a:tint val="33000"/>
                </a:schemeClr>
              </a:solidFill>
              <a:ln w="9525">
                <a:solidFill>
                  <a:schemeClr val="accent2">
                    <a:tint val="33000"/>
                  </a:schemeClr>
                </a:solidFill>
              </a:ln>
              <a:effectLst/>
            </c:spPr>
          </c:marker>
          <c:xVal>
            <c:numRef>
              <c:f>Static_Summary_qty!$E$6:$E$51</c:f>
              <c:numCache>
                <c:formatCode>General</c:formatCode>
                <c:ptCount val="46"/>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-24</c:v>
                </c:pt>
                <c:pt idx="39">
                  <c:v>-25</c:v>
                </c:pt>
                <c:pt idx="40">
                  <c:v>-27</c:v>
                </c:pt>
                <c:pt idx="41">
                  <c:v>-30</c:v>
                </c:pt>
                <c:pt idx="42">
                  <c:v>-35</c:v>
                </c:pt>
                <c:pt idx="43">
                  <c:v>-36</c:v>
                </c:pt>
                <c:pt idx="44">
                  <c:v>-37</c:v>
                </c:pt>
                <c:pt idx="45">
                  <c:v>-46</c:v>
                </c:pt>
              </c:numCache>
            </c:numRef>
          </c:xVal>
          <c:yVal>
            <c:numRef>
              <c:f>Static_Summary_qty!$BS$6:$BS$51</c:f>
              <c:numCache>
                <c:formatCode>General</c:formatCode>
                <c:ptCount val="46"/>
                <c:pt idx="0">
                  <c:v>72765</c:v>
                </c:pt>
                <c:pt idx="1">
                  <c:v>134190</c:v>
                </c:pt>
                <c:pt idx="2">
                  <c:v>166590</c:v>
                </c:pt>
                <c:pt idx="3">
                  <c:v>109620</c:v>
                </c:pt>
                <c:pt idx="4">
                  <c:v>156600</c:v>
                </c:pt>
                <c:pt idx="5">
                  <c:v>108810</c:v>
                </c:pt>
                <c:pt idx="6">
                  <c:v>128520</c:v>
                </c:pt>
                <c:pt idx="7">
                  <c:v>49680</c:v>
                </c:pt>
                <c:pt idx="8">
                  <c:v>124740</c:v>
                </c:pt>
                <c:pt idx="9">
                  <c:v>101925</c:v>
                </c:pt>
                <c:pt idx="10">
                  <c:v>93420</c:v>
                </c:pt>
                <c:pt idx="11">
                  <c:v>75735</c:v>
                </c:pt>
                <c:pt idx="12">
                  <c:v>90045</c:v>
                </c:pt>
                <c:pt idx="13">
                  <c:v>53055</c:v>
                </c:pt>
                <c:pt idx="14">
                  <c:v>85455</c:v>
                </c:pt>
                <c:pt idx="15">
                  <c:v>33750</c:v>
                </c:pt>
                <c:pt idx="16">
                  <c:v>72495</c:v>
                </c:pt>
                <c:pt idx="17">
                  <c:v>67635</c:v>
                </c:pt>
                <c:pt idx="18">
                  <c:v>62775</c:v>
                </c:pt>
                <c:pt idx="19">
                  <c:v>50355</c:v>
                </c:pt>
                <c:pt idx="20">
                  <c:v>55755</c:v>
                </c:pt>
                <c:pt idx="21">
                  <c:v>11475</c:v>
                </c:pt>
                <c:pt idx="22">
                  <c:v>6480</c:v>
                </c:pt>
                <c:pt idx="23">
                  <c:v>0</c:v>
                </c:pt>
                <c:pt idx="24">
                  <c:v>0</c:v>
                </c:pt>
                <c:pt idx="25">
                  <c:v>135</c:v>
                </c:pt>
                <c:pt idx="26">
                  <c:v>945</c:v>
                </c:pt>
                <c:pt idx="27">
                  <c:v>46845</c:v>
                </c:pt>
                <c:pt idx="28">
                  <c:v>0</c:v>
                </c:pt>
                <c:pt idx="29">
                  <c:v>0</c:v>
                </c:pt>
                <c:pt idx="30">
                  <c:v>8370</c:v>
                </c:pt>
                <c:pt idx="31">
                  <c:v>1485</c:v>
                </c:pt>
                <c:pt idx="32">
                  <c:v>0</c:v>
                </c:pt>
                <c:pt idx="33">
                  <c:v>3375</c:v>
                </c:pt>
                <c:pt idx="34">
                  <c:v>0</c:v>
                </c:pt>
                <c:pt idx="35">
                  <c:v>0</c:v>
                </c:pt>
                <c:pt idx="36">
                  <c:v>0</c:v>
                </c:pt>
                <c:pt idx="37">
                  <c:v>0</c:v>
                </c:pt>
                <c:pt idx="38">
                  <c:v>0</c:v>
                </c:pt>
                <c:pt idx="39">
                  <c:v>0</c:v>
                </c:pt>
                <c:pt idx="40">
                  <c:v>0</c:v>
                </c:pt>
                <c:pt idx="41">
                  <c:v>0</c:v>
                </c:pt>
                <c:pt idx="42">
                  <c:v>0</c:v>
                </c:pt>
                <c:pt idx="43">
                  <c:v>0</c:v>
                </c:pt>
                <c:pt idx="44">
                  <c:v>0</c:v>
                </c:pt>
                <c:pt idx="45">
                  <c:v>0</c:v>
                </c:pt>
              </c:numCache>
            </c:numRef>
          </c:yVal>
          <c:smooth val="1"/>
          <c:extLst>
            <c:ext xmlns:c16="http://schemas.microsoft.com/office/drawing/2014/chart" uri="{C3380CC4-5D6E-409C-BE32-E72D297353CC}">
              <c16:uniqueId val="{00000041-B926-482C-AC36-8236A5B0E4AD}"/>
            </c:ext>
          </c:extLst>
        </c:ser>
        <c:dLbls>
          <c:showLegendKey val="0"/>
          <c:showVal val="0"/>
          <c:showCatName val="0"/>
          <c:showSerName val="0"/>
          <c:showPercent val="0"/>
          <c:showBubbleSize val="0"/>
        </c:dLbls>
        <c:axId val="988234136"/>
        <c:axId val="988239056"/>
      </c:scatterChart>
      <c:valAx>
        <c:axId val="988234136"/>
        <c:scaling>
          <c:orientation val="minMax"/>
          <c:max val="15"/>
          <c:min val="-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88239056"/>
        <c:crosses val="autoZero"/>
        <c:crossBetween val="midCat"/>
      </c:valAx>
      <c:valAx>
        <c:axId val="98823905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882341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321">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12/16/2021</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01:46:03.201"/>
    </inkml:context>
    <inkml:brush xml:id="br0">
      <inkml:brushProperty name="width" value="0.1" units="cm"/>
      <inkml:brushProperty name="height" value="0.1" units="cm"/>
      <inkml:brushProperty name="color" value="#E71224"/>
      <inkml:brushProperty name="ignorePressure" value="1"/>
    </inkml:brush>
  </inkml:definitions>
  <inkml:trace contextRef="#ctx0" brushRef="#br0">143 26,'-3'0,"0"1,0-1,0 1,0 0,0 0,0 1,0-1,1 1,-1-1,1 1,-1 0,1 0,-1 0,1 0,-2 3,-29 37,24-26,0 1,2 1,-1-1,2 1,1 0,0 0,1 1,-1 19,0 23,4 69,1-95,1-20,1 0,0 0,1 0,0 0,2 0,-1-1,2 1,11 22,-6-18,1 0,1 0,0-1,1-1,21 21,-30-34,-1 0,1 0,0 0,1 0,-1-1,1 0,-1 0,1-1,0 0,0 1,0-2,0 1,11 0,-8-1,1-1,-1 0,1-1,-1 0,0-1,0 0,1 0,10-5,10-6,-2-2,0-1,0 0,30-27,20-19,-69 53,-1 0,0 0,0 0,-1-1,0-1,5-11,-5 9,1 0,0 0,0 0,1 1,16-16,-21 25,-1-1,0 0,0 0,0-1,-1 1,1-1,-1 1,0-1,0 0,-1 0,1 0,-1 0,0 0,0 0,-1 0,0 0,0 0,0 0,0 0,-1 0,0 0,-2-9,-1 3,0 0,-1 0,0 1,0 0,-1 0,0 0,-1 0,-15-15,0 1,15 15,0 0,-1 1,0 0,-1 1,1 0,-2 0,1 1,-18-10,-10 2,0 2,-63-12,93 22,1 0,-1 0,1-1,0 0,0 0,0 0,1-1,-1 0,1 0,-1 0,2-1,-8-7,-18-15,27 24,0 1,-1 0,1 0,-1 0,1 1,-8-3,-5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01:46:04.743"/>
    </inkml:context>
    <inkml:brush xml:id="br0">
      <inkml:brushProperty name="width" value="0.1" units="cm"/>
      <inkml:brushProperty name="height" value="0.1" units="cm"/>
      <inkml:brushProperty name="color" value="#E71224"/>
      <inkml:brushProperty name="ignorePressure" value="1"/>
    </inkml:brush>
  </inkml:definitions>
  <inkml:trace contextRef="#ctx0" brushRef="#br0">0 0,'2'9,"-1"0,2-1,-1 1,1-1,1 0,-1 0,1 0,8 12,34 59,-32-51,2-1,31 42,70 90,-110-150,-1 0,0 1,-1-1,0 1,5 13,-7-14,1 0,0 0,1 0,-1-1,2 1,7 8,-7-10,0 0,0 0,-1 0,1 1,4 10,-3-2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01:46:07.367"/>
    </inkml:context>
    <inkml:brush xml:id="br0">
      <inkml:brushProperty name="width" value="0.1" units="cm"/>
      <inkml:brushProperty name="height" value="0.1" units="cm"/>
      <inkml:brushProperty name="color" value="#E71224"/>
      <inkml:brushProperty name="ignorePressure" value="1"/>
    </inkml:brush>
  </inkml:definitions>
  <inkml:trace contextRef="#ctx0" brushRef="#br0">1 295,'0'-8,"0"1,0-1,1 0,0 0,1 0,2-8,-2 12,0 0,0-1,1 1,-1 0,1 0,0 0,0 1,1-1,-1 1,1-1,4-2,57-52,-45 38,1 1,27-19,-40 33,0 0,0 1,0 0,1 0,0 1,-1 0,1 0,1 1,-1 0,15-1,38 4,-45 0,0-1,0 0,0-1,29-6,-43 6,0 0,0 0,0 1,0 0,0-1,0 1,0 0,5 1,-7-1,0 1,0-1,0 0,0 1,0 0,0-1,0 1,0-1,0 1,0 0,0 0,0 0,0 0,-1-1,1 1,0 0,-1 0,1 1,-1-1,1 0,-1 0,1 0,0 2,3 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01:46:10.777"/>
    </inkml:context>
    <inkml:brush xml:id="br0">
      <inkml:brushProperty name="width" value="0.1" units="cm"/>
      <inkml:brushProperty name="height" value="0.1" units="cm"/>
      <inkml:brushProperty name="color" value="#E71224"/>
      <inkml:brushProperty name="ignorePressure" value="1"/>
    </inkml:brush>
  </inkml:definitions>
  <inkml:trace contextRef="#ctx0" brushRef="#br0">0 124,'1'-3,"-1"1,0 0,1 0,0 0,-1 0,1-1,0 1,0 0,0 0,0 1,1-1,-1 0,0 0,1 0,-1 1,1-1,0 1,-1-1,1 1,0 0,0 0,0 0,0 0,0 0,0 0,0 0,4 0,9-3,0 0,1 1,15-1,-3 0,17-5,35-7,1 3,124-5,-138 17,-15 0,-1 1,57 9,-104-8,1-1,-1 1,0 0,0 0,0 1,0-1,0 1,0 0,0 0,0 0,-1 0,1 1,-1-1,0 1,1 0,2 4,-3-2,-1 0,1 0,-1 0,0 0,0 0,-1 0,0 0,0 1,0-1,0 1,-1-1,-1 10,1-1,-2 0,0 0,-1-1,0 1,-1-1,0 1,-1-1,-1-1,0 1,-1-1,0 0,-13 17,-36 49,-3-3,-3-3,-87 79,134-139,0-1,-25 15,25-17,0 0,1 1,-17 16,2 3,14-12,-1-2,-35 27,48-39,-1 0,1 0,0 1,0-1,0 1,0 0,1-1,0 1,-1 1,2-1,-1 0,0 0,1 1,0-1,0 1,0-1,0 9,-1 4,2 1,0 0,3 21,1-18,2-5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01:46:14.876"/>
    </inkml:context>
    <inkml:brush xml:id="br0">
      <inkml:brushProperty name="width" value="0.1" units="cm"/>
      <inkml:brushProperty name="height" value="0.1" units="cm"/>
      <inkml:brushProperty name="color" value="#E71224"/>
      <inkml:brushProperty name="ignorePressure" value="1"/>
    </inkml:brush>
  </inkml:definitions>
  <inkml:trace contextRef="#ctx0" brushRef="#br0">155 309,'0'0,"0"0,0 0,-1 0,1 1,0-1,0 0,-1 0,1 0,0 0,0 0,0 0,-1 0,1 0,0 0,0 0,-1 0,1 0,0 0,0 0,-1 0,1 0,0 0,0 0,-1-1,1 1,0 0,0 0,0 0,-1 0,1 0,0 0,0-1,0 1,0 0,-1 0,1 0,0-1,0 1,0 0,0 0,0 0,0-1,0 1,-1 0,1 0,0-1,0 1,0 0,0 0,0-1,0 1,0 0,0 0,0-1,0 1,0 0,1 0,-1-1,0 1,0 0,0 0,0 0,0-1,0 1,1 0,14-10,-4 8,0 1,0 0,20 1,-24 1,0 0,0-1,0 0,1-1,-1 1,0-1,-1-1,1 1,0-1,0 0,0-1,6-3,-11 5,-1 0,1-1,-1 1,1 0,-1-1,0 1,0-1,0 0,0 1,0-1,0 0,0 1,0-1,-1 0,1 0,-1 0,1 0,-1 0,0 1,0-1,0 0,0 0,0 0,0 0,0 0,-1 0,1 0,-1-1,-3-8,0 2,0-1,-1 0,-7-10,-3-8,3-14,9 31,1 0,-2 1,-6-16,9 24,0 0,0 0,0 0,0 0,0 0,-1 1,1-1,-1 0,1 1,-1-1,0 1,0 0,1 0,-1-1,0 1,0 0,0 1,0-1,0 0,0 1,-1-1,-2 0,3 1,1 0,-1 0,1 0,-1 0,0 0,1 0,-1 1,1-1,-1 0,1 1,-1-1,1 1,-1 0,1-1,-1 1,1 0,0 0,-1 0,1 0,0 0,0 0,-2 3,1-2,1 1,0 0,-1-1,1 1,0 0,0 0,1 0,-1 0,1 0,-1 0,1 5,0-3,0 0,0 0,1 0,-1 0,1 0,0 0,1-1,-1 1,1 0,0-1,0 1,0-1,1 1,5 6,-8-11,1 0,0 1,-1-1,1 1,-1-1,1 1,0-1,-1 1,1-1,-1 1,0 0,1-1,-1 1,1 0,-1-1,0 1,0 0,1-1,-1 1,0 0,0 1,-12 2,10-3,0-1,0 0,0 1,0-1,0 1,0 0,0 0,0 0,0 0,0 0,-2 2,2-1,0 1,0-1,0 1,0 0,0 0,1 0,0 0,-1 0,1 0,0 0,0 1,1-1,-1 0,0 1,1-1,0 0,0 1,0-1,1 0,-1 1,1-1,1 5,-2-5,1-1,0 1,0 0,0-1,0 1,1-1,-1 1,1-1,-1 0,1 0,0 1,0-1,0 0,0-1,0 1,0 0,1-1,-1 1,1-1,-1 1,1-1,-1 0,1 0,0-1,5 2,-33-29,1 3,-41-51,44 49,0 1,-32-29,53 54,0 0,-1 0,1 0,0 0,0 0,0 0,0 0,0 0,-1-1,1 1,0 0,0 0,0 0,0 0,0 0,0 0,0-1,0 1,0 0,0 0,0 0,0 0,-1-1,1 1,0 0,0 0,0 0,0 0,0-1,0 1,1 0,-1 0,0 0,0 0,0 0,0-1,0 1,0 0,0 0,0 0,0 0,0 0,0-1,0 1,1 0,-1 0,0 0,0 0,0 0,0 0,0 0,0 0,1-1,-1 1,0 0,0 0,15-4,-14 4,-1 0,1 0,0 0,0 0,-1 0,1 0,0 0,0 0,-1-1,1 1,0 0,0 0,-1-1,1 1,0 0,-1-1,1 1,0-1,-1 1,1-1,-1 1,1-1,-1 1,1-1,-1 1,1-1,-1 0,0 1,1-1,0-1,-5-2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12/16/2021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NeueHaasGroteskText Std"/>
              </a:rPr>
              <a:t>Questions: </a:t>
            </a:r>
          </a:p>
          <a:p>
            <a:pPr eaLnBrk="1" hangingPunct="1">
              <a:spcBef>
                <a:spcPct val="0"/>
              </a:spcBef>
            </a:pPr>
            <a:endParaRPr lang="en-US" altLang="en-US" dirty="0">
              <a:latin typeface="NeueHaasGroteskText Std"/>
            </a:endParaRPr>
          </a:p>
          <a:p>
            <a:pPr marL="171450" indent="-171450" eaLnBrk="1" hangingPunct="1">
              <a:spcBef>
                <a:spcPct val="0"/>
              </a:spcBef>
              <a:buFont typeface="Arial" panose="020B0604020202020204" pitchFamily="34" charset="0"/>
              <a:buChar char="•"/>
            </a:pPr>
            <a:endParaRPr lang="en-US" altLang="en-US" dirty="0">
              <a:latin typeface="NeueHaasGroteskText Std"/>
            </a:endParaRPr>
          </a:p>
          <a:p>
            <a:pPr marL="171450" indent="-171450" eaLnBrk="1" hangingPunct="1">
              <a:spcBef>
                <a:spcPct val="0"/>
              </a:spcBef>
              <a:buFont typeface="Arial" panose="020B0604020202020204" pitchFamily="34" charset="0"/>
              <a:buChar char="•"/>
            </a:pPr>
            <a:r>
              <a:rPr lang="en-US" altLang="en-US" dirty="0">
                <a:latin typeface="NeueHaasGroteskText Std"/>
              </a:rPr>
              <a:t>is the return on data collection and maintenance worth the effort?</a:t>
            </a:r>
          </a:p>
          <a:p>
            <a:pPr marL="171450" indent="-171450" eaLnBrk="1" hangingPunct="1">
              <a:spcBef>
                <a:spcPct val="0"/>
              </a:spcBef>
              <a:buFont typeface="Arial" panose="020B0604020202020204" pitchFamily="34" charset="0"/>
              <a:buChar char="•"/>
            </a:pPr>
            <a:r>
              <a:rPr lang="en-US" altLang="en-US" dirty="0">
                <a:latin typeface="NeueHaasGroteskText Std"/>
              </a:rPr>
              <a:t>What level of obligation on districts to collect an maintain data?</a:t>
            </a:r>
          </a:p>
          <a:p>
            <a:pPr marL="171450" indent="-171450" eaLnBrk="1" hangingPunct="1">
              <a:spcBef>
                <a:spcPct val="0"/>
              </a:spcBef>
              <a:buFont typeface="Arial" panose="020B0604020202020204" pitchFamily="34" charset="0"/>
              <a:buChar char="•"/>
            </a:pPr>
            <a:r>
              <a:rPr lang="en-US" altLang="en-US" dirty="0">
                <a:latin typeface="NeueHaasGroteskText Std"/>
              </a:rPr>
              <a:t>What are the personnel implications?</a:t>
            </a:r>
          </a:p>
          <a:p>
            <a:pPr marL="171450" indent="-171450" eaLnBrk="1" hangingPunct="1">
              <a:spcBef>
                <a:spcPct val="0"/>
              </a:spcBef>
              <a:buFont typeface="Arial" panose="020B0604020202020204" pitchFamily="34" charset="0"/>
              <a:buChar char="•"/>
            </a:pPr>
            <a:r>
              <a:rPr lang="en-US" altLang="en-US" dirty="0">
                <a:latin typeface="NeueHaasGroteskText Std"/>
              </a:rPr>
              <a:t>Today is about showing what our people are doing with the data.</a:t>
            </a:r>
          </a:p>
          <a:p>
            <a:pPr marL="171450" indent="-171450" eaLnBrk="1" hangingPunct="1">
              <a:spcBef>
                <a:spcPct val="0"/>
              </a:spcBef>
              <a:buFont typeface="Arial" panose="020B0604020202020204" pitchFamily="34" charset="0"/>
              <a:buChar char="•"/>
            </a:pPr>
            <a:r>
              <a:rPr lang="en-US" altLang="en-US" dirty="0">
                <a:latin typeface="NeueHaasGroteskText Std"/>
              </a:rPr>
              <a:t>Will try to give a sense of analytical demands and “providers” </a:t>
            </a:r>
          </a:p>
          <a:p>
            <a:pPr marL="171450" indent="-171450" eaLnBrk="1" hangingPunct="1">
              <a:spcBef>
                <a:spcPct val="0"/>
              </a:spcBef>
              <a:buFont typeface="Arial" panose="020B0604020202020204" pitchFamily="34" charset="0"/>
              <a:buChar char="•"/>
            </a:pPr>
            <a:endParaRPr lang="en-US" altLang="en-US" dirty="0">
              <a:latin typeface="NeueHaasGroteskText Std"/>
            </a:endParaRPr>
          </a:p>
          <a:p>
            <a:pPr marL="171450" indent="-171450" eaLnBrk="1" hangingPunct="1">
              <a:spcBef>
                <a:spcPct val="0"/>
              </a:spcBef>
              <a:buFont typeface="Arial" panose="020B0604020202020204" pitchFamily="34" charset="0"/>
              <a:buChar char="•"/>
            </a:pPr>
            <a:r>
              <a:rPr lang="en-US" altLang="en-US" dirty="0">
                <a:latin typeface="NeueHaasGroteskText Std"/>
              </a:rPr>
              <a:t>Presentation talks about Team Matrix, but also reflects guidance from Communications team: “Give examples of data use”</a:t>
            </a:r>
          </a:p>
          <a:p>
            <a:pPr marL="171450" indent="-171450" eaLnBrk="1" hangingPunct="1">
              <a:spcBef>
                <a:spcPct val="0"/>
              </a:spcBef>
              <a:buFont typeface="Arial" panose="020B0604020202020204" pitchFamily="34" charset="0"/>
              <a:buChar char="•"/>
            </a:pPr>
            <a:endParaRPr lang="en-US" altLang="en-US" dirty="0">
              <a:latin typeface="NeueHaasGroteskText Std"/>
            </a:endParaRPr>
          </a:p>
          <a:p>
            <a:pPr marL="171450" indent="-171450" eaLnBrk="1" hangingPunct="1">
              <a:spcBef>
                <a:spcPct val="0"/>
              </a:spcBef>
              <a:buFont typeface="Arial" panose="020B0604020202020204" pitchFamily="34" charset="0"/>
              <a:buChar char="•"/>
            </a:pPr>
            <a:r>
              <a:rPr lang="en-US" altLang="en-US" dirty="0">
                <a:latin typeface="NeueHaasGroteskText Std"/>
              </a:rPr>
              <a:t>Also working to address Jay’s question: “What personnel and skillsets do we need in the districts to analyze the data?”</a:t>
            </a:r>
          </a:p>
          <a:p>
            <a:pPr marL="0" indent="0" eaLnBrk="1" hangingPunct="1">
              <a:spcBef>
                <a:spcPct val="0"/>
              </a:spcBef>
              <a:buFont typeface="Arial" panose="020B0604020202020204" pitchFamily="34" charset="0"/>
              <a:buNone/>
            </a:pPr>
            <a:endParaRPr lang="en-US" altLang="en-US" dirty="0">
              <a:latin typeface="NeueHaasGroteskText Std"/>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144047-E397-4FC6-BDD9-A1C4CB5F3F59}" type="slidenum">
              <a:rPr lang="en-US" altLang="en-US" smtClean="0">
                <a:latin typeface="NeueHaasGroteskText Std"/>
              </a:rPr>
              <a:pPr fontAlgn="base">
                <a:spcBef>
                  <a:spcPct val="0"/>
                </a:spcBef>
                <a:spcAft>
                  <a:spcPct val="0"/>
                </a:spcAft>
              </a:pPr>
              <a:t>1</a:t>
            </a:fld>
            <a:endParaRPr lang="en-US" altLang="en-US">
              <a:latin typeface="NeueHaasGroteskText Std"/>
            </a:endParaRPr>
          </a:p>
        </p:txBody>
      </p:sp>
    </p:spTree>
    <p:extLst>
      <p:ext uri="{BB962C8B-B14F-4D97-AF65-F5344CB8AC3E}">
        <p14:creationId xmlns:p14="http://schemas.microsoft.com/office/powerpoint/2010/main" val="2793574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3350604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Current Maintenance Measures and Targets – many with LOS targets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 Barrier repair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LOS can be prioritized within P/S or across P/S for letter grades A/B/C/D each</a:t>
            </a:r>
          </a:p>
          <a:p>
            <a:endParaRPr lang="en-US" dirty="0"/>
          </a:p>
          <a:p>
            <a:r>
              <a:rPr lang="en-US" dirty="0"/>
              <a:t>Analysts: AMPO, CO specialty office, Office of Maintenance</a:t>
            </a:r>
          </a:p>
          <a:p>
            <a:endParaRPr lang="en-US" dirty="0"/>
          </a:p>
          <a:p>
            <a:r>
              <a:rPr lang="en-US" dirty="0"/>
              <a:t>Analyst: District TPS + GIS person could create for district</a:t>
            </a:r>
          </a:p>
          <a:p>
            <a:endParaRPr lang="en-US" dirty="0"/>
          </a:p>
          <a:p>
            <a:r>
              <a:rPr lang="en-US" dirty="0"/>
              <a:t>Data sources: Vary by measure – additional examples to follow</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299597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There were over 3100 repairs during this timeframe, WO start 7/1/20.</a:t>
            </a:r>
          </a:p>
          <a:p>
            <a:endParaRPr lang="en-US" dirty="0"/>
          </a:p>
          <a:p>
            <a:r>
              <a:rPr lang="en-US" dirty="0"/>
              <a:t>but found that using accident date is more accurate than WO start date when it comes to “notification or days to fix” so reduced number of records to get more accurate results on dataset.  - Need some modifications to TAMS (coming in TAMS3)</a:t>
            </a:r>
          </a:p>
          <a:p>
            <a:endParaRPr lang="en-US" dirty="0"/>
          </a:p>
          <a:p>
            <a:r>
              <a:rPr lang="en-US" dirty="0"/>
              <a:t>Analyst = Traffic Office</a:t>
            </a:r>
          </a:p>
          <a:p>
            <a:endParaRPr lang="en-US" dirty="0"/>
          </a:p>
          <a:p>
            <a:r>
              <a:rPr lang="en-US" dirty="0"/>
              <a:t>Analyst = District TPS could easily run this data</a:t>
            </a:r>
          </a:p>
          <a:p>
            <a:endParaRPr lang="en-US" dirty="0"/>
          </a:p>
          <a:p>
            <a:r>
              <a:rPr lang="en-US" dirty="0"/>
              <a:t>Data Sources: TAMS, Measures data</a:t>
            </a:r>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263053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for maintenance measures – roles &amp; responsibilities, computational methodologies, data sources, levels of service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514229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Maintenance Measure tracking (80% target applicable at end of CY 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Analyst = AMPO – one-time dashboard creation (Rather than running reports, AMPO is building dashboards – real time performance)</a:t>
            </a:r>
          </a:p>
          <a:p>
            <a:endParaRPr lang="en-US" dirty="0"/>
          </a:p>
          <a:p>
            <a:r>
              <a:rPr lang="en-US" dirty="0"/>
              <a:t>Analyst = District GIS and TPS could drill down</a:t>
            </a:r>
          </a:p>
          <a:p>
            <a:endParaRPr lang="en-US" dirty="0"/>
          </a:p>
          <a:p>
            <a:r>
              <a:rPr lang="en-US" dirty="0"/>
              <a:t>Data Sources: CHIMES, TAMS, HPMA</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514229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Maintenance Work Planning – Ex culvert inspections vs performance measure </a:t>
            </a:r>
          </a:p>
          <a:p>
            <a:r>
              <a:rPr lang="en-US" dirty="0"/>
              <a:t> </a:t>
            </a:r>
          </a:p>
          <a:p>
            <a:r>
              <a:rPr lang="en-US" dirty="0"/>
              <a:t>Analyst = CO Hydraulics</a:t>
            </a:r>
          </a:p>
          <a:p>
            <a:r>
              <a:rPr lang="en-US" dirty="0"/>
              <a:t>Analyst = District GIS + TPS could drill down (TAMS Data)</a:t>
            </a:r>
          </a:p>
          <a:p>
            <a:endParaRPr lang="en-US" dirty="0"/>
          </a:p>
          <a:p>
            <a:r>
              <a:rPr lang="en-US" dirty="0"/>
              <a:t>Data source: TAMS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58770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Maintenance Work Planning – Metro</a:t>
            </a:r>
          </a:p>
          <a:p>
            <a:endParaRPr lang="en-US" dirty="0"/>
          </a:p>
          <a:p>
            <a:r>
              <a:rPr lang="en-US" dirty="0"/>
              <a:t>Analyst: TPS and or GIS</a:t>
            </a:r>
          </a:p>
          <a:p>
            <a:endParaRPr lang="en-US" dirty="0"/>
          </a:p>
          <a:p>
            <a:r>
              <a:rPr lang="en-US" dirty="0"/>
              <a:t>Data Sources: TAMS, SDW</a:t>
            </a:r>
          </a:p>
          <a:p>
            <a:endParaRPr lang="en-US" dirty="0"/>
          </a:p>
          <a:p>
            <a:r>
              <a:rPr lang="en-US" dirty="0"/>
              <a:t>(Note: TAMS3 will automate much of this)</a:t>
            </a:r>
          </a:p>
          <a:p>
            <a:endParaRPr lang="en-US" dirty="0"/>
          </a:p>
          <a:p>
            <a:endParaRPr lang="en-US" dirty="0"/>
          </a:p>
          <a:p>
            <a:endParaRPr lang="en-US" dirty="0"/>
          </a:p>
          <a:p>
            <a:endParaRPr lang="en-US" dirty="0"/>
          </a:p>
          <a:p>
            <a:r>
              <a:rPr lang="en-US" dirty="0"/>
              <a:t>Key Takeaway: </a:t>
            </a:r>
            <a:r>
              <a:rPr lang="en-US" b="1" dirty="0"/>
              <a:t>Resource and Activity Planning (daily, annual, budget), TAMS 3</a:t>
            </a:r>
          </a:p>
          <a:p>
            <a:endParaRPr lang="en-US" dirty="0"/>
          </a:p>
          <a:p>
            <a:r>
              <a:rPr lang="en-US" dirty="0"/>
              <a:t>Background: Doug Maki met with supervisors in 2018 and 2019. Developed plans by week, activity, and number of employees. Planning module in TAMS will include resource projections by activity. $$</a:t>
            </a:r>
          </a:p>
          <a:p>
            <a:r>
              <a:rPr lang="en-US" dirty="0"/>
              <a:t>Historical TAMS data will provide demand and planning. In this example, acreage calc’s from lane miles and assumptions on acreage conversion. Got estimates on how much can be mowed in a day.</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370192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Example – Hydraulics work needs</a:t>
            </a:r>
          </a:p>
          <a:p>
            <a:endParaRPr lang="en-US" b="0" dirty="0"/>
          </a:p>
          <a:p>
            <a:r>
              <a:rPr lang="en-US" b="0" dirty="0"/>
              <a:t>Analyst: CO Bridge Hydraulics</a:t>
            </a:r>
          </a:p>
          <a:p>
            <a:endParaRPr lang="en-US" b="0" dirty="0"/>
          </a:p>
          <a:p>
            <a:r>
              <a:rPr lang="en-US" b="0" dirty="0"/>
              <a:t>Analyst: District TPS + GIS could run this</a:t>
            </a:r>
          </a:p>
          <a:p>
            <a:endParaRPr lang="en-US" b="0" dirty="0"/>
          </a:p>
          <a:p>
            <a:r>
              <a:rPr lang="en-US" b="0" dirty="0"/>
              <a:t>Data Sources: Decision tree built in TAMS</a:t>
            </a:r>
          </a:p>
          <a:p>
            <a:endParaRPr lang="en-US" b="0" dirty="0"/>
          </a:p>
          <a:p>
            <a:r>
              <a:rPr lang="en-US" b="1" dirty="0"/>
              <a:t>Key Takeaway: Decision Tree in TAMS, types of culvert repairs based on inspections</a:t>
            </a:r>
          </a:p>
          <a:p>
            <a:endParaRPr lang="en-US"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178657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Example – Maintenance Performance Targets/Work Planning</a:t>
            </a:r>
          </a:p>
          <a:p>
            <a:endParaRPr lang="en-US" b="0" dirty="0"/>
          </a:p>
          <a:p>
            <a:r>
              <a:rPr lang="en-US" b="0" dirty="0"/>
              <a:t>Analyst: CO Bridge Hydraulics</a:t>
            </a:r>
          </a:p>
          <a:p>
            <a:endParaRPr lang="en-US" b="0" dirty="0"/>
          </a:p>
          <a:p>
            <a:r>
              <a:rPr lang="en-US" b="0" dirty="0"/>
              <a:t>Analyst: District TPS, Hydraulics Engineering Personnel, GIS could perform</a:t>
            </a:r>
          </a:p>
          <a:p>
            <a:endParaRPr lang="en-US" b="0" dirty="0"/>
          </a:p>
          <a:p>
            <a:r>
              <a:rPr lang="en-US" b="0" dirty="0"/>
              <a:t>Data Source: TAMS, Measures documentation</a:t>
            </a:r>
          </a:p>
          <a:p>
            <a:endParaRPr lang="en-US" b="1" dirty="0"/>
          </a:p>
          <a:p>
            <a:r>
              <a:rPr lang="en-US" b="1" dirty="0"/>
              <a:t>Key Takeaways: Results of decision tree helps plan for maintenance repairs (corridor, activity type, materials needed)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1058842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Creating a Preventive Maintenance Schedule – Cameron’s training video 1:14 – can be used for any asset requiring repetitive action, culvert/pond inspections, structural inspections etc. </a:t>
            </a:r>
          </a:p>
          <a:p>
            <a:endParaRPr lang="en-US" dirty="0"/>
          </a:p>
          <a:p>
            <a:r>
              <a:rPr lang="en-US" dirty="0"/>
              <a:t>Analyst: Any CO Specialty office TAMS user (with appropriate profile settings)</a:t>
            </a:r>
          </a:p>
          <a:p>
            <a:endParaRPr lang="en-US" dirty="0"/>
          </a:p>
          <a:p>
            <a:r>
              <a:rPr lang="en-US" dirty="0"/>
              <a:t>Analyst: Any TAMS user (with appropriate profile settings)</a:t>
            </a:r>
          </a:p>
          <a:p>
            <a:endParaRPr lang="en-US" dirty="0"/>
          </a:p>
          <a:p>
            <a:r>
              <a:rPr lang="en-US" dirty="0"/>
              <a:t>Data Source: TAMS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157787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 on next slide</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922617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population of assets</a:t>
            </a:r>
          </a:p>
          <a:p>
            <a:endParaRPr lang="en-US" dirty="0"/>
          </a:p>
          <a:p>
            <a:r>
              <a:rPr lang="en-US" dirty="0"/>
              <a:t>Analyst: AMPO</a:t>
            </a:r>
          </a:p>
          <a:p>
            <a:endParaRPr lang="en-US" dirty="0"/>
          </a:p>
          <a:p>
            <a:r>
              <a:rPr lang="en-US" dirty="0"/>
              <a:t>Analyst: District TPS, GIS could run</a:t>
            </a:r>
          </a:p>
          <a:p>
            <a:endParaRPr lang="en-US" dirty="0"/>
          </a:p>
          <a:p>
            <a:r>
              <a:rPr lang="en-US" dirty="0"/>
              <a:t>Data source: TAMS (would need to supplement with HPMA, BRM depending on question)</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849790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Access to plans, Agreements etc. via </a:t>
            </a:r>
            <a:r>
              <a:rPr lang="en-US" dirty="0" err="1"/>
              <a:t>Edocs</a:t>
            </a:r>
            <a:r>
              <a:rPr lang="en-US" dirty="0"/>
              <a:t>. Damage restitution attachments</a:t>
            </a:r>
          </a:p>
          <a:p>
            <a:endParaRPr lang="en-US" dirty="0"/>
          </a:p>
          <a:p>
            <a:r>
              <a:rPr lang="en-US" dirty="0"/>
              <a:t>Analyst: Any TAMS user</a:t>
            </a:r>
          </a:p>
          <a:p>
            <a:endParaRPr lang="en-US" dirty="0"/>
          </a:p>
          <a:p>
            <a:r>
              <a:rPr lang="en-US" dirty="0"/>
              <a:t>Data Source: EDOCS via TAMS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1092926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0" dirty="0"/>
              <a:t>Example – Maintenance and Capital Integration for Barriers</a:t>
            </a:r>
          </a:p>
          <a:p>
            <a:pPr marL="0" indent="0" algn="l">
              <a:buNone/>
            </a:pPr>
            <a:endParaRPr lang="en-US" sz="1200" b="0" dirty="0"/>
          </a:p>
          <a:p>
            <a:pPr marL="0" indent="0" algn="l">
              <a:buNone/>
            </a:pPr>
            <a:r>
              <a:rPr lang="en-US" sz="1200" b="0" dirty="0"/>
              <a:t>Analyst: AMPO</a:t>
            </a:r>
          </a:p>
          <a:p>
            <a:pPr marL="0" indent="0" algn="l">
              <a:buNone/>
            </a:pPr>
            <a:endParaRPr lang="en-US" sz="1200" b="0" dirty="0"/>
          </a:p>
          <a:p>
            <a:pPr marL="0" indent="0" algn="l">
              <a:buNone/>
            </a:pPr>
            <a:r>
              <a:rPr lang="en-US" sz="1200" b="0" dirty="0"/>
              <a:t>Analyst: District TPS, GIS (geofence in </a:t>
            </a:r>
            <a:r>
              <a:rPr lang="en-US" sz="1200" b="0" dirty="0" err="1"/>
              <a:t>Georilla</a:t>
            </a:r>
            <a:r>
              <a:rPr lang="en-US" sz="1200" b="0" dirty="0"/>
              <a:t>, export data) TAMS data easily exportable to XCEL</a:t>
            </a:r>
          </a:p>
          <a:p>
            <a:pPr marL="0" indent="0" algn="l">
              <a:buNone/>
            </a:pPr>
            <a:endParaRPr lang="en-US" sz="1200" b="0" dirty="0"/>
          </a:p>
          <a:p>
            <a:pPr marL="0" indent="0" algn="l">
              <a:buNone/>
            </a:pPr>
            <a:r>
              <a:rPr lang="en-US" sz="1200" b="0" dirty="0"/>
              <a:t>Data Source: TAMS</a:t>
            </a:r>
          </a:p>
          <a:p>
            <a:pPr marL="0" indent="0" algn="l">
              <a:buNone/>
            </a:pPr>
            <a:endParaRPr lang="en-US" sz="1200" b="0" dirty="0"/>
          </a:p>
          <a:p>
            <a:pPr marL="0" indent="0" algn="l">
              <a:buNone/>
            </a:pPr>
            <a:r>
              <a:rPr lang="en-US" sz="1200" b="1" dirty="0"/>
              <a:t>Key Takeaways: What work is maintenance and what is capital, ease of data availability, tracking what has been done</a:t>
            </a:r>
          </a:p>
          <a:p>
            <a:pPr marL="0" indent="0" algn="l">
              <a:buNone/>
            </a:pPr>
            <a:endParaRPr lang="en-US" sz="1200" dirty="0"/>
          </a:p>
          <a:p>
            <a:pPr marL="0" indent="0" algn="l">
              <a:buNone/>
            </a:pPr>
            <a:r>
              <a:rPr lang="en-US" sz="1200" dirty="0"/>
              <a:t>Background:</a:t>
            </a:r>
          </a:p>
          <a:p>
            <a:pPr marL="0" indent="0" algn="l">
              <a:buNone/>
            </a:pPr>
            <a:r>
              <a:rPr lang="en-US" sz="1200" dirty="0"/>
              <a:t>Driver of</a:t>
            </a:r>
            <a:r>
              <a:rPr lang="en-US" sz="1200" baseline="0" dirty="0"/>
              <a:t> the project was to get a full inventory with several attributes include TB category and sub-category.  For example, termini class code of crash cushion, bullnose category, and </a:t>
            </a:r>
            <a:r>
              <a:rPr lang="en-US" sz="1200" baseline="0" dirty="0" err="1"/>
              <a:t>thrie</a:t>
            </a:r>
            <a:r>
              <a:rPr lang="en-US" sz="1200" baseline="0" dirty="0"/>
              <a:t> beam sub-category as well as boots on the ground inspection of TB termini that included identifying over 70+ defects in 3 different priority groups. </a:t>
            </a:r>
          </a:p>
          <a:p>
            <a:pPr marL="0" indent="0" algn="l">
              <a:buNone/>
            </a:pPr>
            <a:r>
              <a:rPr lang="en-US" sz="1200" baseline="0" dirty="0"/>
              <a:t>Data uploaded into TAMS.  Communication across the state about the results and putting a plan in place on how the defects would be addressed:  Maintenance Fixable, SRC Fixable, other agency.  </a:t>
            </a:r>
            <a:r>
              <a:rPr lang="en-US" dirty="0"/>
              <a:t>Example of maintenance and capital coordination: Barrier</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2065059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Speaks to: Pavement Asset Management, PM Performance Measures, Maintenance and Capital Integration, Maintenance work planning</a:t>
            </a:r>
          </a:p>
          <a:p>
            <a:endParaRPr lang="en-US" dirty="0"/>
          </a:p>
          <a:p>
            <a:r>
              <a:rPr lang="en-US" dirty="0"/>
              <a:t>Analyst: AMPO</a:t>
            </a:r>
          </a:p>
          <a:p>
            <a:endParaRPr lang="en-US" dirty="0"/>
          </a:p>
          <a:p>
            <a:r>
              <a:rPr lang="en-US" dirty="0"/>
              <a:t>Analyst: District GIS (limited), TPS (TAMS historic work reporting) </a:t>
            </a:r>
          </a:p>
          <a:p>
            <a:endParaRPr lang="en-US" dirty="0"/>
          </a:p>
          <a:p>
            <a:r>
              <a:rPr lang="en-US" dirty="0"/>
              <a:t>Data Sources: HPMA, CHIMES, TAMS, SDW, PM Perf Measure Data</a:t>
            </a:r>
          </a:p>
          <a:p>
            <a:endParaRPr lang="en-US" dirty="0"/>
          </a:p>
          <a:p>
            <a:r>
              <a:rPr lang="en-US" dirty="0"/>
              <a:t>Speak to:</a:t>
            </a:r>
          </a:p>
          <a:p>
            <a:pPr marL="228600" indent="-228600">
              <a:buFont typeface="+mj-lt"/>
              <a:buAutoNum type="arabicPeriod"/>
            </a:pPr>
            <a:r>
              <a:rPr lang="en-US" dirty="0"/>
              <a:t>Measures established</a:t>
            </a:r>
          </a:p>
          <a:p>
            <a:pPr marL="228600" indent="-228600">
              <a:buFont typeface="+mj-lt"/>
              <a:buAutoNum type="arabicPeriod"/>
            </a:pPr>
            <a:r>
              <a:rPr lang="en-US" dirty="0"/>
              <a:t>Demand indicated </a:t>
            </a:r>
          </a:p>
          <a:p>
            <a:pPr marL="228600" indent="-228600">
              <a:buFont typeface="+mj-lt"/>
              <a:buAutoNum type="arabicPeriod"/>
            </a:pPr>
            <a:r>
              <a:rPr lang="en-US" dirty="0"/>
              <a:t>Accomplishment tracking for maintenance (TAMS)</a:t>
            </a:r>
          </a:p>
          <a:p>
            <a:pPr marL="228600" indent="-228600">
              <a:buFont typeface="+mj-lt"/>
              <a:buAutoNum type="arabicPeriod"/>
            </a:pPr>
            <a:r>
              <a:rPr lang="en-US" dirty="0"/>
              <a:t>Accomplishment tracking for capital (Chimes)</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1773655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Patching demand as a result of pavement investment levels (modified revenue scenarios)</a:t>
            </a:r>
          </a:p>
          <a:p>
            <a:endParaRPr lang="en-US" dirty="0"/>
          </a:p>
          <a:p>
            <a:r>
              <a:rPr lang="en-US" dirty="0"/>
              <a:t>Analyst: AMPO</a:t>
            </a:r>
          </a:p>
          <a:p>
            <a:endParaRPr lang="en-US" dirty="0"/>
          </a:p>
          <a:p>
            <a:r>
              <a:rPr lang="en-US" dirty="0"/>
              <a:t>Analyst: District GIS (possibly)</a:t>
            </a:r>
          </a:p>
          <a:p>
            <a:endParaRPr lang="en-US" dirty="0"/>
          </a:p>
          <a:p>
            <a:r>
              <a:rPr lang="en-US" dirty="0"/>
              <a:t>Data Sources: TAMS (resource demand models), HPMA (pavement distress forecast), Performance Model data</a:t>
            </a:r>
          </a:p>
          <a:p>
            <a:endParaRPr lang="en-US" dirty="0"/>
          </a:p>
          <a:p>
            <a:r>
              <a:rPr lang="en-US" b="1" dirty="0"/>
              <a:t>Takeaways</a:t>
            </a:r>
          </a:p>
          <a:p>
            <a:r>
              <a:rPr lang="en-US" b="1" dirty="0"/>
              <a:t>If Poor Pavements go from 5% to 10% (sounds like a small thing?) that’s a doubling of mileage, but the model reflects both increased cost by poorer condition, AND increased number of mobilizations (every 1 year vs every 2 or 3 or 5)</a:t>
            </a:r>
          </a:p>
          <a:p>
            <a:r>
              <a:rPr lang="en-US" b="1" dirty="0"/>
              <a:t>Costs at least double!</a:t>
            </a:r>
          </a:p>
          <a:p>
            <a:r>
              <a:rPr lang="en-US" dirty="0"/>
              <a:t>(Non-NHS forecast for 16.2% or 18% poor in 2037)</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4264315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Crack Filling Cost per mile</a:t>
            </a:r>
          </a:p>
          <a:p>
            <a:endParaRPr lang="en-US" dirty="0"/>
          </a:p>
          <a:p>
            <a:r>
              <a:rPr lang="en-US" dirty="0"/>
              <a:t>Analyst: District TPS, GIS</a:t>
            </a:r>
          </a:p>
          <a:p>
            <a:endParaRPr lang="en-US" dirty="0"/>
          </a:p>
          <a:p>
            <a:r>
              <a:rPr lang="en-US" dirty="0"/>
              <a:t>Data Source: TAMS (HPMA data is accessible via TAMS)</a:t>
            </a:r>
          </a:p>
          <a:p>
            <a:endParaRPr lang="en-US" dirty="0"/>
          </a:p>
          <a:p>
            <a:r>
              <a:rPr lang="en-US" b="1" dirty="0"/>
              <a:t>Takeaways: how do geographic or organizational units compare.  Add further analysis to compare ADT, Lane configuration, travel time/distance, roadway condition</a:t>
            </a:r>
          </a:p>
        </p:txBody>
      </p:sp>
      <p:sp>
        <p:nvSpPr>
          <p:cNvPr id="4" name="Slide Number Placeholder 3"/>
          <p:cNvSpPr>
            <a:spLocks noGrp="1"/>
          </p:cNvSpPr>
          <p:nvPr>
            <p:ph type="sldNum" sz="quarter" idx="5"/>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966415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Example – “Heat Maps”</a:t>
            </a:r>
          </a:p>
          <a:p>
            <a:endParaRPr lang="en-US" b="0" dirty="0"/>
          </a:p>
          <a:p>
            <a:r>
              <a:rPr lang="en-US" b="0" dirty="0"/>
              <a:t>Analyst: District GIS</a:t>
            </a:r>
          </a:p>
          <a:p>
            <a:endParaRPr lang="en-US" b="0" dirty="0"/>
          </a:p>
          <a:p>
            <a:r>
              <a:rPr lang="en-US" b="0" dirty="0"/>
              <a:t>Data Source: TAMS</a:t>
            </a:r>
          </a:p>
          <a:p>
            <a:endParaRPr lang="en-US" b="1" dirty="0"/>
          </a:p>
          <a:p>
            <a:r>
              <a:rPr lang="en-US" b="1" dirty="0"/>
              <a:t>Key Takeaways: See Useful data by location on a map.  Where’s the workload?</a:t>
            </a:r>
          </a:p>
          <a:p>
            <a:r>
              <a:rPr lang="en-US" dirty="0"/>
              <a:t>Background:</a:t>
            </a:r>
          </a:p>
          <a:p>
            <a:r>
              <a:rPr lang="en-US" dirty="0"/>
              <a:t>ArcGIS Online tool using TAMS data. Dashboard with interactive map on right. Work Order information that includes counts and total costs since TAMS inceptions.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587703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Example: TAMS Dashboards: Active Work Orders, TE requests, Completed work orders – Individual User configurable, infinite combinations</a:t>
            </a:r>
          </a:p>
          <a:p>
            <a:endParaRPr lang="en-US" b="0" dirty="0"/>
          </a:p>
          <a:p>
            <a:r>
              <a:rPr lang="en-US" b="0" dirty="0"/>
              <a:t>Analyst: Individual user may configure</a:t>
            </a:r>
          </a:p>
          <a:p>
            <a:endParaRPr lang="en-US" b="0" dirty="0"/>
          </a:p>
          <a:p>
            <a:r>
              <a:rPr lang="en-US" b="0" dirty="0"/>
              <a:t>Data Source: TAMS</a:t>
            </a:r>
          </a:p>
          <a:p>
            <a:endParaRPr lang="en-US" b="0" dirty="0"/>
          </a:p>
          <a:p>
            <a:endParaRPr lang="en-US" b="1" dirty="0"/>
          </a:p>
          <a:p>
            <a:r>
              <a:rPr lang="en-US" b="1" dirty="0"/>
              <a:t>Key Takeaways: Quick Visual Table or Graph</a:t>
            </a:r>
          </a:p>
          <a:p>
            <a:r>
              <a:rPr lang="en-US" dirty="0"/>
              <a:t>Background: Sign module helping mainly with daily work planning, here I’m showing Work orders by status, TE requests coming/status, </a:t>
            </a:r>
            <a:r>
              <a:rPr lang="en-US" dirty="0">
                <a:highlight>
                  <a:srgbClr val="FFFF00"/>
                </a:highlight>
              </a:rPr>
              <a:t>Pending locates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3135783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Example: Scoping = SDW or </a:t>
            </a:r>
            <a:r>
              <a:rPr lang="en-US" b="0" dirty="0" err="1"/>
              <a:t>Georilla</a:t>
            </a:r>
            <a:r>
              <a:rPr lang="en-US" b="0" dirty="0"/>
              <a:t>, Static Maps, or live drill down.  Data easily available for planning &amp; programming, shelf projects etc. </a:t>
            </a:r>
          </a:p>
          <a:p>
            <a:endParaRPr lang="en-US" b="1" dirty="0"/>
          </a:p>
          <a:p>
            <a:r>
              <a:rPr lang="en-US" b="0" dirty="0"/>
              <a:t>Analyst: District GIS</a:t>
            </a:r>
          </a:p>
          <a:p>
            <a:endParaRPr lang="en-US" b="0" dirty="0"/>
          </a:p>
          <a:p>
            <a:r>
              <a:rPr lang="en-US" b="0" dirty="0"/>
              <a:t>Analyst: Easy access by anyone</a:t>
            </a:r>
          </a:p>
          <a:p>
            <a:endParaRPr lang="en-US" b="1" dirty="0"/>
          </a:p>
          <a:p>
            <a:r>
              <a:rPr lang="en-US" b="1" dirty="0"/>
              <a:t>Key Takeaways: Assets Types and Locations Contained Within Project Limits</a:t>
            </a:r>
          </a:p>
          <a:p>
            <a:r>
              <a:rPr lang="en-US" dirty="0"/>
              <a:t>Background: Several Scoping map pages per project in Metro, D6, and D4.  District 3 using corridor </a:t>
            </a:r>
            <a:r>
              <a:rPr lang="en-US" dirty="0" err="1"/>
              <a:t>mpa’s</a:t>
            </a:r>
            <a:r>
              <a:rPr lang="en-US" dirty="0"/>
              <a:t>.. Georilla and Google Earth being used.</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1018696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Example: Scoping Drill Down – Easy color coded ID, report summary or detailed defects, exported to spreadsheet/pivot table</a:t>
            </a:r>
          </a:p>
          <a:p>
            <a:endParaRPr lang="en-US" b="0" dirty="0"/>
          </a:p>
          <a:p>
            <a:r>
              <a:rPr lang="en-US" b="0" dirty="0"/>
              <a:t>Analyst: GIS or TPS </a:t>
            </a:r>
          </a:p>
          <a:p>
            <a:endParaRPr lang="en-US" b="0" dirty="0"/>
          </a:p>
          <a:p>
            <a:endParaRPr lang="en-US" b="1" dirty="0"/>
          </a:p>
          <a:p>
            <a:r>
              <a:rPr lang="en-US" b="1" dirty="0"/>
              <a:t>Key Takeaways: Asset Condition and Defects Scope Future Projects</a:t>
            </a:r>
          </a:p>
          <a:p>
            <a:r>
              <a:rPr lang="en-US" dirty="0"/>
              <a:t>Background: Shown here- Traffic Barrier defects exported out of Georilla (TAMS), view of drainage structure and pipe information, </a:t>
            </a:r>
          </a:p>
          <a:p>
            <a:r>
              <a:rPr lang="en-US" dirty="0"/>
              <a:t>TAMS look at noise wall inspection data including element ratings and defect types.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134172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AMSIP Plan Document for more detailed information</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856237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TAMS interface with SWIFT – quantities of pieces and parts….  (also nice example of costs by roadway type) </a:t>
            </a:r>
          </a:p>
          <a:p>
            <a:endParaRPr lang="en-US" dirty="0"/>
          </a:p>
          <a:p>
            <a:r>
              <a:rPr lang="en-US" dirty="0"/>
              <a:t>Analyst – TPS</a:t>
            </a:r>
          </a:p>
          <a:p>
            <a:endParaRPr lang="en-US" dirty="0"/>
          </a:p>
          <a:p>
            <a:r>
              <a:rPr lang="en-US" dirty="0"/>
              <a:t>Data Source: TAMS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393238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Procurement/Budget/Capital Planning – Sign panel cost by geographic area by remaining service life – is there a wave?</a:t>
            </a:r>
          </a:p>
          <a:p>
            <a:endParaRPr lang="en-US" dirty="0"/>
          </a:p>
          <a:p>
            <a:r>
              <a:rPr lang="en-US" dirty="0"/>
              <a:t>Analyst: CO Traffic/signs</a:t>
            </a:r>
          </a:p>
          <a:p>
            <a:endParaRPr lang="en-US" dirty="0"/>
          </a:p>
          <a:p>
            <a:endParaRPr lang="en-US" dirty="0"/>
          </a:p>
          <a:p>
            <a:r>
              <a:rPr lang="en-US" dirty="0"/>
              <a:t>Analyst: TAMS Sign Module users</a:t>
            </a:r>
          </a:p>
          <a:p>
            <a:endParaRPr lang="en-US" dirty="0"/>
          </a:p>
          <a:p>
            <a:r>
              <a:rPr lang="en-US" dirty="0"/>
              <a:t>Data Source: TAMS</a:t>
            </a:r>
          </a:p>
        </p:txBody>
      </p:sp>
      <p:sp>
        <p:nvSpPr>
          <p:cNvPr id="4" name="Slide Number Placeholder 3"/>
          <p:cNvSpPr>
            <a:spLocks noGrp="1"/>
          </p:cNvSpPr>
          <p:nvPr>
            <p:ph type="sldNum" sz="quarter" idx="5"/>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3809075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Inventory charge outs by center – Goal is to use consigned inventory centers to better manage and secure materials – TAMS reports make reconciliation with SWIFT easier. Any number of permutations of this type of report possible.</a:t>
            </a:r>
          </a:p>
          <a:p>
            <a:endParaRPr lang="en-US" dirty="0"/>
          </a:p>
          <a:p>
            <a:r>
              <a:rPr lang="en-US" dirty="0"/>
              <a:t>Analyst: TPS</a:t>
            </a:r>
          </a:p>
          <a:p>
            <a:endParaRPr lang="en-US" dirty="0"/>
          </a:p>
          <a:p>
            <a:r>
              <a:rPr lang="en-US" dirty="0"/>
              <a:t>Data source: TAMS, SWIFT</a:t>
            </a:r>
          </a:p>
          <a:p>
            <a:endParaRPr lang="en-US" dirty="0"/>
          </a:p>
          <a:p>
            <a:r>
              <a:rPr lang="en-US" b="1" dirty="0"/>
              <a:t>TAKEAWAY – we are strongly encouraged to keep high value materials in consigned inventory centers managed by field personnel (culverts, guardrail, signs)</a:t>
            </a:r>
          </a:p>
        </p:txBody>
      </p:sp>
      <p:sp>
        <p:nvSpPr>
          <p:cNvPr id="4" name="Slide Number Placeholder 3"/>
          <p:cNvSpPr>
            <a:spLocks noGrp="1"/>
          </p:cNvSpPr>
          <p:nvPr>
            <p:ph type="sldNum" sz="quarter" idx="5"/>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3732029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TAMS work orders customized for damage restitution, has cut many steps and redundancies, increased transparency, accuracy. </a:t>
            </a:r>
          </a:p>
          <a:p>
            <a:endParaRPr lang="en-US" dirty="0"/>
          </a:p>
          <a:p>
            <a:r>
              <a:rPr lang="en-US" dirty="0"/>
              <a:t>Analyst: Damage Restitution Coordinators</a:t>
            </a:r>
          </a:p>
          <a:p>
            <a:endParaRPr lang="en-US" dirty="0"/>
          </a:p>
          <a:p>
            <a:r>
              <a:rPr lang="en-US" dirty="0"/>
              <a:t>Data Source: TAMS</a:t>
            </a:r>
          </a:p>
          <a:p>
            <a:endParaRPr lang="en-US" dirty="0"/>
          </a:p>
          <a:p>
            <a:r>
              <a:rPr lang="en-US" b="1" dirty="0"/>
              <a:t>Takeaways: Many players involved (finance, legal, operations </a:t>
            </a:r>
            <a:r>
              <a:rPr lang="en-US" b="1" dirty="0" err="1"/>
              <a:t>etc</a:t>
            </a:r>
            <a:r>
              <a:rPr lang="en-US" b="1" dirty="0"/>
              <a:t>) overall a very successful implementation.</a:t>
            </a:r>
          </a:p>
          <a:p>
            <a:endParaRPr lang="en-US" b="1" dirty="0"/>
          </a:p>
          <a:p>
            <a:r>
              <a:rPr lang="en-US" b="1" dirty="0"/>
              <a:t>Some damage not captured by TAMS work orders (Bridge)</a:t>
            </a:r>
          </a:p>
        </p:txBody>
      </p:sp>
      <p:sp>
        <p:nvSpPr>
          <p:cNvPr id="4" name="Slide Number Placeholder 3"/>
          <p:cNvSpPr>
            <a:spLocks noGrp="1"/>
          </p:cNvSpPr>
          <p:nvPr>
            <p:ph type="sldNum" sz="quarter" idx="5"/>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4167888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Example – Risk  - Awareness (underground soil nails example) ERS/Geotech Assets</a:t>
            </a:r>
          </a:p>
          <a:p>
            <a:endParaRPr lang="en-US" b="0" dirty="0"/>
          </a:p>
          <a:p>
            <a:r>
              <a:rPr lang="en-US" b="0" dirty="0"/>
              <a:t>Analyst: TAMS user – click on assets, drill down to associated plan sets</a:t>
            </a:r>
          </a:p>
          <a:p>
            <a:endParaRPr lang="en-US" b="1" dirty="0"/>
          </a:p>
          <a:p>
            <a:endParaRPr lang="en-US" b="1" dirty="0"/>
          </a:p>
          <a:p>
            <a:r>
              <a:rPr lang="en-US" b="1" dirty="0"/>
              <a:t>Key Takeaways:  Underground geotechnical assets – GIS/TAMS</a:t>
            </a:r>
          </a:p>
          <a:p>
            <a:r>
              <a:rPr lang="en-US" b="0" dirty="0"/>
              <a:t>Background: Soil nail wall and special instrumentation on I35W, including link to plan set important for these underground assets.  </a:t>
            </a:r>
          </a:p>
          <a:p>
            <a:r>
              <a:rPr lang="en-US" b="0" dirty="0"/>
              <a:t>Mini-plan sets have been created and included in TAMS for ERS.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1595004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Example – Metro ERS, Inventory, Assessment, Assignment</a:t>
            </a:r>
          </a:p>
          <a:p>
            <a:endParaRPr lang="en-US" b="0" dirty="0"/>
          </a:p>
          <a:p>
            <a:r>
              <a:rPr lang="en-US" b="0" dirty="0"/>
              <a:t>Analyst: TAMS User (data contained in TAMS)</a:t>
            </a:r>
          </a:p>
          <a:p>
            <a:endParaRPr lang="en-US" b="1" dirty="0"/>
          </a:p>
          <a:p>
            <a:r>
              <a:rPr lang="en-US" b="1" dirty="0"/>
              <a:t>Key Takeaways:  Prioritize Assets by Risk Potential (consequence and probability)</a:t>
            </a:r>
          </a:p>
          <a:p>
            <a:r>
              <a:rPr lang="en-US" dirty="0"/>
              <a:t>Background: Metro District ERS project with Collins Engineering (probability and consequence analysis) output of risk potential 2017</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2614470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MS4 inspections, </a:t>
            </a:r>
            <a:r>
              <a:rPr lang="en-US" dirty="0" err="1"/>
              <a:t>ilicit</a:t>
            </a:r>
            <a:r>
              <a:rPr lang="en-US" dirty="0"/>
              <a:t> discharge tracking.  Also to meet our GSOC mapping requirements; can save time vs field trips or digging out plans.  Sometimes plans accessed through TAMS hotlinks</a:t>
            </a:r>
          </a:p>
          <a:p>
            <a:endParaRPr lang="en-US" dirty="0"/>
          </a:p>
          <a:p>
            <a:r>
              <a:rPr lang="en-US" dirty="0"/>
              <a:t>Analyst: CO Bridge Hydraulics </a:t>
            </a:r>
          </a:p>
          <a:p>
            <a:endParaRPr lang="en-US" dirty="0"/>
          </a:p>
          <a:p>
            <a:r>
              <a:rPr lang="en-US" dirty="0"/>
              <a:t>Analyst: District - any TAMS user (with appropriate profile) has access</a:t>
            </a:r>
          </a:p>
          <a:p>
            <a:endParaRPr lang="en-US" dirty="0"/>
          </a:p>
          <a:p>
            <a:r>
              <a:rPr lang="en-US" dirty="0"/>
              <a:t>Data Source: All contained in TAMS (except where districts have not entered storm sewer)</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2576022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Salt Usage recording – Now operators estimate and assign to road SEGMENTS – consumption reported OUT of RCA data.   TAMS will gather usage data, geospatially referenced, and be source of information for MDSS reporting, and automatic input to employee timesheets.</a:t>
            </a:r>
          </a:p>
          <a:p>
            <a:endParaRPr lang="en-US" dirty="0"/>
          </a:p>
          <a:p>
            <a:r>
              <a:rPr lang="en-US" dirty="0"/>
              <a:t>Analyst: Office of Maintenance </a:t>
            </a:r>
          </a:p>
          <a:p>
            <a:endParaRPr lang="en-US" dirty="0"/>
          </a:p>
          <a:p>
            <a:r>
              <a:rPr lang="en-US" dirty="0"/>
              <a:t>Analyst: District TPS/Maintenance TAMS user</a:t>
            </a:r>
          </a:p>
          <a:p>
            <a:endParaRPr lang="en-US" dirty="0"/>
          </a:p>
          <a:p>
            <a:r>
              <a:rPr lang="en-US" dirty="0"/>
              <a:t>Data Source: </a:t>
            </a:r>
            <a:r>
              <a:rPr lang="en-US" dirty="0" err="1"/>
              <a:t>Ameritrak</a:t>
            </a:r>
            <a:r>
              <a:rPr lang="en-US" dirty="0"/>
              <a:t>, DTN, MDSS, TAMS</a:t>
            </a:r>
          </a:p>
          <a:p>
            <a:endParaRPr lang="en-US" dirty="0"/>
          </a:p>
          <a:p>
            <a:r>
              <a:rPr lang="en-US" b="1" dirty="0"/>
              <a:t>Takeaway – Geographically Accurate application data.  Reduced Employee effort and time</a:t>
            </a:r>
          </a:p>
          <a:p>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3191760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Design Plans – Inventory exported to create Sign Plan Tabs.  </a:t>
            </a:r>
          </a:p>
          <a:p>
            <a:endParaRPr lang="en-US" dirty="0"/>
          </a:p>
          <a:p>
            <a:r>
              <a:rPr lang="en-US" dirty="0"/>
              <a:t>Analyst: District Traffic TAMS user</a:t>
            </a:r>
          </a:p>
          <a:p>
            <a:endParaRPr lang="en-US" dirty="0"/>
          </a:p>
          <a:p>
            <a:r>
              <a:rPr lang="en-US" dirty="0"/>
              <a:t>Data Source: TAMS</a:t>
            </a:r>
          </a:p>
          <a:p>
            <a:endParaRPr lang="en-US" dirty="0"/>
          </a:p>
          <a:p>
            <a:endParaRPr lang="en-US" dirty="0"/>
          </a:p>
          <a:p>
            <a:r>
              <a:rPr lang="en-US" dirty="0"/>
              <a:t>Clarify!! Michelle quote!!!!</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851515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081</a:t>
            </a:r>
          </a:p>
          <a:p>
            <a:endParaRPr lang="en-US" dirty="0"/>
          </a:p>
          <a:p>
            <a:r>
              <a:rPr lang="en-US" dirty="0"/>
              <a:t>Analyst: AMPO, Office of Maintenance, Mitch</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250687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 AMSIP goal (from 2019 TAMP workshop) = documenting roles and responsibilities</a:t>
            </a:r>
          </a:p>
          <a:p>
            <a:r>
              <a:rPr lang="en-US" b="0" dirty="0"/>
              <a:t>Access Database prepared by AMPO circa 2018</a:t>
            </a:r>
          </a:p>
          <a:p>
            <a:endParaRPr lang="en-US" b="0" dirty="0"/>
          </a:p>
          <a:p>
            <a:r>
              <a:rPr lang="en-US" b="0" dirty="0"/>
              <a:t>Much has been considered in AMSIP – some work left to do</a:t>
            </a:r>
          </a:p>
          <a:p>
            <a:r>
              <a:rPr lang="en-US" b="0" dirty="0"/>
              <a:t>Covers decision making, data collection, inspections, Could include additional questions?  What is needed??????</a:t>
            </a:r>
          </a:p>
          <a:p>
            <a:endParaRPr lang="en-US" sz="2400" dirty="0"/>
          </a:p>
          <a:p>
            <a:pPr marL="914377" lvl="2" indent="0">
              <a:buNone/>
              <a:defRPr/>
            </a:pPr>
            <a:r>
              <a:rPr lang="en-US" sz="2400" dirty="0"/>
              <a:t>Who:</a:t>
            </a:r>
          </a:p>
          <a:p>
            <a:pPr lvl="2">
              <a:defRPr/>
            </a:pPr>
            <a:r>
              <a:rPr lang="en-US" sz="2400" dirty="0"/>
              <a:t>Roles and Responsibilities – TAM guide? </a:t>
            </a:r>
          </a:p>
          <a:p>
            <a:pPr lvl="2">
              <a:defRPr/>
            </a:pPr>
            <a:r>
              <a:rPr lang="en-US" sz="2400" dirty="0"/>
              <a:t>Acquires data</a:t>
            </a:r>
          </a:p>
          <a:p>
            <a:pPr lvl="2">
              <a:defRPr/>
            </a:pPr>
            <a:r>
              <a:rPr lang="en-US" sz="2400" dirty="0"/>
              <a:t>Maintains data</a:t>
            </a:r>
          </a:p>
          <a:p>
            <a:pPr lvl="3">
              <a:defRPr/>
            </a:pPr>
            <a:r>
              <a:rPr lang="en-US" sz="2400" dirty="0"/>
              <a:t>Maintenance (TAMS work, Inspections)</a:t>
            </a:r>
          </a:p>
          <a:p>
            <a:pPr lvl="3">
              <a:defRPr/>
            </a:pPr>
            <a:r>
              <a:rPr lang="en-US" sz="2400" dirty="0"/>
              <a:t>Program delivery (As </a:t>
            </a:r>
            <a:r>
              <a:rPr lang="en-US" sz="2400" dirty="0" err="1"/>
              <a:t>Builts</a:t>
            </a:r>
            <a:r>
              <a:rPr lang="en-US" sz="2400" dirty="0"/>
              <a:t>, QA)</a:t>
            </a:r>
          </a:p>
          <a:p>
            <a:pPr lvl="3">
              <a:defRPr/>
            </a:pPr>
            <a:r>
              <a:rPr lang="en-US" sz="2400" dirty="0"/>
              <a:t>Lidar (Cyclical)</a:t>
            </a:r>
          </a:p>
          <a:p>
            <a:pPr lvl="2">
              <a:defRPr/>
            </a:pPr>
            <a:r>
              <a:rPr lang="en-US" sz="2400" dirty="0"/>
              <a:t>Uses the data</a:t>
            </a:r>
          </a:p>
          <a:p>
            <a:pPr lvl="2">
              <a:defRPr/>
            </a:pPr>
            <a:endParaRPr lang="en-US" sz="2400" dirty="0"/>
          </a:p>
          <a:p>
            <a:pPr lvl="2">
              <a:defRPr/>
            </a:pPr>
            <a:r>
              <a:rPr lang="en-US" sz="2400" b="1" dirty="0"/>
              <a:t>What would Operations like resolved/documented?</a:t>
            </a:r>
          </a:p>
          <a:p>
            <a:pPr lvl="2">
              <a:defRPr/>
            </a:pPr>
            <a:r>
              <a:rPr lang="en-US" sz="2400" b="1" dirty="0"/>
              <a:t>What format for presentation (see next two slides also)</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2322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98579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TAMS entry Skills: Work Orders – Maintenance leads</a:t>
            </a:r>
          </a:p>
          <a:p>
            <a:pPr marL="171450" indent="-171450">
              <a:buFont typeface="Arial" panose="020B0604020202020204" pitchFamily="34" charset="0"/>
              <a:buChar char="•"/>
            </a:pPr>
            <a:r>
              <a:rPr lang="en-US" dirty="0"/>
              <a:t>Asset Inventory </a:t>
            </a:r>
          </a:p>
          <a:p>
            <a:pPr marL="628650" lvl="1" indent="-171450">
              <a:buFont typeface="Arial" panose="020B0604020202020204" pitchFamily="34" charset="0"/>
              <a:buChar char="•"/>
            </a:pPr>
            <a:r>
              <a:rPr lang="en-US" dirty="0"/>
              <a:t>New – AMPO lead, Districts Validate – SME’s</a:t>
            </a:r>
          </a:p>
          <a:p>
            <a:pPr marL="628650" lvl="1" indent="-171450">
              <a:buFont typeface="Arial" panose="020B0604020202020204" pitchFamily="34" charset="0"/>
              <a:buChar char="•"/>
            </a:pPr>
            <a:r>
              <a:rPr lang="en-US" dirty="0"/>
              <a:t>As-Builts – (Spec) Construction lead – District SME’s validate, AMPO Support (uploads) </a:t>
            </a:r>
          </a:p>
          <a:p>
            <a:pPr marL="628650" lvl="1" indent="-171450">
              <a:buFont typeface="Arial" panose="020B0604020202020204" pitchFamily="34" charset="0"/>
              <a:buChar char="•"/>
            </a:pPr>
            <a:r>
              <a:rPr lang="en-US" dirty="0"/>
              <a:t>As-Builts – (cyclical Lidar) – AMPO lead, District SME’s validate, AMPO support (uploads)</a:t>
            </a:r>
          </a:p>
          <a:p>
            <a:pPr marL="628650" lvl="1" indent="-171450">
              <a:buFont typeface="Arial" panose="020B0604020202020204" pitchFamily="34" charset="0"/>
              <a:buChar char="•"/>
            </a:pPr>
            <a:r>
              <a:rPr lang="en-US" dirty="0"/>
              <a:t>Inventory mods by maintenance – Signs, Maintenance </a:t>
            </a:r>
          </a:p>
          <a:p>
            <a:pPr marL="0" lvl="0" indent="0">
              <a:buFont typeface="Arial" panose="020B0604020202020204" pitchFamily="34" charset="0"/>
              <a:buNone/>
            </a:pPr>
            <a:r>
              <a:rPr lang="en-US" dirty="0"/>
              <a:t>What’s new (using the data)?</a:t>
            </a:r>
          </a:p>
          <a:p>
            <a:pPr marL="171450" lvl="0" indent="-171450">
              <a:buFont typeface="Arial" panose="020B0604020202020204" pitchFamily="34" charset="0"/>
              <a:buChar char="•"/>
            </a:pPr>
            <a:r>
              <a:rPr lang="en-US" dirty="0" err="1"/>
              <a:t>Georilla</a:t>
            </a:r>
            <a:r>
              <a:rPr lang="en-US" dirty="0"/>
              <a:t> – (Viewer) continuously being updated</a:t>
            </a:r>
          </a:p>
          <a:p>
            <a:pPr marL="628650" lvl="1" indent="-171450">
              <a:buFont typeface="Arial" panose="020B0604020202020204" pitchFamily="34" charset="0"/>
              <a:buChar char="•"/>
            </a:pPr>
            <a:r>
              <a:rPr lang="en-US" dirty="0"/>
              <a:t>Assets, work histories, costs, drill downs, export</a:t>
            </a:r>
          </a:p>
          <a:p>
            <a:pPr marL="628650" lvl="1" indent="-171450">
              <a:buFont typeface="Arial" panose="020B0604020202020204" pitchFamily="34" charset="0"/>
              <a:buChar char="•"/>
            </a:pPr>
            <a:r>
              <a:rPr lang="en-US" dirty="0"/>
              <a:t>Universal internal access</a:t>
            </a:r>
          </a:p>
          <a:p>
            <a:pPr marL="628650" lvl="1" indent="-171450">
              <a:buFont typeface="Arial" panose="020B0604020202020204" pitchFamily="34" charset="0"/>
              <a:buChar char="•"/>
            </a:pPr>
            <a:r>
              <a:rPr lang="en-US" dirty="0"/>
              <a:t>AMPO stewardship (data connections </a:t>
            </a:r>
          </a:p>
          <a:p>
            <a:pPr marL="171450" lvl="0" indent="-171450">
              <a:buFont typeface="Arial" panose="020B0604020202020204" pitchFamily="34" charset="0"/>
              <a:buChar char="•"/>
            </a:pPr>
            <a:r>
              <a:rPr lang="en-US" dirty="0"/>
              <a:t>TAMS outputs</a:t>
            </a:r>
          </a:p>
          <a:p>
            <a:pPr marL="628650" lvl="1" indent="-171450">
              <a:buFont typeface="Arial" panose="020B0604020202020204" pitchFamily="34" charset="0"/>
              <a:buChar char="•"/>
            </a:pPr>
            <a:r>
              <a:rPr lang="en-US" dirty="0"/>
              <a:t>Many reports menu</a:t>
            </a:r>
          </a:p>
          <a:p>
            <a:pPr marL="628650" lvl="1" indent="-171450">
              <a:buFont typeface="Arial" panose="020B0604020202020204" pitchFamily="34" charset="0"/>
              <a:buChar char="•"/>
            </a:pPr>
            <a:r>
              <a:rPr lang="en-US" dirty="0"/>
              <a:t>Custom reports by AMPO/Embedded IT</a:t>
            </a:r>
          </a:p>
          <a:p>
            <a:pPr marL="628650" lvl="1" indent="-171450">
              <a:buFont typeface="Arial" panose="020B0604020202020204" pitchFamily="34" charset="0"/>
              <a:buChar char="•"/>
            </a:pPr>
            <a:r>
              <a:rPr lang="en-US" dirty="0"/>
              <a:t>Individual user created reports “Jasper”</a:t>
            </a:r>
          </a:p>
          <a:p>
            <a:pPr marL="628650" lvl="1" indent="-171450">
              <a:buFont typeface="Arial" panose="020B0604020202020204" pitchFamily="34" charset="0"/>
              <a:buChar char="•"/>
            </a:pPr>
            <a:r>
              <a:rPr lang="en-US" dirty="0"/>
              <a:t>Specialize Modules (Signs, Signals &amp; ITS</a:t>
            </a:r>
          </a:p>
          <a:p>
            <a:pPr marL="171450" lvl="0" indent="-171450">
              <a:buFont typeface="Arial" panose="020B0604020202020204" pitchFamily="34" charset="0"/>
              <a:buChar char="•"/>
            </a:pPr>
            <a:r>
              <a:rPr lang="en-US" dirty="0"/>
              <a:t>HPMA – Pavement Investment Evaluator</a:t>
            </a:r>
          </a:p>
          <a:p>
            <a:pPr marL="628650" lvl="1" indent="-171450">
              <a:buFont typeface="Arial" panose="020B0604020202020204" pitchFamily="34" charset="0"/>
              <a:buChar char="•"/>
            </a:pPr>
            <a:r>
              <a:rPr lang="en-US" dirty="0"/>
              <a:t>District Evaluation of program proposals – Materials engineers</a:t>
            </a:r>
          </a:p>
          <a:p>
            <a:pPr marL="171450" lvl="0" indent="-171450">
              <a:buFont typeface="Arial" panose="020B0604020202020204" pitchFamily="34" charset="0"/>
              <a:buChar char="•"/>
            </a:pPr>
            <a:r>
              <a:rPr lang="en-US" dirty="0"/>
              <a:t>Asset Management Discipline</a:t>
            </a:r>
          </a:p>
          <a:p>
            <a:pPr marL="628650" lvl="1" indent="-171450">
              <a:buFont typeface="Arial" panose="020B0604020202020204" pitchFamily="34" charset="0"/>
              <a:buChar char="•"/>
            </a:pPr>
            <a:r>
              <a:rPr lang="en-US" dirty="0"/>
              <a:t>Planners – use output (reports)</a:t>
            </a:r>
          </a:p>
          <a:p>
            <a:pPr marL="628650" lvl="1" indent="-171450">
              <a:buFont typeface="Arial" panose="020B0604020202020204" pitchFamily="34" charset="0"/>
              <a:buChar char="•"/>
            </a:pPr>
            <a:r>
              <a:rPr lang="en-US" dirty="0"/>
              <a:t>Maintenance planners – use output (reports) Create work plans (TAMS)</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1801713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 data can be pulled by specialists from TAMS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 data can be pulled by GIS specialists from SDW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TAMS does have many “canned” reports – any user can pick from “public” reports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Created by any user or vendor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Users can also create their own personal reports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AMPO will create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721453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“Matrix” team – Data considerations</a:t>
            </a:r>
          </a:p>
          <a:p>
            <a:endParaRPr lang="en-US" dirty="0"/>
          </a:p>
          <a:p>
            <a:r>
              <a:rPr lang="en-US" dirty="0"/>
              <a:t>Dave </a:t>
            </a:r>
            <a:r>
              <a:rPr lang="en-US" dirty="0" err="1"/>
              <a:t>Solsrud’s</a:t>
            </a:r>
            <a:r>
              <a:rPr lang="en-US" dirty="0"/>
              <a:t> rule of Asset Data Use: “The “crowd” will double the number of uses of data you envisioned”  People are creative!</a:t>
            </a:r>
          </a:p>
          <a:p>
            <a:r>
              <a:rPr lang="en-US" dirty="0"/>
              <a:t>Ex – we didn’t even consider Damage Restitution.  MnDOT is a national model - $9M recovered last year.</a:t>
            </a:r>
          </a:p>
          <a:p>
            <a:endParaRPr lang="en-US" dirty="0"/>
          </a:p>
          <a:p>
            <a:r>
              <a:rPr lang="en-US" dirty="0"/>
              <a:t>Generic rule to keep in mind as leaders: “Personnel most responsible for collecting/recording data are the least benefitted.”</a:t>
            </a:r>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64821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FHWA presentation of data use cases</a:t>
            </a:r>
          </a:p>
          <a:p>
            <a:r>
              <a:rPr lang="en-US" dirty="0"/>
              <a:t>Takeaway – GIS and LRS link the data</a:t>
            </a:r>
          </a:p>
          <a:p>
            <a:endParaRPr lang="en-US" dirty="0"/>
          </a:p>
          <a:p>
            <a:r>
              <a:rPr lang="en-US" dirty="0"/>
              <a:t>Ex - </a:t>
            </a:r>
            <a:r>
              <a:rPr lang="en-US" dirty="0" err="1"/>
              <a:t>Locs</a:t>
            </a:r>
            <a:r>
              <a:rPr lang="en-US" dirty="0"/>
              <a:t> of signals, rumble strips, barrier, striping, driveways, sign quality etc. in crash analysis</a:t>
            </a:r>
          </a:p>
          <a:p>
            <a:endParaRPr lang="en-US" dirty="0"/>
          </a:p>
          <a:p>
            <a:r>
              <a:rPr lang="en-US" dirty="0"/>
              <a:t>Ex – Maintenance History for scoping, program decisions</a:t>
            </a:r>
          </a:p>
          <a:p>
            <a:endParaRPr lang="en-US" dirty="0"/>
          </a:p>
          <a:p>
            <a:r>
              <a:rPr lang="en-US" dirty="0"/>
              <a:t>Ex – asset data for planning – (more data, easier, earlier)</a:t>
            </a:r>
          </a:p>
          <a:p>
            <a:endParaRPr lang="en-US" dirty="0"/>
          </a:p>
          <a:p>
            <a:r>
              <a:rPr lang="en-US" dirty="0"/>
              <a:t>Ex – Upcoming capital projects for maintenance work planning</a:t>
            </a:r>
          </a:p>
          <a:p>
            <a:endParaRPr lang="en-US" dirty="0"/>
          </a:p>
          <a:p>
            <a:r>
              <a:rPr lang="en-US" dirty="0"/>
              <a:t>Ex - Pavement markings Retroreflectivity quality data for CAV</a:t>
            </a:r>
          </a:p>
          <a:p>
            <a:endParaRPr lang="en-US" dirty="0"/>
          </a:p>
          <a:p>
            <a:r>
              <a:rPr lang="en-US" dirty="0"/>
              <a:t>Ex - Maximized lifecycles via holistic data view for any asset class (i.e. continuous improvement in any stage is supported with data)</a:t>
            </a:r>
          </a:p>
          <a:p>
            <a:endParaRPr lang="en-US" dirty="0"/>
          </a:p>
          <a:p>
            <a:endParaRPr lang="en-US" dirty="0"/>
          </a:p>
          <a:p>
            <a:endParaRPr lang="en-US" sz="1200" dirty="0">
              <a:solidFill>
                <a:srgbClr val="0070C0"/>
              </a:solidFill>
            </a:endParaRPr>
          </a:p>
          <a:p>
            <a:endParaRPr lang="en-US" sz="1200" dirty="0">
              <a:solidFill>
                <a:srgbClr val="0070C0"/>
              </a:solidFill>
            </a:endParaRPr>
          </a:p>
          <a:p>
            <a:endParaRPr lang="en-US" sz="1200" dirty="0">
              <a:solidFill>
                <a:srgbClr val="0070C0"/>
              </a:solidFill>
            </a:endParaRPr>
          </a:p>
          <a:p>
            <a:endParaRPr lang="en-US" sz="1200" dirty="0">
              <a:solidFill>
                <a:srgbClr val="0070C0"/>
              </a:solidFill>
            </a:endParaRPr>
          </a:p>
          <a:p>
            <a:endParaRPr lang="en-US" sz="1200" dirty="0">
              <a:solidFill>
                <a:srgbClr val="0070C0"/>
              </a:solidFill>
            </a:endParaRPr>
          </a:p>
          <a:p>
            <a:r>
              <a:rPr lang="en-US" sz="1200" dirty="0">
                <a:solidFill>
                  <a:srgbClr val="0070C0"/>
                </a:solidFill>
              </a:rPr>
              <a:t>01: [Routes and Assets Data] from Road Inventory Systems </a:t>
            </a:r>
            <a:r>
              <a:rPr lang="en-US" sz="1200" dirty="0">
                <a:solidFill>
                  <a:srgbClr val="0070C0"/>
                </a:solidFill>
                <a:sym typeface="Wingdings" pitchFamily="2" charset="2"/>
              </a:rPr>
              <a:t></a:t>
            </a:r>
            <a:r>
              <a:rPr lang="en-US" sz="1200" dirty="0">
                <a:solidFill>
                  <a:srgbClr val="0070C0"/>
                </a:solidFill>
              </a:rPr>
              <a:t> LRS, Road Inventory, Asset &amp; Project Systems, Data Hub</a:t>
            </a:r>
          </a:p>
          <a:p>
            <a:pPr lvl="0">
              <a:defRPr/>
            </a:pPr>
            <a:r>
              <a:rPr lang="en-US" sz="1200" dirty="0">
                <a:solidFill>
                  <a:srgbClr val="0070C0"/>
                </a:solidFill>
                <a:sym typeface="Wingdings" pitchFamily="2" charset="2"/>
              </a:rPr>
              <a:t>02: [Asset Inventory, Condition and Work History, Plans Data] from TAMS  Data Hub &amp; Vulnerability Analysis Systems </a:t>
            </a:r>
          </a:p>
          <a:p>
            <a:pPr lvl="0">
              <a:defRPr/>
            </a:pPr>
            <a:r>
              <a:rPr lang="en-US" sz="1200" dirty="0">
                <a:solidFill>
                  <a:srgbClr val="0070C0"/>
                </a:solidFill>
              </a:rPr>
              <a:t>03: </a:t>
            </a:r>
            <a:r>
              <a:rPr lang="en-US" sz="1200" dirty="0">
                <a:solidFill>
                  <a:srgbClr val="0070C0"/>
                </a:solidFill>
                <a:sym typeface="Wingdings" pitchFamily="2" charset="2"/>
              </a:rPr>
              <a:t>[Asset Damages Data] from </a:t>
            </a:r>
            <a:r>
              <a:rPr lang="en-US" sz="1200" dirty="0">
                <a:solidFill>
                  <a:srgbClr val="0070C0"/>
                </a:solidFill>
              </a:rPr>
              <a:t>Asset Inspection &amp; Damage Assessment Apps </a:t>
            </a:r>
            <a:r>
              <a:rPr lang="en-US" sz="1200" dirty="0">
                <a:solidFill>
                  <a:srgbClr val="0070C0"/>
                </a:solidFill>
                <a:sym typeface="Wingdings" pitchFamily="2" charset="2"/>
              </a:rPr>
              <a:t> Asset Management System, GIS</a:t>
            </a:r>
          </a:p>
          <a:p>
            <a:pPr lvl="0">
              <a:defRPr/>
            </a:pPr>
            <a:r>
              <a:rPr lang="en-US" sz="1200" dirty="0">
                <a:solidFill>
                  <a:srgbClr val="0070C0"/>
                </a:solidFill>
                <a:sym typeface="Wingdings" pitchFamily="2" charset="2"/>
              </a:rPr>
              <a:t>04: [Survey, Inspection Data] from UAS  AMS, GIS, Design, Construction, Data Hub Systems</a:t>
            </a:r>
          </a:p>
          <a:p>
            <a:pPr lvl="0">
              <a:defRPr/>
            </a:pPr>
            <a:r>
              <a:rPr lang="en-US" sz="1200" dirty="0">
                <a:solidFill>
                  <a:srgbClr val="0070C0"/>
                </a:solidFill>
                <a:sym typeface="Wingdings" pitchFamily="2" charset="2"/>
              </a:rPr>
              <a:t>05: [Incident, Traffic &amp; Asset Data] from Weather, Traffic and Asset Systems to Data Hub, Warehouse, GIS, BI </a:t>
            </a:r>
          </a:p>
          <a:p>
            <a:pPr lvl="0">
              <a:defRPr/>
            </a:pPr>
            <a:r>
              <a:rPr lang="en-US" sz="1200" dirty="0">
                <a:solidFill>
                  <a:srgbClr val="0070C0"/>
                </a:solidFill>
                <a:sym typeface="Wingdings" pitchFamily="2" charset="2"/>
              </a:rPr>
              <a:t>06: [Repair Projects and Work Plan/Requests Data] from Vulnerability Analysis &amp; DDIR Apps  PPMS &amp; AMS</a:t>
            </a:r>
          </a:p>
          <a:p>
            <a:pPr lvl="0">
              <a:defRPr/>
            </a:pPr>
            <a:r>
              <a:rPr lang="en-US" sz="1200" dirty="0">
                <a:solidFill>
                  <a:srgbClr val="0070C0"/>
                </a:solidFill>
                <a:sym typeface="Wingdings" pitchFamily="2" charset="2"/>
              </a:rPr>
              <a:t>07: [As-Built Asset Data] Design, Construction  LRS and Asset Management Systems</a:t>
            </a:r>
          </a:p>
          <a:p>
            <a:r>
              <a:rPr lang="en-US" sz="1200" dirty="0">
                <a:solidFill>
                  <a:srgbClr val="0070C0"/>
                </a:solidFill>
                <a:sym typeface="Wingdings" pitchFamily="2" charset="2"/>
              </a:rPr>
              <a:t>08: [Processed and Integrated Data for Analytics] from Data Hub  Data Warehouse &amp; BI Systems</a:t>
            </a:r>
          </a:p>
          <a:p>
            <a:r>
              <a:rPr lang="en-US" sz="1200" dirty="0">
                <a:solidFill>
                  <a:srgbClr val="0070C0"/>
                </a:solidFill>
                <a:sym typeface="Wingdings" pitchFamily="2" charset="2"/>
              </a:rPr>
              <a:t>09: [Roads and Assets, Projects, Damages] from DOT Systems  FHWA HPMS, FMIS, DDIR Systems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2470533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7"/>
            <a:ext cx="9144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9"/>
            <a:ext cx="9144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2" name="Text Placeholder 10"/>
          <p:cNvSpPr>
            <a:spLocks noGrp="1"/>
          </p:cNvSpPr>
          <p:nvPr>
            <p:ph type="body" sz="quarter" idx="14" hasCustomPrompt="1"/>
          </p:nvPr>
        </p:nvSpPr>
        <p:spPr>
          <a:xfrm>
            <a:off x="2101852" y="5644884"/>
            <a:ext cx="4940300"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12/16/2021</a:t>
            </a:fld>
            <a:endParaRPr lang="en-US" dirty="0"/>
          </a:p>
        </p:txBody>
      </p:sp>
      <p:sp>
        <p:nvSpPr>
          <p:cNvPr id="9"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8"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9638" y="1842964"/>
            <a:ext cx="5324726" cy="632012"/>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9144000" cy="5638802"/>
          </a:xfrm>
        </p:spPr>
        <p:txBody>
          <a:bodyPr/>
          <a:lstStyle/>
          <a:p>
            <a:r>
              <a:rPr lang="en-US" dirty="0"/>
              <a:t>Click Icon to add picture</a:t>
            </a:r>
          </a:p>
        </p:txBody>
      </p:sp>
      <p:sp>
        <p:nvSpPr>
          <p:cNvPr id="10" name="Content Placeholder 2"/>
          <p:cNvSpPr>
            <a:spLocks noGrp="1"/>
          </p:cNvSpPr>
          <p:nvPr>
            <p:ph idx="1"/>
          </p:nvPr>
        </p:nvSpPr>
        <p:spPr>
          <a:xfrm>
            <a:off x="0" y="2609242"/>
            <a:ext cx="4262718" cy="2858714"/>
          </a:xfrm>
          <a:solidFill>
            <a:srgbClr val="003865">
              <a:alpha val="87843"/>
            </a:srgbClr>
          </a:solidFill>
        </p:spPr>
        <p:txBody>
          <a:bodyPr rIns="274320" anchor="ctr"/>
          <a:lstStyle>
            <a:lvl1pPr marL="685783" indent="-228594">
              <a:lnSpc>
                <a:spcPct val="100000"/>
              </a:lnSpc>
              <a:spcBef>
                <a:spcPts val="0"/>
              </a:spcBef>
              <a:buClr>
                <a:schemeClr val="accent2"/>
              </a:buClr>
              <a:defRPr sz="2500">
                <a:solidFill>
                  <a:schemeClr val="bg1"/>
                </a:solidFill>
              </a:defRPr>
            </a:lvl1pPr>
            <a:lvl2pPr marL="1142971" indent="-228594">
              <a:lnSpc>
                <a:spcPct val="100000"/>
              </a:lnSpc>
              <a:buClr>
                <a:schemeClr val="accent2"/>
              </a:buClr>
              <a:defRPr sz="2100">
                <a:solidFill>
                  <a:schemeClr val="bg1"/>
                </a:solidFill>
              </a:defRPr>
            </a:lvl2pPr>
            <a:lvl3pPr marL="1600160" indent="-228594">
              <a:lnSpc>
                <a:spcPct val="100000"/>
              </a:lnSpc>
              <a:buClr>
                <a:schemeClr val="accent2"/>
              </a:buClr>
              <a:defRPr sz="1700">
                <a:solidFill>
                  <a:schemeClr val="bg1"/>
                </a:solidFill>
              </a:defRPr>
            </a:lvl3pPr>
            <a:lvl4pPr marL="2057349" indent="-228594">
              <a:lnSpc>
                <a:spcPct val="100000"/>
              </a:lnSpc>
              <a:buClr>
                <a:schemeClr val="accent2"/>
              </a:buClr>
              <a:defRPr sz="1700">
                <a:solidFill>
                  <a:schemeClr val="bg1"/>
                </a:solidFill>
              </a:defRPr>
            </a:lvl4pPr>
            <a:lvl5pPr marL="2514537" indent="-228594">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12/16/2021</a:t>
            </a:fld>
            <a:endParaRPr lang="en-US" dirty="0"/>
          </a:p>
        </p:txBody>
      </p:sp>
      <p:sp>
        <p:nvSpPr>
          <p:cNvPr id="13"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52400"/>
            <a:ext cx="78867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9144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4262718" cy="2858714"/>
          </a:xfrm>
          <a:solidFill>
            <a:srgbClr val="003865">
              <a:alpha val="87843"/>
            </a:srgbClr>
          </a:solidFill>
        </p:spPr>
        <p:txBody>
          <a:bodyPr rIns="274320" anchor="ctr"/>
          <a:lstStyle>
            <a:lvl1pPr marL="685783" indent="-228594">
              <a:lnSpc>
                <a:spcPct val="100000"/>
              </a:lnSpc>
              <a:spcBef>
                <a:spcPts val="0"/>
              </a:spcBef>
              <a:buClr>
                <a:schemeClr val="accent2"/>
              </a:buClr>
              <a:defRPr>
                <a:solidFill>
                  <a:schemeClr val="bg1"/>
                </a:solidFill>
              </a:defRPr>
            </a:lvl1pPr>
            <a:lvl2pPr marL="1142971" indent="-228594">
              <a:lnSpc>
                <a:spcPct val="100000"/>
              </a:lnSpc>
              <a:buClr>
                <a:schemeClr val="accent2"/>
              </a:buClr>
              <a:defRPr>
                <a:solidFill>
                  <a:schemeClr val="bg1"/>
                </a:solidFill>
              </a:defRPr>
            </a:lvl2pPr>
            <a:lvl3pPr marL="1600160" indent="-228594">
              <a:lnSpc>
                <a:spcPct val="100000"/>
              </a:lnSpc>
              <a:buClr>
                <a:schemeClr val="accent2"/>
              </a:buClr>
              <a:defRPr>
                <a:solidFill>
                  <a:schemeClr val="bg1"/>
                </a:solidFill>
              </a:defRPr>
            </a:lvl3pPr>
            <a:lvl4pPr marL="2057349" indent="-228594">
              <a:lnSpc>
                <a:spcPct val="100000"/>
              </a:lnSpc>
              <a:buClr>
                <a:schemeClr val="accent2"/>
              </a:buClr>
              <a:defRPr>
                <a:solidFill>
                  <a:schemeClr val="bg1"/>
                </a:solidFill>
              </a:defRPr>
            </a:lvl4pPr>
            <a:lvl5pPr marL="2514537" indent="-228594">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12/16/2021</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12"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8650" y="152400"/>
            <a:ext cx="78867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628650" y="1366346"/>
            <a:ext cx="78867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628651" y="6356353"/>
            <a:ext cx="1018943" cy="365125"/>
          </a:xfrm>
        </p:spPr>
        <p:txBody>
          <a:bodyPr/>
          <a:lstStyle/>
          <a:p>
            <a:fld id="{66C283A4-7960-4BFD-B3A5-A2CC5BB2A473}" type="datetime1">
              <a:rPr lang="en-US" smtClean="0"/>
              <a:t>12/16/2021</a:t>
            </a:fld>
            <a:endParaRPr lang="en-US" dirty="0"/>
          </a:p>
        </p:txBody>
      </p:sp>
      <p:sp>
        <p:nvSpPr>
          <p:cNvPr id="7"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9" name="Slide Number Placeholder 6"/>
          <p:cNvSpPr>
            <a:spLocks noGrp="1"/>
          </p:cNvSpPr>
          <p:nvPr>
            <p:ph type="sldNum" sz="quarter" idx="12"/>
          </p:nvPr>
        </p:nvSpPr>
        <p:spPr>
          <a:xfrm>
            <a:off x="7418350" y="6356353"/>
            <a:ext cx="1097001"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8650" y="152400"/>
            <a:ext cx="78867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628650" y="1366346"/>
            <a:ext cx="78867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F4B91AA0-3BA7-4036-A3DA-317C6C4FFA29}" type="datetime1">
              <a:rPr lang="en-US" smtClean="0"/>
              <a:t>12/16/2021</a:t>
            </a:fld>
            <a:endParaRPr lang="en-US" dirty="0"/>
          </a:p>
        </p:txBody>
      </p:sp>
      <p:sp>
        <p:nvSpPr>
          <p:cNvPr id="7"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8650" y="152400"/>
            <a:ext cx="78867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628650" y="1366346"/>
            <a:ext cx="78867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F4B91AA0-3BA7-4036-A3DA-317C6C4FFA29}" type="datetime1">
              <a:rPr lang="en-US" smtClean="0"/>
              <a:t>12/16/2021</a:t>
            </a:fld>
            <a:endParaRPr lang="en-US" dirty="0"/>
          </a:p>
        </p:txBody>
      </p:sp>
      <p:sp>
        <p:nvSpPr>
          <p:cNvPr id="7"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8650" y="152400"/>
            <a:ext cx="78867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628650" y="1366346"/>
            <a:ext cx="78867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628651" y="6356353"/>
            <a:ext cx="1018943"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12/16/2021</a:t>
            </a:fld>
            <a:endParaRPr lang="en-US" dirty="0"/>
          </a:p>
        </p:txBody>
      </p:sp>
      <p:sp>
        <p:nvSpPr>
          <p:cNvPr id="11"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5"/>
          <p:cNvSpPr>
            <a:spLocks noGrp="1"/>
          </p:cNvSpPr>
          <p:nvPr>
            <p:ph type="sldNum" sz="quarter" idx="4"/>
          </p:nvPr>
        </p:nvSpPr>
        <p:spPr>
          <a:xfrm>
            <a:off x="7418350" y="6356353"/>
            <a:ext cx="1097001"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152400"/>
            <a:ext cx="78867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628651" y="1366346"/>
            <a:ext cx="4676215"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5740174" y="1364826"/>
            <a:ext cx="3403826"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F4B91AA0-3BA7-4036-A3DA-317C6C4FFA29}" type="datetime1">
              <a:rPr lang="en-US" smtClean="0"/>
              <a:t>12/16/2021</a:t>
            </a:fld>
            <a:endParaRPr lang="en-US" dirty="0"/>
          </a:p>
        </p:txBody>
      </p:sp>
      <p:sp>
        <p:nvSpPr>
          <p:cNvPr id="7"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8650" y="152400"/>
            <a:ext cx="78867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628651" y="1366346"/>
            <a:ext cx="4676215"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5740174" y="1364826"/>
            <a:ext cx="3403826"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F4B91AA0-3BA7-4036-A3DA-317C6C4FFA29}" type="datetime1">
              <a:rPr lang="en-US" smtClean="0"/>
              <a:t>12/16/2021</a:t>
            </a:fld>
            <a:endParaRPr lang="en-US" dirty="0"/>
          </a:p>
        </p:txBody>
      </p:sp>
      <p:sp>
        <p:nvSpPr>
          <p:cNvPr id="7"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8650" y="152400"/>
            <a:ext cx="78867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628651" y="1366346"/>
            <a:ext cx="4676215"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5740174" y="1364826"/>
            <a:ext cx="3403826"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628651" y="6356353"/>
            <a:ext cx="1018943"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12/16/2021</a:t>
            </a:fld>
            <a:endParaRPr lang="en-US" dirty="0"/>
          </a:p>
        </p:txBody>
      </p:sp>
      <p:sp>
        <p:nvSpPr>
          <p:cNvPr id="11"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5"/>
          <p:cNvSpPr>
            <a:spLocks noGrp="1"/>
          </p:cNvSpPr>
          <p:nvPr>
            <p:ph type="sldNum" sz="quarter" idx="4"/>
          </p:nvPr>
        </p:nvSpPr>
        <p:spPr>
          <a:xfrm>
            <a:off x="7418350" y="6356353"/>
            <a:ext cx="1097001"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9144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604749" y="1981899"/>
            <a:ext cx="157113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436290" y="4345147"/>
            <a:ext cx="1906858"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2734633" y="1967573"/>
            <a:ext cx="157113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2566173" y="4345147"/>
            <a:ext cx="1906858"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4864516" y="1967573"/>
            <a:ext cx="157113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4696056" y="4345147"/>
            <a:ext cx="1906858"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6994399" y="1967573"/>
            <a:ext cx="157113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6825939" y="4341161"/>
            <a:ext cx="1906858"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12/16/2021</a:t>
            </a:fld>
            <a:endParaRPr lang="en-US" dirty="0"/>
          </a:p>
        </p:txBody>
      </p:sp>
      <p:sp>
        <p:nvSpPr>
          <p:cNvPr id="19"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7"/>
            <a:ext cx="9144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9"/>
            <a:ext cx="9144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2" name="Text Placeholder 10"/>
          <p:cNvSpPr>
            <a:spLocks noGrp="1"/>
          </p:cNvSpPr>
          <p:nvPr>
            <p:ph type="body" sz="quarter" idx="14" hasCustomPrompt="1"/>
          </p:nvPr>
        </p:nvSpPr>
        <p:spPr>
          <a:xfrm>
            <a:off x="2101852" y="5644884"/>
            <a:ext cx="4940300"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12/16/2021</a:t>
            </a:fld>
            <a:endParaRPr lang="en-US" dirty="0"/>
          </a:p>
        </p:txBody>
      </p:sp>
      <p:sp>
        <p:nvSpPr>
          <p:cNvPr id="9"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0"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233" y="2118359"/>
            <a:ext cx="5843117" cy="692362"/>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9144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9144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179611" y="1964392"/>
            <a:ext cx="1749143" cy="190047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101920" y="4564988"/>
            <a:ext cx="1906858"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18406" y="1964392"/>
            <a:ext cx="1738398" cy="190047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534177" y="4564988"/>
            <a:ext cx="1906858"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050663" y="1964392"/>
            <a:ext cx="1738398" cy="190047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5966435" y="4564988"/>
            <a:ext cx="1906858"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12/16/2021</a:t>
            </a:fld>
            <a:endParaRPr lang="en-US" dirty="0"/>
          </a:p>
        </p:txBody>
      </p:sp>
      <p:sp>
        <p:nvSpPr>
          <p:cNvPr id="19"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9144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604749" y="1981899"/>
            <a:ext cx="157113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436290" y="4345149"/>
            <a:ext cx="1906858"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2734633" y="1967573"/>
            <a:ext cx="157113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2566173" y="4345147"/>
            <a:ext cx="1906858"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4864516" y="1967573"/>
            <a:ext cx="157113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4696056" y="4345147"/>
            <a:ext cx="1906858"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6994399" y="1967573"/>
            <a:ext cx="157113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6825939" y="4341161"/>
            <a:ext cx="1906858"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B4EEDC6-36CA-4209-B482-2ED76AA0BF08}" type="datetime1">
              <a:rPr lang="en-US" smtClean="0"/>
              <a:t>12/16/2021</a:t>
            </a:fld>
            <a:endParaRPr lang="en-US" dirty="0"/>
          </a:p>
        </p:txBody>
      </p:sp>
      <p:sp>
        <p:nvSpPr>
          <p:cNvPr id="20"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9144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604750" y="1674774"/>
            <a:ext cx="1394107" cy="1534851"/>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157413" y="1674775"/>
            <a:ext cx="2149746" cy="1858809"/>
          </a:xfrm>
        </p:spPr>
        <p:txBody>
          <a:bodyPr anchor="ctr">
            <a:noAutofit/>
          </a:bodyPr>
          <a:lstStyle>
            <a:lvl1pPr marL="0" indent="0">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604750" y="3939365"/>
            <a:ext cx="1394107" cy="153484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157413" y="3939364"/>
            <a:ext cx="2149746" cy="1858809"/>
          </a:xfrm>
        </p:spPr>
        <p:txBody>
          <a:bodyPr anchor="ctr">
            <a:noAutofit/>
          </a:bodyPr>
          <a:lstStyle>
            <a:lvl1pPr marL="0" indent="0">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4649855" y="1674775"/>
            <a:ext cx="1394107" cy="153485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6202517" y="1674775"/>
            <a:ext cx="2149746" cy="1858809"/>
          </a:xfrm>
        </p:spPr>
        <p:txBody>
          <a:bodyPr anchor="ctr">
            <a:noAutofit/>
          </a:bodyPr>
          <a:lstStyle>
            <a:lvl1pPr marL="0" indent="0">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4649855" y="3939365"/>
            <a:ext cx="1394107" cy="153484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6202517" y="3939363"/>
            <a:ext cx="2149746" cy="1858809"/>
          </a:xfrm>
        </p:spPr>
        <p:txBody>
          <a:bodyPr anchor="ctr">
            <a:noAutofit/>
          </a:bodyPr>
          <a:lstStyle>
            <a:lvl1pPr marL="0" indent="0">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8DC79626-CE5A-4834-975C-E7305BA2E281}" type="datetime1">
              <a:rPr lang="en-US" smtClean="0"/>
              <a:t>12/16/2021</a:t>
            </a:fld>
            <a:endParaRPr lang="en-US" dirty="0"/>
          </a:p>
        </p:txBody>
      </p:sp>
      <p:sp>
        <p:nvSpPr>
          <p:cNvPr id="29"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604750" y="1674774"/>
            <a:ext cx="1394107"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157413" y="1674775"/>
            <a:ext cx="2149746"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604750" y="3939364"/>
            <a:ext cx="1394107"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157413" y="3939364"/>
            <a:ext cx="2149746"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4649855" y="1674774"/>
            <a:ext cx="1394107"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6202517" y="1674775"/>
            <a:ext cx="2149746"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4649855" y="3939364"/>
            <a:ext cx="1394107"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6202517" y="3939363"/>
            <a:ext cx="2149746"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1815FB38-58F3-410A-8DA4-4B706967601F}" type="datetime1">
              <a:rPr lang="en-US" smtClean="0"/>
              <a:t>12/16/2021</a:t>
            </a:fld>
            <a:endParaRPr lang="en-US" dirty="0"/>
          </a:p>
        </p:txBody>
      </p:sp>
      <p:sp>
        <p:nvSpPr>
          <p:cNvPr id="20"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9144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628650" y="2571731"/>
            <a:ext cx="1528763" cy="16345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279333" y="2571731"/>
            <a:ext cx="2149746"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4649855" y="2571731"/>
            <a:ext cx="1552662" cy="16345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6385397" y="2571731"/>
            <a:ext cx="2149746"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F519661-29C3-4FE0-9FC3-375A85A42C46}" type="datetime1">
              <a:rPr lang="en-US" smtClean="0"/>
              <a:t>12/16/2021</a:t>
            </a:fld>
            <a:endParaRPr lang="en-US" dirty="0"/>
          </a:p>
        </p:txBody>
      </p:sp>
      <p:sp>
        <p:nvSpPr>
          <p:cNvPr id="20"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604750" y="2800331"/>
            <a:ext cx="1394107"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157413" y="2800331"/>
            <a:ext cx="2149746"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4649855" y="2800331"/>
            <a:ext cx="1394107"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6202517" y="2800331"/>
            <a:ext cx="2149746"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12/16/2021</a:t>
            </a:fld>
            <a:endParaRPr lang="en-US" dirty="0"/>
          </a:p>
        </p:txBody>
      </p:sp>
      <p:sp>
        <p:nvSpPr>
          <p:cNvPr id="20"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9144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2"/>
            <a:ext cx="9144000" cy="6857998"/>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9144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4"/>
            <a:ext cx="9144000" cy="68579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9144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4" name="Picture Placeholder 12"/>
          <p:cNvSpPr>
            <a:spLocks noGrp="1"/>
          </p:cNvSpPr>
          <p:nvPr>
            <p:ph type="pic" sz="quarter" idx="10"/>
          </p:nvPr>
        </p:nvSpPr>
        <p:spPr>
          <a:xfrm>
            <a:off x="0" y="4"/>
            <a:ext cx="9144000" cy="6857999"/>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p:cNvSpPr>
            <a:spLocks noGrp="1"/>
          </p:cNvSpPr>
          <p:nvPr>
            <p:ph type="title" hasCustomPrompt="1"/>
          </p:nvPr>
        </p:nvSpPr>
        <p:spPr>
          <a:xfrm>
            <a:off x="628650" y="152400"/>
            <a:ext cx="78867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1524000" y="2233263"/>
            <a:ext cx="6096000" cy="2966751"/>
          </a:xfrm>
        </p:spPr>
        <p:txBody>
          <a:bodyPr/>
          <a:lstStyle/>
          <a:p>
            <a:r>
              <a:rPr lang="en-US"/>
              <a:t>Click icon to add table</a:t>
            </a:r>
          </a:p>
        </p:txBody>
      </p:sp>
    </p:spTree>
    <p:extLst>
      <p:ext uri="{BB962C8B-B14F-4D97-AF65-F5344CB8AC3E}">
        <p14:creationId xmlns:p14="http://schemas.microsoft.com/office/powerpoint/2010/main" val="25490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9144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22"/>
            <a:ext cx="9144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2" name="Text Placeholder 10"/>
          <p:cNvSpPr>
            <a:spLocks noGrp="1"/>
          </p:cNvSpPr>
          <p:nvPr>
            <p:ph type="body" sz="quarter" idx="14" hasCustomPrompt="1"/>
          </p:nvPr>
        </p:nvSpPr>
        <p:spPr>
          <a:xfrm>
            <a:off x="2101852" y="5041204"/>
            <a:ext cx="4940300"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9" name="Footer Placeholder 4"/>
          <p:cNvSpPr>
            <a:spLocks noGrp="1"/>
          </p:cNvSpPr>
          <p:nvPr>
            <p:ph type="ftr" sz="quarter" idx="3"/>
          </p:nvPr>
        </p:nvSpPr>
        <p:spPr>
          <a:xfrm>
            <a:off x="4690172" y="6138335"/>
            <a:ext cx="4190735" cy="365125"/>
          </a:xfrm>
          <a:prstGeom prst="rect">
            <a:avLst/>
          </a:prstGeom>
        </p:spPr>
        <p:txBody>
          <a:bodyPr anchor="b"/>
          <a:lstStyle>
            <a:lvl1pPr algn="r">
              <a:defRPr sz="1200">
                <a:solidFill>
                  <a:schemeClr val="tx2"/>
                </a:solidFill>
              </a:defRPr>
            </a:lvl1pPr>
          </a:lstStyle>
          <a:p>
            <a:r>
              <a:rPr lang="en-US" dirty="0"/>
              <a:t>mndot.gov/</a:t>
            </a:r>
          </a:p>
        </p:txBody>
      </p:sp>
      <p:sp>
        <p:nvSpPr>
          <p:cNvPr id="6" name="Picture Placeholder 5"/>
          <p:cNvSpPr>
            <a:spLocks noGrp="1"/>
          </p:cNvSpPr>
          <p:nvPr>
            <p:ph type="pic" sz="quarter" idx="17"/>
          </p:nvPr>
        </p:nvSpPr>
        <p:spPr>
          <a:xfrm>
            <a:off x="0" y="0"/>
            <a:ext cx="9144000" cy="3380732"/>
          </a:xfrm>
        </p:spPr>
        <p:txBody>
          <a:bodyPr/>
          <a:lstStyle/>
          <a:p>
            <a:r>
              <a:rPr lang="en-US"/>
              <a:t>Click icon to add picture</a:t>
            </a:r>
            <a:endParaRPr lang="en-US" dirty="0"/>
          </a:p>
        </p:txBody>
      </p:sp>
      <p:pic>
        <p:nvPicPr>
          <p:cNvPr id="8"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553" y="6089345"/>
            <a:ext cx="3109319" cy="368429"/>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628650" y="152400"/>
            <a:ext cx="78867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1524000" y="2233263"/>
            <a:ext cx="6096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F4B91AA0-3BA7-4036-A3DA-317C6C4FFA29}" type="datetime1">
              <a:rPr lang="en-US" smtClean="0"/>
              <a:t>12/16/2021</a:t>
            </a:fld>
            <a:endParaRPr lang="en-US" dirty="0"/>
          </a:p>
        </p:txBody>
      </p:sp>
      <p:sp>
        <p:nvSpPr>
          <p:cNvPr id="7"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11924" y="287066"/>
            <a:ext cx="2641445"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611983" y="3211516"/>
            <a:ext cx="2641387"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2590" y="504859"/>
            <a:ext cx="5127715" cy="3847686"/>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3340608" y="1043181"/>
            <a:ext cx="5519698" cy="4223763"/>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F4B91AA0-3BA7-4036-A3DA-317C6C4FFA29}" type="datetime1">
              <a:rPr lang="en-US" smtClean="0"/>
              <a:t>12/16/2021</a:t>
            </a:fld>
            <a:endParaRPr lang="en-US" dirty="0"/>
          </a:p>
        </p:txBody>
      </p:sp>
      <p:sp>
        <p:nvSpPr>
          <p:cNvPr id="7"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152400"/>
            <a:ext cx="7886700" cy="914400"/>
          </a:xfrm>
        </p:spPr>
        <p:txBody>
          <a:bodyPr>
            <a:normAutofit/>
          </a:bodyPr>
          <a:lstStyle>
            <a:lvl1pPr algn="r">
              <a:defRPr sz="3600">
                <a:solidFill>
                  <a:schemeClr val="accent2"/>
                </a:solidFill>
              </a:defRPr>
            </a:lvl1pPr>
          </a:lstStyle>
          <a:p>
            <a:r>
              <a:rPr lang="en-US" dirty="0"/>
              <a:t>Click to edit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094" y="1574940"/>
            <a:ext cx="7040603"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030094" y="1735810"/>
            <a:ext cx="6965427"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11924" y="287066"/>
            <a:ext cx="2641445"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611983" y="3211516"/>
            <a:ext cx="2641387"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2590" y="504858"/>
            <a:ext cx="721419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3732592" y="1067565"/>
            <a:ext cx="7137161"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628651" y="6356353"/>
            <a:ext cx="1018943" cy="365125"/>
          </a:xfrm>
        </p:spPr>
        <p:txBody>
          <a:bodyPr/>
          <a:lstStyle/>
          <a:p>
            <a:fld id="{5D76A200-3168-4D33-A718-3974884CE863}" type="datetime1">
              <a:rPr lang="en-US" smtClean="0"/>
              <a:t>12/16/2021</a:t>
            </a:fld>
            <a:endParaRPr lang="en-US" dirty="0"/>
          </a:p>
        </p:txBody>
      </p:sp>
      <p:sp>
        <p:nvSpPr>
          <p:cNvPr id="7"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11" name="Slide Number Placeholder 6"/>
          <p:cNvSpPr>
            <a:spLocks noGrp="1"/>
          </p:cNvSpPr>
          <p:nvPr>
            <p:ph type="sldNum" sz="quarter" idx="13"/>
          </p:nvPr>
        </p:nvSpPr>
        <p:spPr>
          <a:xfrm>
            <a:off x="7418350" y="6356353"/>
            <a:ext cx="1097001"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28650" y="152400"/>
            <a:ext cx="78867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611921" y="1365206"/>
            <a:ext cx="7916772"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094" y="3222702"/>
            <a:ext cx="7040603"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030094" y="3771874"/>
            <a:ext cx="6965427"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11924" y="287066"/>
            <a:ext cx="2641445"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611983" y="3211516"/>
            <a:ext cx="2641387"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4639" y="434837"/>
            <a:ext cx="5121496"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3732592" y="691885"/>
            <a:ext cx="4725590"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276FB33B-BCEE-4E25-B97B-A564B0E1024B}" type="datetime1">
              <a:rPr lang="en-US" smtClean="0"/>
              <a:t>12/16/2021</a:t>
            </a:fld>
            <a:endParaRPr lang="en-US" dirty="0"/>
          </a:p>
        </p:txBody>
      </p:sp>
      <p:sp>
        <p:nvSpPr>
          <p:cNvPr id="9"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11924" y="287066"/>
            <a:ext cx="2641445"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611983" y="3211516"/>
            <a:ext cx="2641387"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2590" y="504858"/>
            <a:ext cx="721419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3732592" y="1067565"/>
            <a:ext cx="7137161"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276FB33B-BCEE-4E25-B97B-A564B0E1024B}" type="datetime1">
              <a:rPr lang="en-US" smtClean="0"/>
              <a:t>12/16/2021</a:t>
            </a:fld>
            <a:endParaRPr lang="en-US" dirty="0"/>
          </a:p>
        </p:txBody>
      </p:sp>
      <p:sp>
        <p:nvSpPr>
          <p:cNvPr id="9"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28650" y="152400"/>
            <a:ext cx="78867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611921" y="1365206"/>
            <a:ext cx="7916772"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094" y="3222702"/>
            <a:ext cx="7040603"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030094" y="3771874"/>
            <a:ext cx="6965427"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650165" y="601818"/>
            <a:ext cx="78867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hasCustomPrompt="1"/>
          </p:nvPr>
        </p:nvSpPr>
        <p:spPr>
          <a:xfrm>
            <a:off x="1040802" y="1438510"/>
            <a:ext cx="7116184" cy="2219093"/>
          </a:xfrm>
        </p:spPr>
        <p:txBody>
          <a:bodyPr>
            <a:noAutofit/>
          </a:bodyPr>
          <a:lstStyle>
            <a:lvl1pPr algn="ctr">
              <a:tabLst>
                <a:tab pos="3770219"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040802" y="4126419"/>
            <a:ext cx="7116184"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276FB33B-BCEE-4E25-B97B-A564B0E1024B}" type="datetime1">
              <a:rPr lang="en-US" smtClean="0"/>
              <a:t>12/16/2021</a:t>
            </a:fld>
            <a:endParaRPr lang="en-US" dirty="0"/>
          </a:p>
        </p:txBody>
      </p:sp>
      <p:sp>
        <p:nvSpPr>
          <p:cNvPr id="9"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650165" y="601818"/>
            <a:ext cx="78867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hasCustomPrompt="1"/>
          </p:nvPr>
        </p:nvSpPr>
        <p:spPr>
          <a:xfrm>
            <a:off x="1040802" y="1438510"/>
            <a:ext cx="7116184" cy="2219093"/>
          </a:xfrm>
        </p:spPr>
        <p:txBody>
          <a:bodyPr>
            <a:noAutofit/>
          </a:bodyPr>
          <a:lstStyle>
            <a:lvl1pPr algn="ctr">
              <a:tabLst>
                <a:tab pos="3770219"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040802" y="4126419"/>
            <a:ext cx="7116184"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628651" y="6356353"/>
            <a:ext cx="1018943" cy="365125"/>
          </a:xfrm>
        </p:spPr>
        <p:txBody>
          <a:bodyPr/>
          <a:lstStyle>
            <a:lvl1pPr>
              <a:defRPr>
                <a:solidFill>
                  <a:schemeClr val="bg1"/>
                </a:solidFill>
              </a:defRPr>
            </a:lvl1pPr>
          </a:lstStyle>
          <a:p>
            <a:fld id="{276FB33B-BCEE-4E25-B97B-A564B0E1024B}" type="datetime1">
              <a:rPr lang="en-US" smtClean="0"/>
              <a:t>12/16/2021</a:t>
            </a:fld>
            <a:endParaRPr lang="en-US" dirty="0"/>
          </a:p>
        </p:txBody>
      </p:sp>
      <p:sp>
        <p:nvSpPr>
          <p:cNvPr id="18"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bg1"/>
                </a:solidFill>
              </a:defRPr>
            </a:lvl1pPr>
          </a:lstStyle>
          <a:p>
            <a:r>
              <a:rPr lang="en-US" dirty="0"/>
              <a:t>mndot.gov</a:t>
            </a:r>
          </a:p>
        </p:txBody>
      </p:sp>
      <p:sp>
        <p:nvSpPr>
          <p:cNvPr id="19" name="Slide Number Placeholder 6"/>
          <p:cNvSpPr>
            <a:spLocks noGrp="1"/>
          </p:cNvSpPr>
          <p:nvPr>
            <p:ph type="sldNum" sz="quarter" idx="12"/>
          </p:nvPr>
        </p:nvSpPr>
        <p:spPr>
          <a:xfrm>
            <a:off x="7418350" y="6356353"/>
            <a:ext cx="1097001"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628650" y="1335089"/>
            <a:ext cx="78867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12/16/2021</a:t>
            </a:fld>
            <a:endParaRPr lang="en-US" dirty="0"/>
          </a:p>
        </p:txBody>
      </p:sp>
      <p:sp>
        <p:nvSpPr>
          <p:cNvPr id="11"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4609968" y="685800"/>
            <a:ext cx="4114800" cy="3959352"/>
          </a:xfrm>
          <a:prstGeom prst="ellipse">
            <a:avLst/>
          </a:prstGeom>
          <a:solidFill>
            <a:srgbClr val="003865">
              <a:alpha val="87843"/>
            </a:srgbClr>
          </a:solidFill>
        </p:spPr>
        <p:txBody>
          <a:bodyPr>
            <a:noAutofit/>
          </a:bodyPr>
          <a:lstStyle>
            <a:lvl1pPr algn="ctr">
              <a:tabLst>
                <a:tab pos="2341504" algn="l"/>
                <a:tab pos="3770219"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12/16/2021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9144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4267199" y="912530"/>
            <a:ext cx="3519141" cy="3403438"/>
          </a:xfrm>
          <a:prstGeom prst="ellipse">
            <a:avLst/>
          </a:prstGeom>
          <a:solidFill>
            <a:srgbClr val="003865">
              <a:alpha val="87843"/>
            </a:srgbClr>
          </a:solidFill>
        </p:spPr>
        <p:txBody>
          <a:bodyPr>
            <a:noAutofit/>
          </a:bodyPr>
          <a:lstStyle>
            <a:lvl1pPr algn="ctr">
              <a:tabLst>
                <a:tab pos="3770219"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7158613" y="524007"/>
            <a:ext cx="1616475" cy="1521646"/>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6667369" y="3298351"/>
            <a:ext cx="1978484" cy="1916747"/>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12/16/2021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p>
            <a:r>
              <a:rPr lang="en-US"/>
              <a:t>Click icon to add picture</a:t>
            </a:r>
          </a:p>
        </p:txBody>
      </p:sp>
      <p:sp>
        <p:nvSpPr>
          <p:cNvPr id="2" name="Title 1"/>
          <p:cNvSpPr>
            <a:spLocks noGrp="1"/>
          </p:cNvSpPr>
          <p:nvPr>
            <p:ph type="title" hasCustomPrompt="1"/>
          </p:nvPr>
        </p:nvSpPr>
        <p:spPr>
          <a:xfrm>
            <a:off x="1724608" y="1609867"/>
            <a:ext cx="5694788" cy="3638266"/>
          </a:xfrm>
          <a:solidFill>
            <a:srgbClr val="003865">
              <a:alpha val="87843"/>
            </a:srgbClr>
          </a:solidFill>
        </p:spPr>
        <p:txBody>
          <a:bodyPr>
            <a:noAutofit/>
          </a:bodyPr>
          <a:lstStyle>
            <a:lvl1pPr algn="ctr">
              <a:spcAft>
                <a:spcPts val="1000"/>
              </a:spcAft>
              <a:tabLst>
                <a:tab pos="3770219"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12/16/2021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28650" y="1389686"/>
            <a:ext cx="7886700" cy="1340989"/>
          </a:xfrm>
        </p:spPr>
        <p:txBody>
          <a:bodyPr>
            <a:noAutofit/>
          </a:bodyPr>
          <a:lstStyle>
            <a:lvl1pPr algn="ctr">
              <a:tabLst>
                <a:tab pos="3770219"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628650" y="2925702"/>
            <a:ext cx="78867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12/16/2021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9144000" cy="1340989"/>
          </a:xfrm>
          <a:solidFill>
            <a:schemeClr val="tx1"/>
          </a:solidFill>
        </p:spPr>
        <p:txBody>
          <a:bodyPr>
            <a:noAutofit/>
          </a:bodyPr>
          <a:lstStyle>
            <a:lvl1pPr algn="ctr">
              <a:tabLst>
                <a:tab pos="3770219"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628650" y="2925702"/>
            <a:ext cx="78867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12/16/2021</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a:t>mndot.gov</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9144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628650" y="1389686"/>
            <a:ext cx="7886700" cy="1340989"/>
          </a:xfrm>
        </p:spPr>
        <p:txBody>
          <a:bodyPr>
            <a:noAutofit/>
          </a:bodyPr>
          <a:lstStyle>
            <a:lvl1pPr algn="ctr">
              <a:tabLst>
                <a:tab pos="3770219"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628650" y="2925702"/>
            <a:ext cx="78867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12/16/2021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9144000" cy="6858000"/>
          </a:xfrm>
        </p:spPr>
        <p:txBody>
          <a:bodyPr/>
          <a:lstStyle/>
          <a:p>
            <a:r>
              <a:rPr lang="en-US"/>
              <a:t>Click icon to add picture</a:t>
            </a:r>
          </a:p>
        </p:txBody>
      </p:sp>
      <p:sp>
        <p:nvSpPr>
          <p:cNvPr id="2" name="Title 1"/>
          <p:cNvSpPr>
            <a:spLocks noGrp="1"/>
          </p:cNvSpPr>
          <p:nvPr>
            <p:ph type="title" hasCustomPrompt="1"/>
          </p:nvPr>
        </p:nvSpPr>
        <p:spPr>
          <a:xfrm>
            <a:off x="4068104" y="624469"/>
            <a:ext cx="3898746" cy="4008491"/>
          </a:xfrm>
          <a:prstGeom prst="ellipse">
            <a:avLst/>
          </a:prstGeom>
          <a:solidFill>
            <a:schemeClr val="bg1"/>
          </a:solidFill>
        </p:spPr>
        <p:txBody>
          <a:bodyPr>
            <a:noAutofit/>
          </a:bodyPr>
          <a:lstStyle>
            <a:lvl1pPr algn="ctr">
              <a:tabLst>
                <a:tab pos="3770219"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754100" y="0"/>
            <a:ext cx="2989660" cy="5086350"/>
          </a:xfrm>
        </p:spPr>
        <p:txBody>
          <a:bodyPr>
            <a:noAutofit/>
          </a:bodyPr>
          <a:lstStyle>
            <a:lvl1pPr marL="0" indent="0" algn="ctr">
              <a:spcBef>
                <a:spcPts val="0"/>
              </a:spcBef>
              <a:spcAft>
                <a:spcPts val="0"/>
              </a:spcAft>
              <a:buNone/>
              <a:defRPr sz="39999" i="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12/16/2021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27409" y="1090051"/>
            <a:ext cx="3898746" cy="3996299"/>
          </a:xfrm>
          <a:prstGeom prst="ellipse">
            <a:avLst/>
          </a:prstGeom>
          <a:solidFill>
            <a:schemeClr val="bg1"/>
          </a:solidFill>
        </p:spPr>
        <p:txBody>
          <a:bodyPr>
            <a:noAutofit/>
          </a:bodyPr>
          <a:lstStyle>
            <a:lvl1pPr algn="ctr">
              <a:tabLst>
                <a:tab pos="3770219"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754100" y="0"/>
            <a:ext cx="2989660" cy="5086350"/>
          </a:xfrm>
        </p:spPr>
        <p:txBody>
          <a:bodyPr>
            <a:noAutofit/>
          </a:bodyPr>
          <a:lstStyle>
            <a:lvl1pPr marL="0" indent="0" algn="ctr">
              <a:spcBef>
                <a:spcPts val="0"/>
              </a:spcBef>
              <a:spcAft>
                <a:spcPts val="0"/>
              </a:spcAft>
              <a:buNone/>
              <a:defRPr sz="39999" i="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12/16/2021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8650" y="2212736"/>
            <a:ext cx="7886700" cy="1472163"/>
          </a:xfrm>
        </p:spPr>
        <p:txBody>
          <a:bodyPr>
            <a:noAutofit/>
          </a:bodyPr>
          <a:lstStyle>
            <a:lvl1pPr algn="ctr">
              <a:tabLst>
                <a:tab pos="3770219"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628650" y="3684897"/>
            <a:ext cx="78867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12/16/2021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9144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2754" y="825690"/>
            <a:ext cx="3858492" cy="457200"/>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9144000" cy="1733266"/>
          </a:xfrm>
          <a:solidFill>
            <a:schemeClr val="tx1"/>
          </a:solidFill>
        </p:spPr>
        <p:txBody>
          <a:bodyPr>
            <a:noAutofit/>
          </a:bodyPr>
          <a:lstStyle>
            <a:lvl1pPr algn="ctr">
              <a:tabLst>
                <a:tab pos="3770219"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628650" y="3521123"/>
            <a:ext cx="78867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12/16/2021</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a:solidFill>
                  <a:schemeClr val="tx2"/>
                </a:solidFill>
              </a:rPr>
              <a:t>mndot.gov</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9144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2754" y="704087"/>
            <a:ext cx="3858492" cy="457200"/>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7"/>
            <a:ext cx="9144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9"/>
            <a:ext cx="9144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2" name="Text Placeholder 10"/>
          <p:cNvSpPr>
            <a:spLocks noGrp="1"/>
          </p:cNvSpPr>
          <p:nvPr>
            <p:ph type="body" sz="quarter" idx="14" hasCustomPrompt="1"/>
          </p:nvPr>
        </p:nvSpPr>
        <p:spPr>
          <a:xfrm>
            <a:off x="2101852" y="5644884"/>
            <a:ext cx="4940300"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9144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12/16/2021</a:t>
            </a:fld>
            <a:endParaRPr lang="en-US" dirty="0"/>
          </a:p>
        </p:txBody>
      </p:sp>
      <p:sp>
        <p:nvSpPr>
          <p:cNvPr id="9"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8938" y="812678"/>
            <a:ext cx="3109319" cy="368429"/>
          </a:xfrm>
          <a:prstGeom prst="rect">
            <a:avLst/>
          </a:prstGeom>
        </p:spPr>
      </p:pic>
    </p:spTree>
    <p:extLst>
      <p:ext uri="{BB962C8B-B14F-4D97-AF65-F5344CB8AC3E}">
        <p14:creationId xmlns:p14="http://schemas.microsoft.com/office/powerpoint/2010/main" val="208225022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D5DC-0910-4C3F-AD2C-048C88FEF32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51D47EF-E199-47A6-8160-4C02F335964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3C5E7BE-9CF6-49C8-B974-3EE257D563D6}"/>
              </a:ext>
            </a:extLst>
          </p:cNvPr>
          <p:cNvSpPr>
            <a:spLocks noGrp="1"/>
          </p:cNvSpPr>
          <p:nvPr>
            <p:ph type="dt" sz="half" idx="10"/>
          </p:nvPr>
        </p:nvSpPr>
        <p:spPr/>
        <p:txBody>
          <a:bodyPr/>
          <a:lstStyle/>
          <a:p>
            <a:fld id="{1FDA4685-10C9-42E7-A069-D23891147A68}" type="datetimeFigureOut">
              <a:rPr lang="en-US" smtClean="0"/>
              <a:t>12/16/2021</a:t>
            </a:fld>
            <a:endParaRPr lang="en-US"/>
          </a:p>
        </p:txBody>
      </p:sp>
      <p:sp>
        <p:nvSpPr>
          <p:cNvPr id="5" name="Footer Placeholder 4">
            <a:extLst>
              <a:ext uri="{FF2B5EF4-FFF2-40B4-BE49-F238E27FC236}">
                <a16:creationId xmlns:a16="http://schemas.microsoft.com/office/drawing/2014/main" id="{387A08FA-59B6-4F55-9412-6B177A41D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2783A-8873-4D36-AFEF-4A2FF2F9C05D}"/>
              </a:ext>
            </a:extLst>
          </p:cNvPr>
          <p:cNvSpPr>
            <a:spLocks noGrp="1"/>
          </p:cNvSpPr>
          <p:nvPr>
            <p:ph type="sldNum" sz="quarter" idx="12"/>
          </p:nvPr>
        </p:nvSpPr>
        <p:spPr/>
        <p:txBody>
          <a:bodyPr/>
          <a:lstStyle/>
          <a:p>
            <a:fld id="{9FD9E0B9-76E2-4A1C-B1DC-2610101529BC}" type="slidenum">
              <a:rPr lang="en-US" smtClean="0"/>
              <a:t>‹#›</a:t>
            </a:fld>
            <a:endParaRPr lang="en-US"/>
          </a:p>
        </p:txBody>
      </p:sp>
    </p:spTree>
    <p:extLst>
      <p:ext uri="{BB962C8B-B14F-4D97-AF65-F5344CB8AC3E}">
        <p14:creationId xmlns:p14="http://schemas.microsoft.com/office/powerpoint/2010/main" val="237814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12/16/2021</a:t>
            </a:fld>
            <a:endParaRPr lang="en-US" dirty="0"/>
          </a:p>
        </p:txBody>
      </p:sp>
      <p:sp>
        <p:nvSpPr>
          <p:cNvPr id="10"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628650" y="1594627"/>
            <a:ext cx="3736086"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9536" y="1594627"/>
            <a:ext cx="3845814"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12/16/2021</a:t>
            </a:fld>
            <a:endParaRPr lang="en-US" dirty="0"/>
          </a:p>
        </p:txBody>
      </p:sp>
      <p:sp>
        <p:nvSpPr>
          <p:cNvPr id="11"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628650" y="1335281"/>
            <a:ext cx="7886700" cy="4841682"/>
          </a:xfrm>
          <a:solidFill>
            <a:schemeClr val="bg1"/>
          </a:solidFill>
        </p:spPr>
        <p:txBody>
          <a:bodyPr lIns="228600" tIns="548640" rIns="274320"/>
          <a:lstStyle>
            <a:lvl1pPr marL="342891" indent="-342891">
              <a:lnSpc>
                <a:spcPct val="100000"/>
              </a:lnSpc>
              <a:spcAft>
                <a:spcPts val="1000"/>
              </a:spcAft>
              <a:buClr>
                <a:schemeClr val="accent1"/>
              </a:buClr>
              <a:buFont typeface="Arial" panose="020B0604020202020204" pitchFamily="34" charset="0"/>
              <a:buChar char="•"/>
              <a:defRPr sz="2500"/>
            </a:lvl1pPr>
            <a:lvl2pPr marL="800080" indent="-342891">
              <a:lnSpc>
                <a:spcPct val="100000"/>
              </a:lnSpc>
              <a:spcAft>
                <a:spcPts val="1000"/>
              </a:spcAft>
              <a:buClr>
                <a:schemeClr val="accent1"/>
              </a:buClr>
              <a:buFont typeface="Arial" panose="020B0604020202020204" pitchFamily="34" charset="0"/>
              <a:buChar char="•"/>
              <a:defRPr sz="2100"/>
            </a:lvl2pPr>
            <a:lvl3pPr marL="1200121" indent="-285744">
              <a:lnSpc>
                <a:spcPct val="100000"/>
              </a:lnSpc>
              <a:spcAft>
                <a:spcPts val="1000"/>
              </a:spcAft>
              <a:buClr>
                <a:schemeClr val="accent1"/>
              </a:buClr>
              <a:buFont typeface="Arial" panose="020B0604020202020204" pitchFamily="34" charset="0"/>
              <a:buChar char="•"/>
              <a:defRPr sz="1700"/>
            </a:lvl3pPr>
            <a:lvl4pPr marL="1657309" indent="-285744">
              <a:lnSpc>
                <a:spcPct val="100000"/>
              </a:lnSpc>
              <a:spcAft>
                <a:spcPts val="1000"/>
              </a:spcAft>
              <a:buClr>
                <a:schemeClr val="accent1"/>
              </a:buClr>
              <a:buFont typeface="Arial" panose="020B0604020202020204" pitchFamily="34" charset="0"/>
              <a:buChar char="•"/>
              <a:defRPr sz="1700"/>
            </a:lvl4pPr>
            <a:lvl5pPr marL="2114498" indent="-285744">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12/16/2021</a:t>
            </a:fld>
            <a:endParaRPr lang="en-US" dirty="0"/>
          </a:p>
        </p:txBody>
      </p:sp>
      <p:sp>
        <p:nvSpPr>
          <p:cNvPr id="11"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9144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628650" y="152400"/>
            <a:ext cx="78867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628650" y="1594627"/>
            <a:ext cx="38862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94627"/>
            <a:ext cx="38862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12/16/2021</a:t>
            </a:fld>
            <a:endParaRPr lang="en-US" dirty="0"/>
          </a:p>
        </p:txBody>
      </p:sp>
      <p:sp>
        <p:nvSpPr>
          <p:cNvPr id="11"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6356353"/>
            <a:ext cx="1018943"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12/16/2021</a:t>
            </a:fld>
            <a:endParaRPr lang="en-US" dirty="0"/>
          </a:p>
        </p:txBody>
      </p:sp>
      <p:sp>
        <p:nvSpPr>
          <p:cNvPr id="12" name="Footer Placeholder 4"/>
          <p:cNvSpPr>
            <a:spLocks noGrp="1"/>
          </p:cNvSpPr>
          <p:nvPr>
            <p:ph type="ftr" sz="quarter" idx="3"/>
          </p:nvPr>
        </p:nvSpPr>
        <p:spPr>
          <a:xfrm>
            <a:off x="2476634" y="6356352"/>
            <a:ext cx="4190735"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a:xfrm>
            <a:off x="7418350" y="6356353"/>
            <a:ext cx="1097001"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 id="2147483820" r:id="rId50"/>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ihub.dot.state.mn.us/bridge/hydraulics/hydinfra/ChangeManagement/Performance%20Measure-Flowchart%20Repairs-InplaceCulverts-Flowchart_21Feb.xls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60.png"/><Relationship Id="rId3" Type="http://schemas.openxmlformats.org/officeDocument/2006/relationships/image" Target="../media/image29.png"/><Relationship Id="rId7" Type="http://schemas.openxmlformats.org/officeDocument/2006/relationships/image" Target="../media/image230.png"/><Relationship Id="rId12" Type="http://schemas.openxmlformats.org/officeDocument/2006/relationships/customXml" Target="../ink/ink4.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customXml" Target="../ink/ink1.xml"/><Relationship Id="rId11" Type="http://schemas.openxmlformats.org/officeDocument/2006/relationships/image" Target="../media/image250.png"/><Relationship Id="rId5" Type="http://schemas.openxmlformats.org/officeDocument/2006/relationships/image" Target="../media/image31.jpeg"/><Relationship Id="rId15" Type="http://schemas.openxmlformats.org/officeDocument/2006/relationships/image" Target="../media/image270.png"/><Relationship Id="rId10" Type="http://schemas.openxmlformats.org/officeDocument/2006/relationships/customXml" Target="../ink/ink3.xml"/><Relationship Id="rId4" Type="http://schemas.openxmlformats.org/officeDocument/2006/relationships/image" Target="../media/image30.png"/><Relationship Id="rId9" Type="http://schemas.openxmlformats.org/officeDocument/2006/relationships/image" Target="../media/image240.png"/><Relationship Id="rId14" Type="http://schemas.openxmlformats.org/officeDocument/2006/relationships/customXml" Target="../ink/ink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p:nvPr>
        </p:nvSpPr>
        <p:spPr>
          <a:xfrm>
            <a:off x="0" y="2679517"/>
            <a:ext cx="9144000" cy="1295400"/>
          </a:xfrm>
        </p:spPr>
        <p:txBody>
          <a:bodyPr/>
          <a:lstStyle/>
          <a:p>
            <a:pPr eaLnBrk="1" hangingPunct="1"/>
            <a:r>
              <a:rPr lang="en-US" altLang="en-US" sz="4000" dirty="0"/>
              <a:t>AMSIP</a:t>
            </a:r>
            <a:br>
              <a:rPr lang="en-US" altLang="en-US" sz="4000" dirty="0"/>
            </a:br>
            <a:r>
              <a:rPr lang="en-US" altLang="en-US" sz="2000" dirty="0"/>
              <a:t>(Asset Management Strategic Implementation Plan)</a:t>
            </a:r>
            <a:endParaRPr lang="en-US" altLang="en-US" sz="4000" dirty="0"/>
          </a:p>
        </p:txBody>
      </p:sp>
      <p:sp>
        <p:nvSpPr>
          <p:cNvPr id="54275" name="Text Placeholder 2"/>
          <p:cNvSpPr>
            <a:spLocks noGrp="1"/>
          </p:cNvSpPr>
          <p:nvPr>
            <p:ph type="body" sz="quarter" idx="14"/>
          </p:nvPr>
        </p:nvSpPr>
        <p:spPr>
          <a:xfrm>
            <a:off x="2101850" y="4439455"/>
            <a:ext cx="4940300" cy="1300163"/>
          </a:xfrm>
        </p:spPr>
        <p:txBody>
          <a:bodyPr>
            <a:normAutofit/>
          </a:bodyPr>
          <a:lstStyle/>
          <a:p>
            <a:pPr eaLnBrk="1" hangingPunct="1">
              <a:spcBef>
                <a:spcPct val="0"/>
              </a:spcBef>
            </a:pPr>
            <a:r>
              <a:rPr lang="en-US" altLang="en-US" dirty="0"/>
              <a:t>Dave Solsrud, PE</a:t>
            </a:r>
          </a:p>
          <a:p>
            <a:pPr eaLnBrk="1" hangingPunct="1">
              <a:spcBef>
                <a:spcPct val="0"/>
              </a:spcBef>
            </a:pPr>
            <a:r>
              <a:rPr lang="en-US" altLang="en-US" dirty="0"/>
              <a:t>AMPO  - Asset Management Program Office</a:t>
            </a:r>
          </a:p>
          <a:p>
            <a:pPr eaLnBrk="1" hangingPunct="1">
              <a:spcBef>
                <a:spcPct val="0"/>
              </a:spcBef>
            </a:pPr>
            <a:endParaRPr lang="en-US" altLang="en-US" dirty="0"/>
          </a:p>
        </p:txBody>
      </p:sp>
      <p:sp>
        <p:nvSpPr>
          <p:cNvPr id="3" name="TextBox 2">
            <a:extLst>
              <a:ext uri="{FF2B5EF4-FFF2-40B4-BE49-F238E27FC236}">
                <a16:creationId xmlns:a16="http://schemas.microsoft.com/office/drawing/2014/main" id="{F03993C7-EF7E-40B7-BD37-D390A3AE7B2F}"/>
              </a:ext>
            </a:extLst>
          </p:cNvPr>
          <p:cNvSpPr txBox="1"/>
          <p:nvPr/>
        </p:nvSpPr>
        <p:spPr>
          <a:xfrm>
            <a:off x="1957754" y="984738"/>
            <a:ext cx="5084396" cy="1200329"/>
          </a:xfrm>
          <a:prstGeom prst="rect">
            <a:avLst/>
          </a:prstGeom>
          <a:noFill/>
        </p:spPr>
        <p:txBody>
          <a:bodyPr wrap="square" rtlCol="0">
            <a:spAutoFit/>
          </a:bodyPr>
          <a:lstStyle/>
          <a:p>
            <a:r>
              <a:rPr lang="en-US" sz="2400" b="1" i="1" dirty="0"/>
              <a:t>TAMS Data Use Examples - What are we doing with all this asset management data?!</a:t>
            </a:r>
          </a:p>
        </p:txBody>
      </p:sp>
    </p:spTree>
    <p:extLst>
      <p:ext uri="{BB962C8B-B14F-4D97-AF65-F5344CB8AC3E}">
        <p14:creationId xmlns:p14="http://schemas.microsoft.com/office/powerpoint/2010/main" val="225401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Asset Data</a:t>
            </a:r>
            <a:br>
              <a:rPr lang="en-US" altLang="en-US" dirty="0"/>
            </a:br>
            <a:r>
              <a:rPr lang="en-US" altLang="en-US" dirty="0"/>
              <a:t>Business Functions</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10</a:t>
            </a:fld>
            <a:endParaRPr lang="en-US" dirty="0"/>
          </a:p>
        </p:txBody>
      </p:sp>
      <p:pic>
        <p:nvPicPr>
          <p:cNvPr id="5" name="Content Placeholder 4">
            <a:extLst>
              <a:ext uri="{FF2B5EF4-FFF2-40B4-BE49-F238E27FC236}">
                <a16:creationId xmlns:a16="http://schemas.microsoft.com/office/drawing/2014/main" id="{5289CA13-04CB-4409-8F3B-DE76BC9FA1D4}"/>
              </a:ext>
            </a:extLst>
          </p:cNvPr>
          <p:cNvPicPr>
            <a:picLocks noGrp="1" noChangeAspect="1"/>
          </p:cNvPicPr>
          <p:nvPr>
            <p:ph idx="1"/>
          </p:nvPr>
        </p:nvPicPr>
        <p:blipFill>
          <a:blip r:embed="rId3"/>
          <a:stretch>
            <a:fillRect/>
          </a:stretch>
        </p:blipFill>
        <p:spPr>
          <a:xfrm>
            <a:off x="876300" y="1592228"/>
            <a:ext cx="7454899" cy="4777437"/>
          </a:xfrm>
          <a:prstGeom prst="rect">
            <a:avLst/>
          </a:prstGeom>
        </p:spPr>
      </p:pic>
    </p:spTree>
    <p:extLst>
      <p:ext uri="{BB962C8B-B14F-4D97-AF65-F5344CB8AC3E}">
        <p14:creationId xmlns:p14="http://schemas.microsoft.com/office/powerpoint/2010/main" val="2687804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Maintenance Measures </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11</a:t>
            </a:fld>
            <a:endParaRPr lang="en-US" dirty="0"/>
          </a:p>
        </p:txBody>
      </p:sp>
      <p:sp>
        <p:nvSpPr>
          <p:cNvPr id="8" name="Content Placeholder 2">
            <a:extLst>
              <a:ext uri="{FF2B5EF4-FFF2-40B4-BE49-F238E27FC236}">
                <a16:creationId xmlns:a16="http://schemas.microsoft.com/office/drawing/2014/main" id="{F3844EC9-26AA-45D2-A81C-E29C5684DF9A}"/>
              </a:ext>
            </a:extLst>
          </p:cNvPr>
          <p:cNvSpPr txBox="1">
            <a:spLocks/>
          </p:cNvSpPr>
          <p:nvPr/>
        </p:nvSpPr>
        <p:spPr>
          <a:xfrm>
            <a:off x="-676406" y="1462983"/>
            <a:ext cx="8209358" cy="557825"/>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377" lvl="2" indent="0">
              <a:buFont typeface="Arial" panose="020B0604020202020204" pitchFamily="34" charset="0"/>
              <a:buNone/>
              <a:defRPr/>
            </a:pPr>
            <a:r>
              <a:rPr lang="en-US" sz="2400" dirty="0"/>
              <a:t>Suite of maintenance measures, LOS prioritization</a:t>
            </a:r>
          </a:p>
          <a:p>
            <a:pPr marL="0" indent="0">
              <a:buFont typeface="Arial" panose="020B0604020202020204" pitchFamily="34" charset="0"/>
              <a:buNone/>
              <a:defRPr/>
            </a:pPr>
            <a:endParaRPr lang="en-US" dirty="0"/>
          </a:p>
        </p:txBody>
      </p:sp>
      <p:graphicFrame>
        <p:nvGraphicFramePr>
          <p:cNvPr id="7" name="Table 6">
            <a:extLst>
              <a:ext uri="{FF2B5EF4-FFF2-40B4-BE49-F238E27FC236}">
                <a16:creationId xmlns:a16="http://schemas.microsoft.com/office/drawing/2014/main" id="{059166C5-431D-4A9C-943D-BAD80D5216CD}"/>
              </a:ext>
            </a:extLst>
          </p:cNvPr>
          <p:cNvGraphicFramePr>
            <a:graphicFrameLocks noGrp="1"/>
          </p:cNvGraphicFramePr>
          <p:nvPr/>
        </p:nvGraphicFramePr>
        <p:xfrm>
          <a:off x="155401" y="1811776"/>
          <a:ext cx="8833198" cy="4753610"/>
        </p:xfrm>
        <a:graphic>
          <a:graphicData uri="http://schemas.openxmlformats.org/drawingml/2006/table">
            <a:tbl>
              <a:tblPr/>
              <a:tblGrid>
                <a:gridCol w="7097194">
                  <a:extLst>
                    <a:ext uri="{9D8B030D-6E8A-4147-A177-3AD203B41FA5}">
                      <a16:colId xmlns:a16="http://schemas.microsoft.com/office/drawing/2014/main" val="382665262"/>
                    </a:ext>
                  </a:extLst>
                </a:gridCol>
                <a:gridCol w="1736004">
                  <a:extLst>
                    <a:ext uri="{9D8B030D-6E8A-4147-A177-3AD203B41FA5}">
                      <a16:colId xmlns:a16="http://schemas.microsoft.com/office/drawing/2014/main" val="3776623293"/>
                    </a:ext>
                  </a:extLst>
                </a:gridCol>
              </a:tblGrid>
              <a:tr h="228187">
                <a:tc>
                  <a:txBody>
                    <a:bodyPr/>
                    <a:lstStyle/>
                    <a:p>
                      <a:pPr algn="l" fontAlgn="b"/>
                      <a:r>
                        <a:rPr lang="en-US" sz="1600" b="0" i="0" u="none" strike="noStrike">
                          <a:solidFill>
                            <a:srgbClr val="FFFFFF"/>
                          </a:solidFill>
                          <a:effectLst/>
                          <a:latin typeface="Calibri" panose="020F0502020204030204" pitchFamily="34" charset="0"/>
                        </a:rPr>
                        <a:t>Service Area</a:t>
                      </a:r>
                    </a:p>
                  </a:txBody>
                  <a:tcPr marL="6350" marR="6350" marT="6350" marB="0" anchor="b">
                    <a:lnL>
                      <a:noFill/>
                    </a:lnL>
                    <a:lnR>
                      <a:noFill/>
                    </a:lnR>
                    <a:lnT>
                      <a:noFill/>
                    </a:lnT>
                    <a:lnB w="6350" cap="flat" cmpd="sng" algn="ctr">
                      <a:solidFill>
                        <a:srgbClr val="D9E1F2"/>
                      </a:solidFill>
                      <a:prstDash val="solid"/>
                      <a:round/>
                      <a:headEnd type="none" w="med" len="med"/>
                      <a:tailEnd type="none" w="med" len="med"/>
                    </a:lnB>
                    <a:solidFill>
                      <a:srgbClr val="305496"/>
                    </a:solidFill>
                  </a:tcPr>
                </a:tc>
                <a:tc>
                  <a:txBody>
                    <a:bodyPr/>
                    <a:lstStyle/>
                    <a:p>
                      <a:pPr algn="l" fontAlgn="b"/>
                      <a:r>
                        <a:rPr lang="en-US" sz="1600" b="0" i="0" u="none" strike="noStrike">
                          <a:solidFill>
                            <a:srgbClr val="FFFFFF"/>
                          </a:solidFill>
                          <a:effectLst/>
                          <a:latin typeface="Calibri" panose="020F0502020204030204" pitchFamily="34" charset="0"/>
                        </a:rPr>
                        <a:t>No. Measures</a:t>
                      </a:r>
                    </a:p>
                  </a:txBody>
                  <a:tcPr marL="6350" marR="6350" marT="6350" marB="0" anchor="b">
                    <a:lnL>
                      <a:noFill/>
                    </a:lnL>
                    <a:lnR>
                      <a:noFill/>
                    </a:lnR>
                    <a:lnT>
                      <a:noFill/>
                    </a:lnT>
                    <a:lnB w="6350" cap="flat" cmpd="sng" algn="ctr">
                      <a:solidFill>
                        <a:srgbClr val="D9E1F2"/>
                      </a:solidFill>
                      <a:prstDash val="solid"/>
                      <a:round/>
                      <a:headEnd type="none" w="med" len="med"/>
                      <a:tailEnd type="none" w="med" len="med"/>
                    </a:lnB>
                    <a:solidFill>
                      <a:srgbClr val="305496"/>
                    </a:solidFill>
                  </a:tcPr>
                </a:tc>
                <a:extLst>
                  <a:ext uri="{0D108BD9-81ED-4DB2-BD59-A6C34878D82A}">
                    <a16:rowId xmlns:a16="http://schemas.microsoft.com/office/drawing/2014/main" val="3156833624"/>
                  </a:ext>
                </a:extLst>
              </a:tr>
              <a:tr h="228187">
                <a:tc>
                  <a:txBody>
                    <a:bodyPr/>
                    <a:lstStyle/>
                    <a:p>
                      <a:pPr algn="l" fontAlgn="b"/>
                      <a:r>
                        <a:rPr lang="en-US" sz="1600" b="0" i="0" u="none" strike="noStrike">
                          <a:solidFill>
                            <a:srgbClr val="FFFFFF"/>
                          </a:solidFill>
                          <a:effectLst/>
                          <a:latin typeface="Calibri" panose="020F0502020204030204" pitchFamily="34" charset="0"/>
                        </a:rPr>
                        <a:t>Bridges and Structures Inspection and Maintenance</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r" fontAlgn="b"/>
                      <a:r>
                        <a:rPr lang="en-US" sz="1600" b="0" i="0" u="none" strike="noStrike">
                          <a:solidFill>
                            <a:srgbClr val="FFFFFF"/>
                          </a:solidFill>
                          <a:effectLst/>
                          <a:latin typeface="Calibri" panose="020F0502020204030204" pitchFamily="34" charset="0"/>
                        </a:rPr>
                        <a:t>14</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631970233"/>
                  </a:ext>
                </a:extLst>
              </a:tr>
              <a:tr h="228187">
                <a:tc>
                  <a:txBody>
                    <a:bodyPr/>
                    <a:lstStyle/>
                    <a:p>
                      <a:pPr algn="l" fontAlgn="b"/>
                      <a:r>
                        <a:rPr lang="en-US" sz="1600" b="0" i="0" u="none" strike="noStrike">
                          <a:solidFill>
                            <a:srgbClr val="000000"/>
                          </a:solidFill>
                          <a:effectLst/>
                          <a:latin typeface="Calibri" panose="020F0502020204030204" pitchFamily="34" charset="0"/>
                        </a:rPr>
                        <a:t>Bridge Inspection</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1365244860"/>
                  </a:ext>
                </a:extLst>
              </a:tr>
              <a:tr h="228187">
                <a:tc>
                  <a:txBody>
                    <a:bodyPr/>
                    <a:lstStyle/>
                    <a:p>
                      <a:pPr algn="l" fontAlgn="b"/>
                      <a:r>
                        <a:rPr lang="en-US" sz="1600" b="0" i="0" u="none" strike="noStrike">
                          <a:solidFill>
                            <a:srgbClr val="000000"/>
                          </a:solidFill>
                          <a:effectLst/>
                          <a:latin typeface="Calibri" panose="020F0502020204030204" pitchFamily="34" charset="0"/>
                        </a:rPr>
                        <a:t>Bridge Preventive Maintenance </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4</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3818311949"/>
                  </a:ext>
                </a:extLst>
              </a:tr>
              <a:tr h="228187">
                <a:tc>
                  <a:txBody>
                    <a:bodyPr/>
                    <a:lstStyle/>
                    <a:p>
                      <a:pPr algn="l" fontAlgn="b"/>
                      <a:r>
                        <a:rPr lang="en-US" sz="1600" b="0" i="0" u="none" strike="noStrike">
                          <a:solidFill>
                            <a:srgbClr val="000000"/>
                          </a:solidFill>
                          <a:effectLst/>
                          <a:latin typeface="Calibri" panose="020F0502020204030204" pitchFamily="34" charset="0"/>
                        </a:rPr>
                        <a:t>Bridge Reactive Maintenance</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3044593119"/>
                  </a:ext>
                </a:extLst>
              </a:tr>
              <a:tr h="228187">
                <a:tc>
                  <a:txBody>
                    <a:bodyPr/>
                    <a:lstStyle/>
                    <a:p>
                      <a:pPr algn="l" fontAlgn="b"/>
                      <a:r>
                        <a:rPr lang="en-US" sz="1600" b="0" i="0" u="none" strike="noStrike">
                          <a:solidFill>
                            <a:srgbClr val="000000"/>
                          </a:solidFill>
                          <a:effectLst/>
                          <a:latin typeface="Calibri" panose="020F0502020204030204" pitchFamily="34" charset="0"/>
                        </a:rPr>
                        <a:t>Non-bridge Structures</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4</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31621053"/>
                  </a:ext>
                </a:extLst>
              </a:tr>
              <a:tr h="228187">
                <a:tc>
                  <a:txBody>
                    <a:bodyPr/>
                    <a:lstStyle/>
                    <a:p>
                      <a:pPr algn="l" fontAlgn="b"/>
                      <a:r>
                        <a:rPr lang="en-US" sz="1600" b="0" i="0" u="none" strike="noStrike">
                          <a:solidFill>
                            <a:srgbClr val="FFFFFF"/>
                          </a:solidFill>
                          <a:effectLst/>
                          <a:latin typeface="Calibri" panose="020F0502020204030204" pitchFamily="34" charset="0"/>
                        </a:rPr>
                        <a:t>Snow and Ice</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r" fontAlgn="b"/>
                      <a:r>
                        <a:rPr lang="en-US" sz="1600" b="0" i="0" u="none" strike="noStrike">
                          <a:solidFill>
                            <a:srgbClr val="FFFFFF"/>
                          </a:solidFill>
                          <a:effectLst/>
                          <a:latin typeface="Calibri" panose="020F0502020204030204" pitchFamily="34" charset="0"/>
                        </a:rPr>
                        <a:t>1</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562986765"/>
                  </a:ext>
                </a:extLst>
              </a:tr>
              <a:tr h="228187">
                <a:tc>
                  <a:txBody>
                    <a:bodyPr/>
                    <a:lstStyle/>
                    <a:p>
                      <a:pPr algn="l" fontAlgn="b"/>
                      <a:r>
                        <a:rPr lang="en-US" sz="1600" b="0" i="0" u="none" strike="noStrike">
                          <a:solidFill>
                            <a:srgbClr val="000000"/>
                          </a:solidFill>
                          <a:effectLst/>
                          <a:latin typeface="Calibri" panose="020F0502020204030204" pitchFamily="34" charset="0"/>
                        </a:rPr>
                        <a:t>Snow and Ice</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321647879"/>
                  </a:ext>
                </a:extLst>
              </a:tr>
              <a:tr h="228187">
                <a:tc>
                  <a:txBody>
                    <a:bodyPr/>
                    <a:lstStyle/>
                    <a:p>
                      <a:pPr algn="l" fontAlgn="b"/>
                      <a:r>
                        <a:rPr lang="en-US" sz="1600" b="0" i="0" u="none" strike="noStrike">
                          <a:solidFill>
                            <a:srgbClr val="FFFFFF"/>
                          </a:solidFill>
                          <a:effectLst/>
                          <a:latin typeface="Calibri" panose="020F0502020204030204" pitchFamily="34" charset="0"/>
                        </a:rPr>
                        <a:t>System Roadway Structures Maintenance</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r" fontAlgn="b"/>
                      <a:r>
                        <a:rPr lang="en-US" sz="1600" b="0" i="0" u="none" strike="noStrike">
                          <a:solidFill>
                            <a:srgbClr val="FFFFFF"/>
                          </a:solidFill>
                          <a:effectLst/>
                          <a:latin typeface="Calibri" panose="020F0502020204030204" pitchFamily="34" charset="0"/>
                        </a:rPr>
                        <a:t>6</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1055758391"/>
                  </a:ext>
                </a:extLst>
              </a:tr>
              <a:tr h="228187">
                <a:tc>
                  <a:txBody>
                    <a:bodyPr/>
                    <a:lstStyle/>
                    <a:p>
                      <a:pPr algn="l" fontAlgn="b"/>
                      <a:r>
                        <a:rPr lang="en-US" sz="1600" b="0" i="0" u="none" strike="noStrike">
                          <a:solidFill>
                            <a:srgbClr val="000000"/>
                          </a:solidFill>
                          <a:effectLst/>
                          <a:latin typeface="Calibri" panose="020F0502020204030204" pitchFamily="34" charset="0"/>
                        </a:rPr>
                        <a:t>Drainage Systems Inspections and Maintenance</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4130807220"/>
                  </a:ext>
                </a:extLst>
              </a:tr>
              <a:tr h="228187">
                <a:tc>
                  <a:txBody>
                    <a:bodyPr/>
                    <a:lstStyle/>
                    <a:p>
                      <a:pPr algn="l" fontAlgn="b"/>
                      <a:r>
                        <a:rPr lang="en-US" sz="1600" b="0" i="0" u="none" strike="noStrike">
                          <a:solidFill>
                            <a:srgbClr val="000000"/>
                          </a:solidFill>
                          <a:effectLst/>
                          <a:latin typeface="Calibri" panose="020F0502020204030204" pitchFamily="34" charset="0"/>
                        </a:rPr>
                        <a:t>Pavement and Surface Repair</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2861504552"/>
                  </a:ext>
                </a:extLst>
              </a:tr>
              <a:tr h="228187">
                <a:tc>
                  <a:txBody>
                    <a:bodyPr/>
                    <a:lstStyle/>
                    <a:p>
                      <a:pPr algn="l" fontAlgn="b"/>
                      <a:r>
                        <a:rPr lang="en-US" sz="1600" b="0" i="0" u="none" strike="noStrike">
                          <a:solidFill>
                            <a:srgbClr val="000000"/>
                          </a:solidFill>
                          <a:effectLst/>
                          <a:latin typeface="Calibri" panose="020F0502020204030204" pitchFamily="34" charset="0"/>
                        </a:rPr>
                        <a:t>Vegetation Management</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502488860"/>
                  </a:ext>
                </a:extLst>
              </a:tr>
              <a:tr h="228187">
                <a:tc>
                  <a:txBody>
                    <a:bodyPr/>
                    <a:lstStyle/>
                    <a:p>
                      <a:pPr algn="l" fontAlgn="b"/>
                      <a:r>
                        <a:rPr lang="en-US" sz="1600" b="0" i="0" u="none" strike="noStrike">
                          <a:solidFill>
                            <a:srgbClr val="FFFFFF"/>
                          </a:solidFill>
                          <a:effectLst/>
                          <a:latin typeface="Calibri" panose="020F0502020204030204" pitchFamily="34" charset="0"/>
                        </a:rPr>
                        <a:t>Traffic Devices Operation and Maintenance</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r" fontAlgn="b"/>
                      <a:r>
                        <a:rPr lang="en-US" sz="1600" b="0" i="0" u="none" strike="noStrike">
                          <a:solidFill>
                            <a:srgbClr val="FFFFFF"/>
                          </a:solidFill>
                          <a:effectLst/>
                          <a:latin typeface="Calibri" panose="020F0502020204030204" pitchFamily="34" charset="0"/>
                        </a:rPr>
                        <a:t>20</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1748602107"/>
                  </a:ext>
                </a:extLst>
              </a:tr>
              <a:tr h="228187">
                <a:tc>
                  <a:txBody>
                    <a:bodyPr/>
                    <a:lstStyle/>
                    <a:p>
                      <a:pPr algn="l" fontAlgn="b"/>
                      <a:r>
                        <a:rPr lang="en-US" sz="1600" b="0" i="0" u="none" strike="noStrike">
                          <a:solidFill>
                            <a:srgbClr val="000000"/>
                          </a:solidFill>
                          <a:effectLst/>
                          <a:latin typeface="Calibri" panose="020F0502020204030204" pitchFamily="34" charset="0"/>
                        </a:rPr>
                        <a:t>High Mast Tower Lighting Inspection and Maintenance</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2291126662"/>
                  </a:ext>
                </a:extLst>
              </a:tr>
              <a:tr h="228187">
                <a:tc>
                  <a:txBody>
                    <a:bodyPr/>
                    <a:lstStyle/>
                    <a:p>
                      <a:pPr algn="l" fontAlgn="b"/>
                      <a:r>
                        <a:rPr lang="en-US" sz="1600" b="0" i="0" u="none" strike="noStrike" dirty="0">
                          <a:solidFill>
                            <a:srgbClr val="000000"/>
                          </a:solidFill>
                          <a:effectLst/>
                          <a:latin typeface="Calibri" panose="020F0502020204030204" pitchFamily="34" charset="0"/>
                        </a:rPr>
                        <a:t>Highway Maintenance Safety Barrier Products</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10</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143261873"/>
                  </a:ext>
                </a:extLst>
              </a:tr>
              <a:tr h="228187">
                <a:tc>
                  <a:txBody>
                    <a:bodyPr/>
                    <a:lstStyle/>
                    <a:p>
                      <a:pPr algn="l" fontAlgn="b"/>
                      <a:r>
                        <a:rPr lang="en-US" sz="1600" b="0" i="0" u="none" strike="noStrike">
                          <a:solidFill>
                            <a:srgbClr val="000000"/>
                          </a:solidFill>
                          <a:effectLst/>
                          <a:latin typeface="Calibri" panose="020F0502020204030204" pitchFamily="34" charset="0"/>
                        </a:rPr>
                        <a:t>Roadway Lighting Inspection and Maintenance</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1032806839"/>
                  </a:ext>
                </a:extLst>
              </a:tr>
              <a:tr h="228187">
                <a:tc>
                  <a:txBody>
                    <a:bodyPr/>
                    <a:lstStyle/>
                    <a:p>
                      <a:pPr algn="l" fontAlgn="b"/>
                      <a:r>
                        <a:rPr lang="en-US" sz="1600" b="0" i="0" u="none" strike="noStrike">
                          <a:solidFill>
                            <a:srgbClr val="000000"/>
                          </a:solidFill>
                          <a:effectLst/>
                          <a:latin typeface="Calibri" panose="020F0502020204030204" pitchFamily="34" charset="0"/>
                        </a:rPr>
                        <a:t>Signal System Inspection and Maintenance</a:t>
                      </a:r>
                    </a:p>
                  </a:txBody>
                  <a:tcPr marL="952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a:t>
                      </a:r>
                    </a:p>
                  </a:txBody>
                  <a:tcPr marL="6350" marR="6350" marT="635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341564445"/>
                  </a:ext>
                </a:extLst>
              </a:tr>
              <a:tr h="228187">
                <a:tc>
                  <a:txBody>
                    <a:bodyPr/>
                    <a:lstStyle/>
                    <a:p>
                      <a:pPr algn="l" fontAlgn="b"/>
                      <a:r>
                        <a:rPr lang="en-US" sz="1600" b="0" i="0" u="none" strike="noStrike">
                          <a:solidFill>
                            <a:srgbClr val="000000"/>
                          </a:solidFill>
                          <a:effectLst/>
                          <a:latin typeface="Calibri" panose="020F0502020204030204" pitchFamily="34" charset="0"/>
                        </a:rPr>
                        <a:t>Static Signs Inspection and Maintenance</a:t>
                      </a:r>
                    </a:p>
                  </a:txBody>
                  <a:tcPr marL="95250" marR="6350" marT="6350" marB="0" anchor="b">
                    <a:lnL>
                      <a:noFill/>
                    </a:lnL>
                    <a:lnR>
                      <a:noFill/>
                    </a:lnR>
                    <a:lnT w="6350" cap="flat" cmpd="sng" algn="ctr">
                      <a:solidFill>
                        <a:srgbClr val="D9E1F2"/>
                      </a:solidFill>
                      <a:prstDash val="solid"/>
                      <a:round/>
                      <a:headEnd type="none" w="med" len="med"/>
                      <a:tailEnd type="none" w="med" len="med"/>
                    </a:lnT>
                    <a:lnB w="25400" cap="flat" cmpd="dbl" algn="ctr">
                      <a:solidFill>
                        <a:srgbClr val="305496"/>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a:t>
                      </a:r>
                    </a:p>
                  </a:txBody>
                  <a:tcPr marL="6350" marR="6350" marT="6350" marB="0" anchor="b">
                    <a:lnL>
                      <a:noFill/>
                    </a:lnL>
                    <a:lnR>
                      <a:noFill/>
                    </a:lnR>
                    <a:lnT w="6350" cap="flat" cmpd="sng" algn="ctr">
                      <a:solidFill>
                        <a:srgbClr val="D9E1F2"/>
                      </a:solidFill>
                      <a:prstDash val="solid"/>
                      <a:round/>
                      <a:headEnd type="none" w="med" len="med"/>
                      <a:tailEnd type="none" w="med" len="med"/>
                    </a:lnT>
                    <a:lnB w="25400" cap="flat" cmpd="dbl" algn="ctr">
                      <a:solidFill>
                        <a:srgbClr val="305496"/>
                      </a:solidFill>
                      <a:prstDash val="solid"/>
                      <a:round/>
                      <a:headEnd type="none" w="med" len="med"/>
                      <a:tailEnd type="none" w="med" len="med"/>
                    </a:lnB>
                  </a:tcPr>
                </a:tc>
                <a:extLst>
                  <a:ext uri="{0D108BD9-81ED-4DB2-BD59-A6C34878D82A}">
                    <a16:rowId xmlns:a16="http://schemas.microsoft.com/office/drawing/2014/main" val="4263790869"/>
                  </a:ext>
                </a:extLst>
              </a:tr>
              <a:tr h="228187">
                <a:tc>
                  <a:txBody>
                    <a:bodyPr/>
                    <a:lstStyle/>
                    <a:p>
                      <a:pPr algn="l" fontAlgn="b"/>
                      <a:r>
                        <a:rPr lang="en-US" sz="1600" b="1" i="0" u="none" strike="noStrike">
                          <a:solidFill>
                            <a:srgbClr val="000000"/>
                          </a:solidFill>
                          <a:effectLst/>
                          <a:latin typeface="Calibri" panose="020F0502020204030204" pitchFamily="34" charset="0"/>
                        </a:rPr>
                        <a:t>Grand Total</a:t>
                      </a:r>
                    </a:p>
                  </a:txBody>
                  <a:tcPr marL="6350" marR="6350" marT="6350" marB="0" anchor="b">
                    <a:lnL>
                      <a:noFill/>
                    </a:lnL>
                    <a:lnR>
                      <a:noFill/>
                    </a:lnR>
                    <a:lnT w="25400" cap="flat" cmpd="dbl" algn="ctr">
                      <a:solidFill>
                        <a:srgbClr val="305496"/>
                      </a:solidFill>
                      <a:prstDash val="solid"/>
                      <a:round/>
                      <a:headEnd type="none" w="med" len="med"/>
                      <a:tailEnd type="none" w="med" len="med"/>
                    </a:lnT>
                    <a:lnB>
                      <a:noFill/>
                    </a:lnB>
                  </a:tcPr>
                </a:tc>
                <a:tc>
                  <a:txBody>
                    <a:bodyPr/>
                    <a:lstStyle/>
                    <a:p>
                      <a:pPr algn="r" fontAlgn="b"/>
                      <a:r>
                        <a:rPr lang="en-US" sz="1600" b="1" i="0" u="none" strike="noStrike" dirty="0">
                          <a:solidFill>
                            <a:srgbClr val="000000"/>
                          </a:solidFill>
                          <a:effectLst/>
                          <a:latin typeface="Calibri" panose="020F0502020204030204" pitchFamily="34" charset="0"/>
                        </a:rPr>
                        <a:t>41</a:t>
                      </a:r>
                    </a:p>
                  </a:txBody>
                  <a:tcPr marL="6350" marR="6350" marT="6350" marB="0" anchor="b">
                    <a:lnL>
                      <a:noFill/>
                    </a:lnL>
                    <a:lnR>
                      <a:noFill/>
                    </a:lnR>
                    <a:lnT w="25400" cap="flat" cmpd="dbl" algn="ctr">
                      <a:solidFill>
                        <a:srgbClr val="305496"/>
                      </a:solidFill>
                      <a:prstDash val="solid"/>
                      <a:round/>
                      <a:headEnd type="none" w="med" len="med"/>
                      <a:tailEnd type="none" w="med" len="med"/>
                    </a:lnT>
                    <a:lnB>
                      <a:noFill/>
                    </a:lnB>
                  </a:tcPr>
                </a:tc>
                <a:extLst>
                  <a:ext uri="{0D108BD9-81ED-4DB2-BD59-A6C34878D82A}">
                    <a16:rowId xmlns:a16="http://schemas.microsoft.com/office/drawing/2014/main" val="1659664252"/>
                  </a:ext>
                </a:extLst>
              </a:tr>
            </a:tbl>
          </a:graphicData>
        </a:graphic>
      </p:graphicFrame>
    </p:spTree>
    <p:extLst>
      <p:ext uri="{BB962C8B-B14F-4D97-AF65-F5344CB8AC3E}">
        <p14:creationId xmlns:p14="http://schemas.microsoft.com/office/powerpoint/2010/main" val="1992073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114" y="152400"/>
            <a:ext cx="4335236" cy="914400"/>
          </a:xfrm>
          <a:solidFill>
            <a:srgbClr val="003865"/>
          </a:solidFill>
        </p:spPr>
        <p:txBody>
          <a:bodyPr>
            <a:normAutofit fontScale="90000"/>
          </a:bodyPr>
          <a:lstStyle/>
          <a:p>
            <a:r>
              <a:rPr lang="en-US" altLang="en-US" dirty="0"/>
              <a:t>Who Uses Asset Data? </a:t>
            </a:r>
            <a:br>
              <a:rPr lang="en-US" altLang="en-US" dirty="0"/>
            </a:br>
            <a:r>
              <a:rPr lang="en-US" altLang="en-US" dirty="0"/>
              <a:t>Maintenance Measures </a:t>
            </a:r>
            <a:endParaRPr lang="en-US" dirty="0"/>
          </a:p>
        </p:txBody>
      </p:sp>
      <p:graphicFrame>
        <p:nvGraphicFramePr>
          <p:cNvPr id="5" name="Table 5">
            <a:extLst>
              <a:ext uri="{FF2B5EF4-FFF2-40B4-BE49-F238E27FC236}">
                <a16:creationId xmlns:a16="http://schemas.microsoft.com/office/drawing/2014/main" id="{4E2A6E0C-9E48-419F-9A5F-274CC39DA7B0}"/>
              </a:ext>
            </a:extLst>
          </p:cNvPr>
          <p:cNvGraphicFramePr>
            <a:graphicFrameLocks noGrp="1"/>
          </p:cNvGraphicFramePr>
          <p:nvPr/>
        </p:nvGraphicFramePr>
        <p:xfrm>
          <a:off x="78377" y="1309765"/>
          <a:ext cx="8987247" cy="4851400"/>
        </p:xfrm>
        <a:graphic>
          <a:graphicData uri="http://schemas.openxmlformats.org/drawingml/2006/table">
            <a:tbl>
              <a:tblPr firstRow="1" bandRow="1">
                <a:tableStyleId>{5C22544A-7EE6-4342-B048-85BDC9FD1C3A}</a:tableStyleId>
              </a:tblPr>
              <a:tblGrid>
                <a:gridCol w="3631775">
                  <a:extLst>
                    <a:ext uri="{9D8B030D-6E8A-4147-A177-3AD203B41FA5}">
                      <a16:colId xmlns:a16="http://schemas.microsoft.com/office/drawing/2014/main" val="1859981502"/>
                    </a:ext>
                  </a:extLst>
                </a:gridCol>
                <a:gridCol w="1229710">
                  <a:extLst>
                    <a:ext uri="{9D8B030D-6E8A-4147-A177-3AD203B41FA5}">
                      <a16:colId xmlns:a16="http://schemas.microsoft.com/office/drawing/2014/main" val="571733732"/>
                    </a:ext>
                  </a:extLst>
                </a:gridCol>
                <a:gridCol w="2050001">
                  <a:extLst>
                    <a:ext uri="{9D8B030D-6E8A-4147-A177-3AD203B41FA5}">
                      <a16:colId xmlns:a16="http://schemas.microsoft.com/office/drawing/2014/main" val="1132781539"/>
                    </a:ext>
                  </a:extLst>
                </a:gridCol>
                <a:gridCol w="2075761">
                  <a:extLst>
                    <a:ext uri="{9D8B030D-6E8A-4147-A177-3AD203B41FA5}">
                      <a16:colId xmlns:a16="http://schemas.microsoft.com/office/drawing/2014/main" val="89066198"/>
                    </a:ext>
                  </a:extLst>
                </a:gridCol>
              </a:tblGrid>
              <a:tr h="370840">
                <a:tc>
                  <a:txBody>
                    <a:bodyPr/>
                    <a:lstStyle/>
                    <a:p>
                      <a:r>
                        <a:rPr lang="en-US" dirty="0"/>
                        <a:t>Traffic Barrier Performance Measures**</a:t>
                      </a:r>
                    </a:p>
                  </a:txBody>
                  <a:tcPr/>
                </a:tc>
                <a:tc gridSpan="3">
                  <a:txBody>
                    <a:bodyPr/>
                    <a:lstStyle/>
                    <a:p>
                      <a:pPr algn="ctr"/>
                      <a:r>
                        <a:rPr lang="en-US" dirty="0"/>
                        <a:t>Level of Service Categorization</a:t>
                      </a:r>
                    </a:p>
                    <a:p>
                      <a:pPr algn="ctr"/>
                      <a:r>
                        <a:rPr lang="en-US" dirty="0"/>
                        <a:t>A 100% -80.1%, B 80% – 60.1%, C 60% - 40%, D &lt;40%</a:t>
                      </a:r>
                    </a:p>
                  </a:txBody>
                  <a:tcPr/>
                </a:tc>
                <a:tc hMerge="1">
                  <a:txBody>
                    <a:bodyPr/>
                    <a:lstStyle/>
                    <a:p>
                      <a:endParaRPr lang="en-US"/>
                    </a:p>
                  </a:txBody>
                  <a:tcPr/>
                </a:tc>
                <a:tc hMerge="1">
                  <a:txBody>
                    <a:bodyPr/>
                    <a:lstStyle/>
                    <a:p>
                      <a:pPr algn="ctr"/>
                      <a:endParaRPr lang="en-US" dirty="0"/>
                    </a:p>
                  </a:txBody>
                  <a:tcPr/>
                </a:tc>
                <a:extLst>
                  <a:ext uri="{0D108BD9-81ED-4DB2-BD59-A6C34878D82A}">
                    <a16:rowId xmlns:a16="http://schemas.microsoft.com/office/drawing/2014/main" val="3712255735"/>
                  </a:ext>
                </a:extLst>
              </a:tr>
              <a:tr h="370840">
                <a:tc>
                  <a:txBody>
                    <a:bodyPr/>
                    <a:lstStyle/>
                    <a:p>
                      <a:endParaRPr lang="en-US" b="1" dirty="0"/>
                    </a:p>
                  </a:txBody>
                  <a:tcPr/>
                </a:tc>
                <a:tc>
                  <a:txBody>
                    <a:bodyPr/>
                    <a:lstStyle/>
                    <a:p>
                      <a:pPr algn="ctr"/>
                      <a:r>
                        <a:rPr lang="en-US" dirty="0"/>
                        <a:t>LOS Target</a:t>
                      </a:r>
                    </a:p>
                  </a:txBody>
                  <a:tcPr/>
                </a:tc>
                <a:tc>
                  <a:txBody>
                    <a:bodyPr/>
                    <a:lstStyle/>
                    <a:p>
                      <a:pPr algn="ctr"/>
                      <a:r>
                        <a:rPr lang="en-US" dirty="0"/>
                        <a:t>Non-Functional*</a:t>
                      </a:r>
                    </a:p>
                  </a:txBody>
                  <a:tcPr/>
                </a:tc>
                <a:tc>
                  <a:txBody>
                    <a:bodyPr/>
                    <a:lstStyle/>
                    <a:p>
                      <a:pPr algn="ctr"/>
                      <a:r>
                        <a:rPr lang="en-US" dirty="0"/>
                        <a:t>Functional Results*</a:t>
                      </a:r>
                    </a:p>
                  </a:txBody>
                  <a:tcPr/>
                </a:tc>
                <a:extLst>
                  <a:ext uri="{0D108BD9-81ED-4DB2-BD59-A6C34878D82A}">
                    <a16:rowId xmlns:a16="http://schemas.microsoft.com/office/drawing/2014/main" val="3057133389"/>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High ADT Cable Barrier - % Completed On-Time</a:t>
                      </a:r>
                    </a:p>
                  </a:txBody>
                  <a:tcPr/>
                </a:tc>
                <a:tc>
                  <a:txBody>
                    <a:bodyPr/>
                    <a:lstStyle/>
                    <a:p>
                      <a:pPr algn="ctr"/>
                      <a:r>
                        <a:rPr lang="en-US" dirty="0"/>
                        <a:t>B</a:t>
                      </a:r>
                    </a:p>
                  </a:txBody>
                  <a:tcPr/>
                </a:tc>
                <a:tc>
                  <a:txBody>
                    <a:bodyPr/>
                    <a:lstStyle/>
                    <a:p>
                      <a:pPr algn="ctr"/>
                      <a:r>
                        <a:rPr lang="en-US" dirty="0"/>
                        <a:t>(10 days) 74%</a:t>
                      </a:r>
                    </a:p>
                    <a:p>
                      <a:pPr algn="ctr"/>
                      <a:r>
                        <a:rPr lang="en-US" dirty="0"/>
                        <a:t>LOS B</a:t>
                      </a:r>
                    </a:p>
                  </a:txBody>
                  <a:tcPr/>
                </a:tc>
                <a:tc>
                  <a:txBody>
                    <a:bodyPr/>
                    <a:lstStyle/>
                    <a:p>
                      <a:pPr algn="ctr"/>
                      <a:r>
                        <a:rPr lang="en-US" dirty="0"/>
                        <a:t>(15 days) 90% </a:t>
                      </a:r>
                    </a:p>
                    <a:p>
                      <a:pPr algn="ctr"/>
                      <a:r>
                        <a:rPr lang="en-US" dirty="0"/>
                        <a:t>LOS A</a:t>
                      </a:r>
                    </a:p>
                  </a:txBody>
                  <a:tcPr/>
                </a:tc>
                <a:extLst>
                  <a:ext uri="{0D108BD9-81ED-4DB2-BD59-A6C34878D82A}">
                    <a16:rowId xmlns:a16="http://schemas.microsoft.com/office/drawing/2014/main" val="297597769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Low ADT Cable Barrier - % Completed On-Time</a:t>
                      </a:r>
                    </a:p>
                  </a:txBody>
                  <a:tcPr/>
                </a:tc>
                <a:tc>
                  <a:txBody>
                    <a:bodyPr/>
                    <a:lstStyle/>
                    <a:p>
                      <a:pPr algn="ctr"/>
                      <a:r>
                        <a:rPr lang="en-US" dirty="0"/>
                        <a:t>B</a:t>
                      </a:r>
                    </a:p>
                  </a:txBody>
                  <a:tcPr/>
                </a:tc>
                <a:tc>
                  <a:txBody>
                    <a:bodyPr/>
                    <a:lstStyle/>
                    <a:p>
                      <a:pPr algn="ctr"/>
                      <a:r>
                        <a:rPr lang="en-US" dirty="0"/>
                        <a:t>(15 days) 69%</a:t>
                      </a:r>
                    </a:p>
                    <a:p>
                      <a:pPr algn="ctr"/>
                      <a:r>
                        <a:rPr lang="en-US" dirty="0"/>
                        <a:t>LOS B</a:t>
                      </a:r>
                    </a:p>
                  </a:txBody>
                  <a:tcPr/>
                </a:tc>
                <a:tc>
                  <a:txBody>
                    <a:bodyPr/>
                    <a:lstStyle/>
                    <a:p>
                      <a:pPr algn="ctr"/>
                      <a:r>
                        <a:rPr lang="en-US" dirty="0"/>
                        <a:t>(20 days) 76% </a:t>
                      </a:r>
                    </a:p>
                    <a:p>
                      <a:pPr algn="ctr"/>
                      <a:r>
                        <a:rPr lang="en-US" dirty="0"/>
                        <a:t>LOS A</a:t>
                      </a:r>
                    </a:p>
                  </a:txBody>
                  <a:tcPr/>
                </a:tc>
                <a:extLst>
                  <a:ext uri="{0D108BD9-81ED-4DB2-BD59-A6C34878D82A}">
                    <a16:rowId xmlns:a16="http://schemas.microsoft.com/office/drawing/2014/main" val="34745911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High ADT Attenuator/End Treatments - % Completed On-Time</a:t>
                      </a:r>
                    </a:p>
                  </a:txBody>
                  <a:tcPr/>
                </a:tc>
                <a:tc>
                  <a:txBody>
                    <a:bodyPr/>
                    <a:lstStyle/>
                    <a:p>
                      <a:pPr algn="ctr"/>
                      <a:r>
                        <a:rPr lang="en-US" dirty="0"/>
                        <a:t>C</a:t>
                      </a:r>
                    </a:p>
                  </a:txBody>
                  <a:tcPr/>
                </a:tc>
                <a:tc>
                  <a:txBody>
                    <a:bodyPr/>
                    <a:lstStyle/>
                    <a:p>
                      <a:pPr algn="ctr"/>
                      <a:r>
                        <a:rPr lang="en-US" dirty="0"/>
                        <a:t>(5 days) 49%</a:t>
                      </a:r>
                    </a:p>
                    <a:p>
                      <a:pPr algn="ctr"/>
                      <a:r>
                        <a:rPr lang="en-US" dirty="0"/>
                        <a:t>LOS C</a:t>
                      </a:r>
                    </a:p>
                  </a:txBody>
                  <a:tcPr/>
                </a:tc>
                <a:tc>
                  <a:txBody>
                    <a:bodyPr/>
                    <a:lstStyle/>
                    <a:p>
                      <a:pPr algn="ctr"/>
                      <a:r>
                        <a:rPr lang="en-US" dirty="0"/>
                        <a:t>NA</a:t>
                      </a:r>
                    </a:p>
                  </a:txBody>
                  <a:tcPr/>
                </a:tc>
                <a:extLst>
                  <a:ext uri="{0D108BD9-81ED-4DB2-BD59-A6C34878D82A}">
                    <a16:rowId xmlns:a16="http://schemas.microsoft.com/office/drawing/2014/main" val="1149668325"/>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Low ADT Attenuator/End Treatments - % Completed On-Time</a:t>
                      </a:r>
                    </a:p>
                  </a:txBody>
                  <a:tcPr/>
                </a:tc>
                <a:tc>
                  <a:txBody>
                    <a:bodyPr/>
                    <a:lstStyle/>
                    <a:p>
                      <a:pPr algn="ctr"/>
                      <a:r>
                        <a:rPr lang="en-US" dirty="0"/>
                        <a:t>C</a:t>
                      </a:r>
                    </a:p>
                  </a:txBody>
                  <a:tcPr/>
                </a:tc>
                <a:tc>
                  <a:txBody>
                    <a:bodyPr/>
                    <a:lstStyle/>
                    <a:p>
                      <a:pPr algn="ctr"/>
                      <a:r>
                        <a:rPr lang="en-US" dirty="0"/>
                        <a:t>(10 days) 45%</a:t>
                      </a:r>
                    </a:p>
                    <a:p>
                      <a:pPr algn="ctr"/>
                      <a:r>
                        <a:rPr lang="en-US" dirty="0"/>
                        <a:t>LOS C</a:t>
                      </a:r>
                    </a:p>
                  </a:txBody>
                  <a:tcPr/>
                </a:tc>
                <a:tc>
                  <a:txBody>
                    <a:bodyPr/>
                    <a:lstStyle/>
                    <a:p>
                      <a:pPr algn="ctr"/>
                      <a:r>
                        <a:rPr lang="en-US" dirty="0"/>
                        <a:t>NA</a:t>
                      </a:r>
                    </a:p>
                  </a:txBody>
                  <a:tcPr/>
                </a:tc>
                <a:extLst>
                  <a:ext uri="{0D108BD9-81ED-4DB2-BD59-A6C34878D82A}">
                    <a16:rowId xmlns:a16="http://schemas.microsoft.com/office/drawing/2014/main" val="3541099995"/>
                  </a:ext>
                </a:extLst>
              </a:tr>
              <a:tr h="370840">
                <a:tc>
                  <a:txBody>
                    <a:bodyPr/>
                    <a:lstStyle/>
                    <a:p>
                      <a:r>
                        <a:rPr lang="en-US" dirty="0"/>
                        <a:t>High ADT Plate Beam Guardrail - % Completed On-time</a:t>
                      </a:r>
                    </a:p>
                  </a:txBody>
                  <a:tcPr/>
                </a:tc>
                <a:tc>
                  <a:txBody>
                    <a:bodyPr/>
                    <a:lstStyle/>
                    <a:p>
                      <a:pPr algn="ctr"/>
                      <a:r>
                        <a:rPr lang="en-US" dirty="0"/>
                        <a:t>B</a:t>
                      </a:r>
                    </a:p>
                  </a:txBody>
                  <a:tcPr/>
                </a:tc>
                <a:tc>
                  <a:txBody>
                    <a:bodyPr/>
                    <a:lstStyle/>
                    <a:p>
                      <a:pPr algn="ctr"/>
                      <a:r>
                        <a:rPr lang="en-US" dirty="0"/>
                        <a:t>(10 days) 54%</a:t>
                      </a:r>
                    </a:p>
                    <a:p>
                      <a:pPr algn="ctr"/>
                      <a:r>
                        <a:rPr lang="en-US" dirty="0"/>
                        <a:t>LOS C </a:t>
                      </a:r>
                    </a:p>
                  </a:txBody>
                  <a:tcPr/>
                </a:tc>
                <a:tc>
                  <a:txBody>
                    <a:bodyPr/>
                    <a:lstStyle/>
                    <a:p>
                      <a:pPr algn="ctr"/>
                      <a:r>
                        <a:rPr lang="en-US" dirty="0"/>
                        <a:t> (25 days) 81% </a:t>
                      </a:r>
                    </a:p>
                    <a:p>
                      <a:pPr algn="ctr"/>
                      <a:r>
                        <a:rPr lang="en-US" dirty="0"/>
                        <a:t>LOS A</a:t>
                      </a:r>
                    </a:p>
                  </a:txBody>
                  <a:tcPr/>
                </a:tc>
                <a:extLst>
                  <a:ext uri="{0D108BD9-81ED-4DB2-BD59-A6C34878D82A}">
                    <a16:rowId xmlns:a16="http://schemas.microsoft.com/office/drawing/2014/main" val="39388246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Low ADT Plate Beam Guardrail - % Completed On-time</a:t>
                      </a:r>
                    </a:p>
                  </a:txBody>
                  <a:tcPr/>
                </a:tc>
                <a:tc>
                  <a:txBody>
                    <a:bodyPr/>
                    <a:lstStyle/>
                    <a:p>
                      <a:pPr algn="ctr"/>
                      <a:r>
                        <a:rPr lang="en-US" dirty="0"/>
                        <a:t>B</a:t>
                      </a:r>
                    </a:p>
                  </a:txBody>
                  <a:tcPr/>
                </a:tc>
                <a:tc>
                  <a:txBody>
                    <a:bodyPr/>
                    <a:lstStyle/>
                    <a:p>
                      <a:pPr algn="ctr"/>
                      <a:r>
                        <a:rPr lang="en-US" dirty="0"/>
                        <a:t>(15 days) 49%</a:t>
                      </a:r>
                    </a:p>
                    <a:p>
                      <a:pPr algn="ctr"/>
                      <a:r>
                        <a:rPr lang="en-US" dirty="0"/>
                        <a:t>LOS C</a:t>
                      </a:r>
                    </a:p>
                  </a:txBody>
                  <a:tcPr/>
                </a:tc>
                <a:tc>
                  <a:txBody>
                    <a:bodyPr/>
                    <a:lstStyle/>
                    <a:p>
                      <a:pPr algn="ctr"/>
                      <a:r>
                        <a:rPr lang="en-US" dirty="0"/>
                        <a:t>(30 days) 61% </a:t>
                      </a:r>
                    </a:p>
                    <a:p>
                      <a:pPr algn="ctr"/>
                      <a:r>
                        <a:rPr lang="en-US" dirty="0"/>
                        <a:t>LOS B</a:t>
                      </a:r>
                    </a:p>
                  </a:txBody>
                  <a:tcPr/>
                </a:tc>
                <a:extLst>
                  <a:ext uri="{0D108BD9-81ED-4DB2-BD59-A6C34878D82A}">
                    <a16:rowId xmlns:a16="http://schemas.microsoft.com/office/drawing/2014/main" val="2890034774"/>
                  </a:ext>
                </a:extLst>
              </a:tr>
            </a:tbl>
          </a:graphicData>
        </a:graphic>
      </p:graphicFrame>
      <p:sp>
        <p:nvSpPr>
          <p:cNvPr id="7" name="TextBox 6">
            <a:extLst>
              <a:ext uri="{FF2B5EF4-FFF2-40B4-BE49-F238E27FC236}">
                <a16:creationId xmlns:a16="http://schemas.microsoft.com/office/drawing/2014/main" id="{6C76CCFE-A060-45B1-9E76-F9CDDA0B81CF}"/>
              </a:ext>
            </a:extLst>
          </p:cNvPr>
          <p:cNvSpPr txBox="1"/>
          <p:nvPr/>
        </p:nvSpPr>
        <p:spPr>
          <a:xfrm>
            <a:off x="0" y="6161165"/>
            <a:ext cx="9065624" cy="646331"/>
          </a:xfrm>
          <a:prstGeom prst="rect">
            <a:avLst/>
          </a:prstGeom>
          <a:noFill/>
        </p:spPr>
        <p:txBody>
          <a:bodyPr wrap="square" rtlCol="0">
            <a:spAutoFit/>
          </a:bodyPr>
          <a:lstStyle/>
          <a:p>
            <a:r>
              <a:rPr lang="en-US" dirty="0"/>
              <a:t>*Entire dataset calculated functional/non-functional as no means to know at this time. </a:t>
            </a:r>
          </a:p>
          <a:p>
            <a:r>
              <a:rPr lang="en-US" dirty="0"/>
              <a:t>**From July 1, 2020. Accident date to Finish date (day card). 767 Repairs.</a:t>
            </a:r>
          </a:p>
        </p:txBody>
      </p:sp>
    </p:spTree>
    <p:extLst>
      <p:ext uri="{BB962C8B-B14F-4D97-AF65-F5344CB8AC3E}">
        <p14:creationId xmlns:p14="http://schemas.microsoft.com/office/powerpoint/2010/main" val="3479999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Maintenance Measures </a:t>
            </a:r>
          </a:p>
        </p:txBody>
      </p:sp>
      <p:sp>
        <p:nvSpPr>
          <p:cNvPr id="3" name="Content Placeholder 2"/>
          <p:cNvSpPr>
            <a:spLocks noGrp="1"/>
          </p:cNvSpPr>
          <p:nvPr>
            <p:ph idx="1"/>
          </p:nvPr>
        </p:nvSpPr>
        <p:spPr>
          <a:xfrm>
            <a:off x="-1019418" y="1387625"/>
            <a:ext cx="10276152" cy="4968728"/>
          </a:xfrm>
          <a:prstGeom prst="rect">
            <a:avLst/>
          </a:prstGeom>
        </p:spPr>
        <p:txBody>
          <a:bodyPr>
            <a:normAutofit/>
          </a:bodyPr>
          <a:lstStyle/>
          <a:p>
            <a:pPr marL="914377" lvl="2" indent="0">
              <a:buNone/>
              <a:defRPr/>
            </a:pPr>
            <a:endParaRPr lang="en-US" sz="2400" dirty="0">
              <a:highlight>
                <a:srgbClr val="FFFF00"/>
              </a:highlight>
            </a:endParaRPr>
          </a:p>
          <a:p>
            <a:pPr marL="914377" lvl="2" indent="0">
              <a:buNone/>
              <a:defRPr/>
            </a:pPr>
            <a:endParaRPr lang="en-US" sz="2400" dirty="0"/>
          </a:p>
          <a:p>
            <a:pPr marL="914377" lvl="2" indent="0">
              <a:buNone/>
              <a:defRPr/>
            </a:pPr>
            <a:endParaRPr lang="en-US" sz="2400" dirty="0"/>
          </a:p>
          <a:p>
            <a:pPr marL="0" indent="0">
              <a:buNone/>
              <a:defRPr/>
            </a:pPr>
            <a:endParaRPr lang="en-US" dirty="0"/>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13</a:t>
            </a:fld>
            <a:endParaRPr lang="en-US" dirty="0"/>
          </a:p>
        </p:txBody>
      </p:sp>
      <p:pic>
        <p:nvPicPr>
          <p:cNvPr id="7" name="Picture 6">
            <a:extLst>
              <a:ext uri="{FF2B5EF4-FFF2-40B4-BE49-F238E27FC236}">
                <a16:creationId xmlns:a16="http://schemas.microsoft.com/office/drawing/2014/main" id="{467D43D3-472A-48B7-A001-5C417AE538B8}"/>
              </a:ext>
            </a:extLst>
          </p:cNvPr>
          <p:cNvPicPr>
            <a:picLocks noChangeAspect="1"/>
          </p:cNvPicPr>
          <p:nvPr/>
        </p:nvPicPr>
        <p:blipFill>
          <a:blip r:embed="rId3"/>
          <a:stretch>
            <a:fillRect/>
          </a:stretch>
        </p:blipFill>
        <p:spPr>
          <a:xfrm>
            <a:off x="0" y="1387625"/>
            <a:ext cx="9144000" cy="4400234"/>
          </a:xfrm>
          <a:prstGeom prst="rect">
            <a:avLst/>
          </a:prstGeom>
        </p:spPr>
      </p:pic>
    </p:spTree>
    <p:extLst>
      <p:ext uri="{BB962C8B-B14F-4D97-AF65-F5344CB8AC3E}">
        <p14:creationId xmlns:p14="http://schemas.microsoft.com/office/powerpoint/2010/main" val="53833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Maintenance Measures </a:t>
            </a:r>
          </a:p>
        </p:txBody>
      </p:sp>
      <p:sp>
        <p:nvSpPr>
          <p:cNvPr id="3" name="Content Placeholder 2"/>
          <p:cNvSpPr>
            <a:spLocks noGrp="1"/>
          </p:cNvSpPr>
          <p:nvPr>
            <p:ph idx="1"/>
          </p:nvPr>
        </p:nvSpPr>
        <p:spPr>
          <a:xfrm>
            <a:off x="759278" y="1616140"/>
            <a:ext cx="7054686" cy="4968728"/>
          </a:xfrm>
          <a:prstGeom prst="rect">
            <a:avLst/>
          </a:prstGeom>
        </p:spPr>
        <p:txBody>
          <a:bodyPr>
            <a:normAutofit/>
          </a:bodyPr>
          <a:lstStyle/>
          <a:p>
            <a:pPr marL="914377" lvl="2" indent="0">
              <a:buNone/>
              <a:defRPr/>
            </a:pPr>
            <a:r>
              <a:rPr lang="en-US" sz="2400" dirty="0">
                <a:highlight>
                  <a:srgbClr val="FFFF00"/>
                </a:highlight>
              </a:rPr>
              <a:t>Graphic showing one measure with levels of service Computations</a:t>
            </a:r>
          </a:p>
          <a:p>
            <a:pPr marL="914377" lvl="2" indent="0">
              <a:buNone/>
              <a:defRPr/>
            </a:pPr>
            <a:r>
              <a:rPr lang="en-US" sz="2400" dirty="0">
                <a:highlight>
                  <a:srgbClr val="FFFF00"/>
                </a:highlight>
              </a:rPr>
              <a:t>Josh Dashboard for crack filling or patching (whichever has the best dashboard)</a:t>
            </a:r>
          </a:p>
          <a:p>
            <a:pPr marL="914377" lvl="2" indent="0">
              <a:buNone/>
              <a:defRPr/>
            </a:pPr>
            <a:endParaRPr lang="en-US" sz="2400" dirty="0"/>
          </a:p>
          <a:p>
            <a:pPr marL="914377" lvl="2" indent="0">
              <a:buNone/>
              <a:defRPr/>
            </a:pPr>
            <a:endParaRPr lang="en-US" sz="2400" dirty="0"/>
          </a:p>
          <a:p>
            <a:pPr marL="0" indent="0">
              <a:buNone/>
              <a:defRPr/>
            </a:pPr>
            <a:endParaRPr lang="en-US" dirty="0"/>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14</a:t>
            </a:fld>
            <a:endParaRPr lang="en-US" dirty="0"/>
          </a:p>
        </p:txBody>
      </p:sp>
      <p:pic>
        <p:nvPicPr>
          <p:cNvPr id="2" name="Picture 1">
            <a:extLst>
              <a:ext uri="{FF2B5EF4-FFF2-40B4-BE49-F238E27FC236}">
                <a16:creationId xmlns:a16="http://schemas.microsoft.com/office/drawing/2014/main" id="{1A5673DD-0809-4A5E-8A6F-7F88687BBA5B}"/>
              </a:ext>
            </a:extLst>
          </p:cNvPr>
          <p:cNvPicPr>
            <a:picLocks noChangeAspect="1"/>
          </p:cNvPicPr>
          <p:nvPr/>
        </p:nvPicPr>
        <p:blipFill>
          <a:blip r:embed="rId3"/>
          <a:stretch>
            <a:fillRect/>
          </a:stretch>
        </p:blipFill>
        <p:spPr>
          <a:xfrm>
            <a:off x="0" y="1599914"/>
            <a:ext cx="9144000" cy="4207099"/>
          </a:xfrm>
          <a:prstGeom prst="rect">
            <a:avLst/>
          </a:prstGeom>
        </p:spPr>
      </p:pic>
    </p:spTree>
    <p:extLst>
      <p:ext uri="{BB962C8B-B14F-4D97-AF65-F5344CB8AC3E}">
        <p14:creationId xmlns:p14="http://schemas.microsoft.com/office/powerpoint/2010/main" val="2192227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a:bodyPr>
          <a:lstStyle/>
          <a:p>
            <a:r>
              <a:rPr lang="en-US" altLang="en-US" dirty="0"/>
              <a:t>Who Uses Asset Data? Spatial Analysis</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15</a:t>
            </a:fld>
            <a:endParaRPr lang="en-US" dirty="0"/>
          </a:p>
        </p:txBody>
      </p:sp>
      <p:pic>
        <p:nvPicPr>
          <p:cNvPr id="5" name="Content Placeholder 4">
            <a:extLst>
              <a:ext uri="{FF2B5EF4-FFF2-40B4-BE49-F238E27FC236}">
                <a16:creationId xmlns:a16="http://schemas.microsoft.com/office/drawing/2014/main" id="{E49DB764-C01C-43CA-B5B5-5FE6935905B3}"/>
              </a:ext>
            </a:extLst>
          </p:cNvPr>
          <p:cNvPicPr>
            <a:picLocks noGrp="1" noChangeAspect="1"/>
          </p:cNvPicPr>
          <p:nvPr>
            <p:ph idx="1"/>
          </p:nvPr>
        </p:nvPicPr>
        <p:blipFill>
          <a:blip r:embed="rId3"/>
          <a:stretch>
            <a:fillRect/>
          </a:stretch>
        </p:blipFill>
        <p:spPr>
          <a:xfrm>
            <a:off x="0" y="1812897"/>
            <a:ext cx="9144000" cy="4436828"/>
          </a:xfrm>
          <a:prstGeom prst="rect">
            <a:avLst/>
          </a:prstGeom>
        </p:spPr>
      </p:pic>
    </p:spTree>
    <p:extLst>
      <p:ext uri="{BB962C8B-B14F-4D97-AF65-F5344CB8AC3E}">
        <p14:creationId xmlns:p14="http://schemas.microsoft.com/office/powerpoint/2010/main" val="369542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Maintenance Planning</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16</a:t>
            </a:fld>
            <a:endParaRPr lang="en-US" dirty="0"/>
          </a:p>
        </p:txBody>
      </p:sp>
      <p:sp>
        <p:nvSpPr>
          <p:cNvPr id="2" name="Content Placeholder 1">
            <a:extLst>
              <a:ext uri="{FF2B5EF4-FFF2-40B4-BE49-F238E27FC236}">
                <a16:creationId xmlns:a16="http://schemas.microsoft.com/office/drawing/2014/main" id="{AA0257FB-62BB-405B-ADCC-459EE9750859}"/>
              </a:ext>
            </a:extLst>
          </p:cNvPr>
          <p:cNvSpPr>
            <a:spLocks noGrp="1"/>
          </p:cNvSpPr>
          <p:nvPr>
            <p:ph idx="1"/>
          </p:nvPr>
        </p:nvSpPr>
        <p:spPr>
          <a:xfrm>
            <a:off x="340432" y="1574406"/>
            <a:ext cx="7886700" cy="4351338"/>
          </a:xfrm>
        </p:spPr>
        <p:txBody>
          <a:bodyPr/>
          <a:lstStyle/>
          <a:p>
            <a:r>
              <a:rPr lang="en-US" dirty="0"/>
              <a:t>Metro District</a:t>
            </a:r>
          </a:p>
          <a:p>
            <a:pPr lvl="1"/>
            <a:r>
              <a:rPr lang="en-US" dirty="0"/>
              <a:t>Weekly Summer Planning </a:t>
            </a:r>
          </a:p>
          <a:p>
            <a:pPr lvl="1"/>
            <a:r>
              <a:rPr lang="en-US" dirty="0"/>
              <a:t>Mowing Demand</a:t>
            </a:r>
          </a:p>
          <a:p>
            <a:pPr lvl="1"/>
            <a:r>
              <a:rPr lang="en-US" dirty="0"/>
              <a:t>Mowing Planning</a:t>
            </a:r>
          </a:p>
          <a:p>
            <a:r>
              <a:rPr lang="en-US" dirty="0"/>
              <a:t>TAMS 3</a:t>
            </a:r>
          </a:p>
        </p:txBody>
      </p:sp>
      <p:pic>
        <p:nvPicPr>
          <p:cNvPr id="4" name="Picture 3">
            <a:extLst>
              <a:ext uri="{FF2B5EF4-FFF2-40B4-BE49-F238E27FC236}">
                <a16:creationId xmlns:a16="http://schemas.microsoft.com/office/drawing/2014/main" id="{CE424934-B2E8-47C1-BFC4-92774BC0DD6D}"/>
              </a:ext>
            </a:extLst>
          </p:cNvPr>
          <p:cNvPicPr>
            <a:picLocks noChangeAspect="1"/>
          </p:cNvPicPr>
          <p:nvPr/>
        </p:nvPicPr>
        <p:blipFill>
          <a:blip r:embed="rId3"/>
          <a:stretch>
            <a:fillRect/>
          </a:stretch>
        </p:blipFill>
        <p:spPr>
          <a:xfrm>
            <a:off x="4283782" y="1574406"/>
            <a:ext cx="4740950" cy="2564839"/>
          </a:xfrm>
          <a:prstGeom prst="rect">
            <a:avLst/>
          </a:prstGeom>
        </p:spPr>
      </p:pic>
      <p:pic>
        <p:nvPicPr>
          <p:cNvPr id="5" name="Picture 4">
            <a:extLst>
              <a:ext uri="{FF2B5EF4-FFF2-40B4-BE49-F238E27FC236}">
                <a16:creationId xmlns:a16="http://schemas.microsoft.com/office/drawing/2014/main" id="{52801104-5FB6-4E48-9B97-0491AE2B9657}"/>
              </a:ext>
            </a:extLst>
          </p:cNvPr>
          <p:cNvPicPr>
            <a:picLocks noChangeAspect="1"/>
          </p:cNvPicPr>
          <p:nvPr/>
        </p:nvPicPr>
        <p:blipFill>
          <a:blip r:embed="rId4"/>
          <a:stretch>
            <a:fillRect/>
          </a:stretch>
        </p:blipFill>
        <p:spPr>
          <a:xfrm>
            <a:off x="4283782" y="4275452"/>
            <a:ext cx="4740950" cy="2263463"/>
          </a:xfrm>
          <a:prstGeom prst="rect">
            <a:avLst/>
          </a:prstGeom>
        </p:spPr>
      </p:pic>
      <p:pic>
        <p:nvPicPr>
          <p:cNvPr id="3" name="Picture 2">
            <a:extLst>
              <a:ext uri="{FF2B5EF4-FFF2-40B4-BE49-F238E27FC236}">
                <a16:creationId xmlns:a16="http://schemas.microsoft.com/office/drawing/2014/main" id="{0FCD5F93-95AC-4EDA-8813-FEEC9E8B59C3}"/>
              </a:ext>
            </a:extLst>
          </p:cNvPr>
          <p:cNvPicPr>
            <a:picLocks noChangeAspect="1"/>
          </p:cNvPicPr>
          <p:nvPr/>
        </p:nvPicPr>
        <p:blipFill>
          <a:blip r:embed="rId5"/>
          <a:stretch>
            <a:fillRect/>
          </a:stretch>
        </p:blipFill>
        <p:spPr>
          <a:xfrm>
            <a:off x="403553" y="5503326"/>
            <a:ext cx="3677941" cy="1035589"/>
          </a:xfrm>
          <a:prstGeom prst="rect">
            <a:avLst/>
          </a:prstGeom>
        </p:spPr>
      </p:pic>
      <p:pic>
        <p:nvPicPr>
          <p:cNvPr id="7" name="Picture 6">
            <a:extLst>
              <a:ext uri="{FF2B5EF4-FFF2-40B4-BE49-F238E27FC236}">
                <a16:creationId xmlns:a16="http://schemas.microsoft.com/office/drawing/2014/main" id="{5407271B-DA1A-46E0-A096-160234EFF33D}"/>
              </a:ext>
            </a:extLst>
          </p:cNvPr>
          <p:cNvPicPr>
            <a:picLocks noChangeAspect="1"/>
          </p:cNvPicPr>
          <p:nvPr/>
        </p:nvPicPr>
        <p:blipFill>
          <a:blip r:embed="rId6"/>
          <a:stretch>
            <a:fillRect/>
          </a:stretch>
        </p:blipFill>
        <p:spPr>
          <a:xfrm>
            <a:off x="403553" y="4372187"/>
            <a:ext cx="3677941" cy="1057194"/>
          </a:xfrm>
          <a:prstGeom prst="rect">
            <a:avLst/>
          </a:prstGeom>
        </p:spPr>
      </p:pic>
    </p:spTree>
    <p:extLst>
      <p:ext uri="{BB962C8B-B14F-4D97-AF65-F5344CB8AC3E}">
        <p14:creationId xmlns:p14="http://schemas.microsoft.com/office/powerpoint/2010/main" val="1057284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Maintenance Planning</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17</a:t>
            </a:fld>
            <a:endParaRPr lang="en-US" dirty="0"/>
          </a:p>
        </p:txBody>
      </p:sp>
      <p:pic>
        <p:nvPicPr>
          <p:cNvPr id="4" name="Picture 3">
            <a:extLst>
              <a:ext uri="{FF2B5EF4-FFF2-40B4-BE49-F238E27FC236}">
                <a16:creationId xmlns:a16="http://schemas.microsoft.com/office/drawing/2014/main" id="{C554B777-AC42-4070-9AA8-DF9E488D8829}"/>
              </a:ext>
            </a:extLst>
          </p:cNvPr>
          <p:cNvPicPr>
            <a:picLocks noChangeAspect="1"/>
          </p:cNvPicPr>
          <p:nvPr/>
        </p:nvPicPr>
        <p:blipFill>
          <a:blip r:embed="rId3"/>
          <a:stretch>
            <a:fillRect/>
          </a:stretch>
        </p:blipFill>
        <p:spPr>
          <a:xfrm>
            <a:off x="0" y="1312332"/>
            <a:ext cx="9144000" cy="5545667"/>
          </a:xfrm>
          <a:prstGeom prst="rect">
            <a:avLst/>
          </a:prstGeom>
        </p:spPr>
      </p:pic>
      <p:sp>
        <p:nvSpPr>
          <p:cNvPr id="11" name="Content Placeholder 2">
            <a:extLst>
              <a:ext uri="{FF2B5EF4-FFF2-40B4-BE49-F238E27FC236}">
                <a16:creationId xmlns:a16="http://schemas.microsoft.com/office/drawing/2014/main" id="{E752952B-0346-4679-946E-D8A2F3C512D6}"/>
              </a:ext>
            </a:extLst>
          </p:cNvPr>
          <p:cNvSpPr>
            <a:spLocks noGrp="1"/>
          </p:cNvSpPr>
          <p:nvPr>
            <p:ph idx="1"/>
          </p:nvPr>
        </p:nvSpPr>
        <p:spPr>
          <a:xfrm>
            <a:off x="3163597" y="1456265"/>
            <a:ext cx="2816805" cy="677335"/>
          </a:xfrm>
          <a:prstGeom prst="rect">
            <a:avLst/>
          </a:prstGeom>
          <a:solidFill>
            <a:srgbClr val="003865"/>
          </a:solidFill>
          <a:ln>
            <a:solidFill>
              <a:schemeClr val="bg1"/>
            </a:solidFill>
          </a:ln>
        </p:spPr>
        <p:txBody>
          <a:bodyPr>
            <a:noAutofit/>
          </a:bodyPr>
          <a:lstStyle/>
          <a:p>
            <a:pPr marL="0" indent="0" algn="ctr">
              <a:buNone/>
              <a:defRPr/>
            </a:pPr>
            <a:r>
              <a:rPr lang="en-US" sz="1800" dirty="0">
                <a:solidFill>
                  <a:schemeClr val="bg1"/>
                </a:solidFill>
              </a:rPr>
              <a:t>TAMS-</a:t>
            </a:r>
            <a:r>
              <a:rPr lang="en-US" sz="1800" dirty="0" err="1">
                <a:solidFill>
                  <a:schemeClr val="bg1"/>
                </a:solidFill>
              </a:rPr>
              <a:t>HydIfra</a:t>
            </a:r>
            <a:r>
              <a:rPr lang="en-US" sz="1800" dirty="0">
                <a:solidFill>
                  <a:schemeClr val="bg1"/>
                </a:solidFill>
              </a:rPr>
              <a:t> Highway Culvert Repair Decision Tree</a:t>
            </a:r>
          </a:p>
          <a:p>
            <a:pPr marL="914377" lvl="2" indent="0" algn="ctr">
              <a:buNone/>
              <a:defRPr/>
            </a:pPr>
            <a:endParaRPr lang="en-US" sz="1400" dirty="0">
              <a:solidFill>
                <a:schemeClr val="bg1"/>
              </a:solidFill>
            </a:endParaRPr>
          </a:p>
          <a:p>
            <a:pPr marL="0" indent="0" algn="ctr">
              <a:buNone/>
              <a:defRPr/>
            </a:pPr>
            <a:endParaRPr lang="en-US" sz="1600" dirty="0">
              <a:solidFill>
                <a:schemeClr val="bg1"/>
              </a:solidFill>
            </a:endParaRPr>
          </a:p>
        </p:txBody>
      </p:sp>
    </p:spTree>
    <p:extLst>
      <p:ext uri="{BB962C8B-B14F-4D97-AF65-F5344CB8AC3E}">
        <p14:creationId xmlns:p14="http://schemas.microsoft.com/office/powerpoint/2010/main" val="4247457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Maintenance Planning</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18</a:t>
            </a:fld>
            <a:endParaRPr lang="en-US" dirty="0"/>
          </a:p>
        </p:txBody>
      </p:sp>
      <p:pic>
        <p:nvPicPr>
          <p:cNvPr id="7" name="Picture 6">
            <a:extLst>
              <a:ext uri="{FF2B5EF4-FFF2-40B4-BE49-F238E27FC236}">
                <a16:creationId xmlns:a16="http://schemas.microsoft.com/office/drawing/2014/main" id="{0C90C0E2-3D96-44C6-B146-B275EF3469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40" t="84127" r="17801" b="2857"/>
          <a:stretch/>
        </p:blipFill>
        <p:spPr>
          <a:xfrm>
            <a:off x="4572000" y="1973034"/>
            <a:ext cx="4523171" cy="1477328"/>
          </a:xfrm>
          <a:prstGeom prst="rect">
            <a:avLst/>
          </a:prstGeom>
        </p:spPr>
      </p:pic>
      <p:sp>
        <p:nvSpPr>
          <p:cNvPr id="9" name="Rectangle 8">
            <a:extLst>
              <a:ext uri="{FF2B5EF4-FFF2-40B4-BE49-F238E27FC236}">
                <a16:creationId xmlns:a16="http://schemas.microsoft.com/office/drawing/2014/main" id="{1E8874F4-07BF-4EEC-B678-CB26FC49CC91}"/>
              </a:ext>
            </a:extLst>
          </p:cNvPr>
          <p:cNvSpPr/>
          <p:nvPr/>
        </p:nvSpPr>
        <p:spPr>
          <a:xfrm>
            <a:off x="5296634" y="4145300"/>
            <a:ext cx="3496844" cy="1754326"/>
          </a:xfrm>
          <a:prstGeom prst="rect">
            <a:avLst/>
          </a:prstGeom>
        </p:spPr>
        <p:txBody>
          <a:bodyPr wrap="square">
            <a:spAutoFit/>
          </a:bodyPr>
          <a:lstStyle/>
          <a:p>
            <a:r>
              <a:rPr lang="en-US" dirty="0">
                <a:hlinkClick r:id="rId4"/>
              </a:rPr>
              <a:t>Performance Measure-Flowchart Repairs-InplaceCulverts-Flowchart_21Feb.xlsx</a:t>
            </a:r>
            <a:r>
              <a:rPr lang="en-US" dirty="0"/>
              <a:t> shows Flowchart Suggested Repairs and Priority 1 repairs for HydInfra Pipes from SDW 06FEB2020</a:t>
            </a:r>
          </a:p>
        </p:txBody>
      </p:sp>
      <p:pic>
        <p:nvPicPr>
          <p:cNvPr id="10" name="Content Placeholder 3">
            <a:extLst>
              <a:ext uri="{FF2B5EF4-FFF2-40B4-BE49-F238E27FC236}">
                <a16:creationId xmlns:a16="http://schemas.microsoft.com/office/drawing/2014/main" id="{98360E0A-5CA3-4787-ACFA-23776F23F598}"/>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17371"/>
          <a:stretch/>
        </p:blipFill>
        <p:spPr>
          <a:xfrm>
            <a:off x="350522" y="1431378"/>
            <a:ext cx="4164812" cy="4916195"/>
          </a:xfrm>
        </p:spPr>
      </p:pic>
      <p:pic>
        <p:nvPicPr>
          <p:cNvPr id="8" name="Content Placeholder 3">
            <a:extLst>
              <a:ext uri="{FF2B5EF4-FFF2-40B4-BE49-F238E27FC236}">
                <a16:creationId xmlns:a16="http://schemas.microsoft.com/office/drawing/2014/main" id="{EDAFF1E8-A9EC-4DD2-94EC-5AA945C844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141" t="41693" r="5586" b="47557"/>
          <a:stretch/>
        </p:blipFill>
        <p:spPr>
          <a:xfrm>
            <a:off x="3098939" y="3891107"/>
            <a:ext cx="1878220" cy="1535515"/>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2022691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Preventive Maintenance Scheduling</a:t>
            </a:r>
          </a:p>
        </p:txBody>
      </p:sp>
      <p:pic>
        <p:nvPicPr>
          <p:cNvPr id="2" name="Content Placeholder 1">
            <a:extLst>
              <a:ext uri="{FF2B5EF4-FFF2-40B4-BE49-F238E27FC236}">
                <a16:creationId xmlns:a16="http://schemas.microsoft.com/office/drawing/2014/main" id="{BA51AF01-6CDB-4A49-9532-235E6DE1FB51}"/>
              </a:ext>
            </a:extLst>
          </p:cNvPr>
          <p:cNvPicPr>
            <a:picLocks noGrp="1" noChangeAspect="1"/>
          </p:cNvPicPr>
          <p:nvPr>
            <p:ph idx="1"/>
          </p:nvPr>
        </p:nvPicPr>
        <p:blipFill>
          <a:blip r:embed="rId3"/>
          <a:stretch>
            <a:fillRect/>
          </a:stretch>
        </p:blipFill>
        <p:spPr>
          <a:xfrm>
            <a:off x="758824" y="1498600"/>
            <a:ext cx="8300628" cy="4857753"/>
          </a:xfrm>
          <a:prstGeom prst="rect">
            <a:avLst/>
          </a:prstGeom>
        </p:spPr>
      </p:pic>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19</a:t>
            </a:fld>
            <a:endParaRPr lang="en-US" dirty="0"/>
          </a:p>
        </p:txBody>
      </p:sp>
    </p:spTree>
    <p:extLst>
      <p:ext uri="{BB962C8B-B14F-4D97-AF65-F5344CB8AC3E}">
        <p14:creationId xmlns:p14="http://schemas.microsoft.com/office/powerpoint/2010/main" val="226155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t>AMSIP Project</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2</a:t>
            </a:fld>
            <a:endParaRPr lang="en-US" dirty="0"/>
          </a:p>
        </p:txBody>
      </p:sp>
      <p:sp>
        <p:nvSpPr>
          <p:cNvPr id="4" name="TextBox 3">
            <a:extLst>
              <a:ext uri="{FF2B5EF4-FFF2-40B4-BE49-F238E27FC236}">
                <a16:creationId xmlns:a16="http://schemas.microsoft.com/office/drawing/2014/main" id="{FC3EE1AF-E515-4B8F-8067-287AD2693612}"/>
              </a:ext>
            </a:extLst>
          </p:cNvPr>
          <p:cNvSpPr txBox="1"/>
          <p:nvPr/>
        </p:nvSpPr>
        <p:spPr>
          <a:xfrm>
            <a:off x="733646" y="4447920"/>
            <a:ext cx="8070112" cy="1969770"/>
          </a:xfrm>
          <a:prstGeom prst="rect">
            <a:avLst/>
          </a:prstGeom>
          <a:noFill/>
        </p:spPr>
        <p:txBody>
          <a:bodyPr wrap="square" rtlCol="0">
            <a:spAutoFit/>
          </a:bodyPr>
          <a:lstStyle/>
          <a:p>
            <a:r>
              <a:rPr lang="en-US" sz="1200" dirty="0">
                <a:solidFill>
                  <a:srgbClr val="0D0D0D"/>
                </a:solidFill>
              </a:rPr>
              <a:t>Major Decision Summary:</a:t>
            </a:r>
          </a:p>
          <a:p>
            <a:pPr marL="285750" indent="-285750">
              <a:buFont typeface="Arial" panose="020B0604020202020204" pitchFamily="34" charset="0"/>
              <a:buChar char="•"/>
            </a:pPr>
            <a:r>
              <a:rPr lang="en-US" sz="1200" dirty="0">
                <a:solidFill>
                  <a:srgbClr val="0D0D0D"/>
                </a:solidFill>
              </a:rPr>
              <a:t>Do Not Pursue – Fence, Driveway Culverts, Storm Sewer*, Edge Drains</a:t>
            </a:r>
          </a:p>
          <a:p>
            <a:pPr marL="285750" indent="-285750">
              <a:buFont typeface="Arial" panose="020B0604020202020204" pitchFamily="34" charset="0"/>
              <a:buChar char="•"/>
            </a:pPr>
            <a:r>
              <a:rPr lang="en-US" sz="1200" dirty="0">
                <a:solidFill>
                  <a:srgbClr val="0D0D0D"/>
                </a:solidFill>
              </a:rPr>
              <a:t>“Stay the Course” – Many Assets with Existing processes Ex: pavement, bridge, Culverts**</a:t>
            </a:r>
          </a:p>
          <a:p>
            <a:pPr marL="285750" indent="-285750">
              <a:buFont typeface="Arial" panose="020B0604020202020204" pitchFamily="34" charset="0"/>
              <a:buChar char="•"/>
            </a:pPr>
            <a:r>
              <a:rPr lang="en-US" sz="1200" dirty="0">
                <a:solidFill>
                  <a:srgbClr val="0D0D0D"/>
                </a:solidFill>
              </a:rPr>
              <a:t>Low Hanging Fruit – AMPO, Other offices process existing data ex – Catch Basins, other Lidar data available</a:t>
            </a:r>
          </a:p>
          <a:p>
            <a:pPr marL="285750" indent="-285750">
              <a:buFont typeface="Arial" panose="020B0604020202020204" pitchFamily="34" charset="0"/>
              <a:buChar char="•"/>
            </a:pPr>
            <a:r>
              <a:rPr lang="en-US" sz="1200" dirty="0">
                <a:solidFill>
                  <a:srgbClr val="0D0D0D"/>
                </a:solidFill>
              </a:rPr>
              <a:t>Process Improvements  - Cyclical Lidar vs As-Builts</a:t>
            </a:r>
          </a:p>
          <a:p>
            <a:pPr marL="285750" indent="-285750">
              <a:buFont typeface="Arial" panose="020B0604020202020204" pitchFamily="34" charset="0"/>
              <a:buChar char="•"/>
            </a:pPr>
            <a:r>
              <a:rPr lang="en-US" sz="1200" dirty="0">
                <a:solidFill>
                  <a:srgbClr val="0D0D0D"/>
                </a:solidFill>
              </a:rPr>
              <a:t>Substantial Investments - $$$’s, Staff Resource – ex: Sign Data, Sideroad culverts</a:t>
            </a:r>
          </a:p>
          <a:p>
            <a:pPr marL="285750" indent="-285750">
              <a:buFont typeface="Arial" panose="020B0604020202020204" pitchFamily="34" charset="0"/>
              <a:buChar char="•"/>
            </a:pPr>
            <a:endParaRPr lang="en-US" sz="1200" dirty="0">
              <a:solidFill>
                <a:srgbClr val="0D0D0D"/>
              </a:solidFill>
            </a:endParaRPr>
          </a:p>
          <a:p>
            <a:r>
              <a:rPr lang="en-US" sz="1200" dirty="0">
                <a:solidFill>
                  <a:srgbClr val="0D0D0D"/>
                </a:solidFill>
              </a:rPr>
              <a:t>*Storm Sewer to be collected on ad-hoc basis; via scoping inspections, district discretion ex: Metro</a:t>
            </a:r>
          </a:p>
          <a:p>
            <a:r>
              <a:rPr lang="en-US" sz="1200" dirty="0">
                <a:solidFill>
                  <a:srgbClr val="0D0D0D"/>
                </a:solidFill>
              </a:rPr>
              <a:t>**Future analysis re level of detail needed for culverts</a:t>
            </a:r>
          </a:p>
          <a:p>
            <a:pPr marL="285750" indent="-285750">
              <a:buFont typeface="Arial" panose="020B0604020202020204" pitchFamily="34" charset="0"/>
              <a:buChar char="•"/>
            </a:pPr>
            <a:endParaRPr lang="en-US" sz="1400" dirty="0"/>
          </a:p>
        </p:txBody>
      </p:sp>
      <p:pic>
        <p:nvPicPr>
          <p:cNvPr id="8" name="Content Placeholder 7">
            <a:extLst>
              <a:ext uri="{FF2B5EF4-FFF2-40B4-BE49-F238E27FC236}">
                <a16:creationId xmlns:a16="http://schemas.microsoft.com/office/drawing/2014/main" id="{7257721D-156D-4CCF-B102-8E2F199CF31E}"/>
              </a:ext>
            </a:extLst>
          </p:cNvPr>
          <p:cNvPicPr>
            <a:picLocks noGrp="1" noChangeAspect="1"/>
          </p:cNvPicPr>
          <p:nvPr>
            <p:ph idx="1"/>
          </p:nvPr>
        </p:nvPicPr>
        <p:blipFill>
          <a:blip r:embed="rId3"/>
          <a:stretch>
            <a:fillRect/>
          </a:stretch>
        </p:blipFill>
        <p:spPr>
          <a:xfrm>
            <a:off x="114472" y="1316638"/>
            <a:ext cx="8915055" cy="3131282"/>
          </a:xfrm>
          <a:prstGeom prst="rect">
            <a:avLst/>
          </a:prstGeom>
        </p:spPr>
      </p:pic>
    </p:spTree>
    <p:extLst>
      <p:ext uri="{BB962C8B-B14F-4D97-AF65-F5344CB8AC3E}">
        <p14:creationId xmlns:p14="http://schemas.microsoft.com/office/powerpoint/2010/main" val="4189045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a:bodyPr>
          <a:lstStyle/>
          <a:p>
            <a:r>
              <a:rPr lang="en-US" altLang="en-US" dirty="0"/>
              <a:t>Who Uses Asset Data? System Size</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20</a:t>
            </a:fld>
            <a:endParaRPr lang="en-US" dirty="0"/>
          </a:p>
        </p:txBody>
      </p:sp>
      <p:sp>
        <p:nvSpPr>
          <p:cNvPr id="8" name="TextBox 7">
            <a:extLst>
              <a:ext uri="{FF2B5EF4-FFF2-40B4-BE49-F238E27FC236}">
                <a16:creationId xmlns:a16="http://schemas.microsoft.com/office/drawing/2014/main" id="{1C7787EF-3101-46A1-B053-A5C5A5E2D08F}"/>
              </a:ext>
            </a:extLst>
          </p:cNvPr>
          <p:cNvSpPr txBox="1"/>
          <p:nvPr/>
        </p:nvSpPr>
        <p:spPr>
          <a:xfrm>
            <a:off x="524256" y="1524000"/>
            <a:ext cx="2499360" cy="1569660"/>
          </a:xfrm>
          <a:prstGeom prst="rect">
            <a:avLst/>
          </a:prstGeom>
          <a:noFill/>
        </p:spPr>
        <p:txBody>
          <a:bodyPr wrap="square" rtlCol="0">
            <a:spAutoFit/>
          </a:bodyPr>
          <a:lstStyle/>
          <a:p>
            <a:r>
              <a:rPr lang="en-US" sz="2400" dirty="0"/>
              <a:t>Number of Assets Currently Residing in TAMS by Asset Category</a:t>
            </a:r>
          </a:p>
        </p:txBody>
      </p:sp>
      <p:graphicFrame>
        <p:nvGraphicFramePr>
          <p:cNvPr id="14" name="Content Placeholder 13">
            <a:extLst>
              <a:ext uri="{FF2B5EF4-FFF2-40B4-BE49-F238E27FC236}">
                <a16:creationId xmlns:a16="http://schemas.microsoft.com/office/drawing/2014/main" id="{D82B73E8-2765-419E-9E4F-B6CF9264AE29}"/>
              </a:ext>
            </a:extLst>
          </p:cNvPr>
          <p:cNvGraphicFramePr>
            <a:graphicFrameLocks noGrp="1"/>
          </p:cNvGraphicFramePr>
          <p:nvPr>
            <p:ph idx="1"/>
          </p:nvPr>
        </p:nvGraphicFramePr>
        <p:xfrm>
          <a:off x="4864608" y="1523999"/>
          <a:ext cx="3650742" cy="4832340"/>
        </p:xfrm>
        <a:graphic>
          <a:graphicData uri="http://schemas.openxmlformats.org/drawingml/2006/table">
            <a:tbl>
              <a:tblPr/>
              <a:tblGrid>
                <a:gridCol w="2001238">
                  <a:extLst>
                    <a:ext uri="{9D8B030D-6E8A-4147-A177-3AD203B41FA5}">
                      <a16:colId xmlns:a16="http://schemas.microsoft.com/office/drawing/2014/main" val="3465544361"/>
                    </a:ext>
                  </a:extLst>
                </a:gridCol>
                <a:gridCol w="1649504">
                  <a:extLst>
                    <a:ext uri="{9D8B030D-6E8A-4147-A177-3AD203B41FA5}">
                      <a16:colId xmlns:a16="http://schemas.microsoft.com/office/drawing/2014/main" val="3629721757"/>
                    </a:ext>
                  </a:extLst>
                </a:gridCol>
              </a:tblGrid>
              <a:tr h="161078">
                <a:tc>
                  <a:txBody>
                    <a:bodyPr/>
                    <a:lstStyle/>
                    <a:p>
                      <a:pPr algn="l" fontAlgn="b"/>
                      <a:r>
                        <a:rPr lang="en-US" sz="900" b="1" i="0" u="none" strike="noStrike">
                          <a:solidFill>
                            <a:srgbClr val="000000"/>
                          </a:solidFill>
                          <a:effectLst/>
                          <a:latin typeface="Calibri" panose="020F0502020204030204" pitchFamily="34" charset="0"/>
                        </a:rPr>
                        <a:t>Asset Category</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900" b="1" i="0" u="none" strike="noStrike">
                          <a:solidFill>
                            <a:srgbClr val="000000"/>
                          </a:solidFill>
                          <a:effectLst/>
                          <a:latin typeface="Calibri" panose="020F0502020204030204" pitchFamily="34" charset="0"/>
                        </a:rPr>
                        <a:t>Total Number of Assets</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37704311"/>
                  </a:ext>
                </a:extLst>
              </a:tr>
              <a:tr h="161078">
                <a:tc>
                  <a:txBody>
                    <a:bodyPr/>
                    <a:lstStyle/>
                    <a:p>
                      <a:pPr algn="l" fontAlgn="b"/>
                      <a:r>
                        <a:rPr lang="en-US" sz="900" b="1" i="0" u="none" strike="noStrike">
                          <a:solidFill>
                            <a:srgbClr val="000000"/>
                          </a:solidFill>
                          <a:effectLst/>
                          <a:latin typeface="Calibri" panose="020F0502020204030204" pitchFamily="34" charset="0"/>
                        </a:rPr>
                        <a:t>Hydraulics</a:t>
                      </a:r>
                    </a:p>
                  </a:txBody>
                  <a:tcPr marL="5802" marR="5802" marT="5802"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Calibri" panose="020F0502020204030204" pitchFamily="34" charset="0"/>
                        </a:rPr>
                        <a:t>229,843</a:t>
                      </a:r>
                    </a:p>
                  </a:txBody>
                  <a:tcPr marL="5802" marR="5802" marT="5802"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601482311"/>
                  </a:ext>
                </a:extLst>
              </a:tr>
              <a:tr h="161078">
                <a:tc>
                  <a:txBody>
                    <a:bodyPr/>
                    <a:lstStyle/>
                    <a:p>
                      <a:pPr algn="l" fontAlgn="b"/>
                      <a:r>
                        <a:rPr lang="en-US" sz="900" b="0" i="0" u="none" strike="noStrike">
                          <a:solidFill>
                            <a:srgbClr val="000000"/>
                          </a:solidFill>
                          <a:effectLst/>
                          <a:latin typeface="Calibri" panose="020F0502020204030204" pitchFamily="34" charset="0"/>
                        </a:rPr>
                        <a:t>Hydraulic Structures</a:t>
                      </a:r>
                    </a:p>
                  </a:txBody>
                  <a:tcPr marL="52216" marR="5802" marT="5802"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79,458</a:t>
                      </a:r>
                    </a:p>
                  </a:txBody>
                  <a:tcPr marL="5802" marR="5802" marT="5802"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062503612"/>
                  </a:ext>
                </a:extLst>
              </a:tr>
              <a:tr h="161078">
                <a:tc>
                  <a:txBody>
                    <a:bodyPr/>
                    <a:lstStyle/>
                    <a:p>
                      <a:pPr algn="l" fontAlgn="b"/>
                      <a:r>
                        <a:rPr lang="en-US" sz="900" b="0" i="0" u="none" strike="noStrike">
                          <a:solidFill>
                            <a:srgbClr val="000000"/>
                          </a:solidFill>
                          <a:effectLst/>
                          <a:latin typeface="Calibri" panose="020F0502020204030204" pitchFamily="34" charset="0"/>
                        </a:rPr>
                        <a:t>Pipe</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148,794</a:t>
                      </a:r>
                    </a:p>
                  </a:txBody>
                  <a:tcPr marL="5802" marR="5802" marT="5802" marB="0" anchor="b">
                    <a:lnL>
                      <a:noFill/>
                    </a:lnL>
                    <a:lnR>
                      <a:noFill/>
                    </a:lnR>
                    <a:lnT>
                      <a:noFill/>
                    </a:lnT>
                    <a:lnB>
                      <a:noFill/>
                    </a:lnB>
                  </a:tcPr>
                </a:tc>
                <a:extLst>
                  <a:ext uri="{0D108BD9-81ED-4DB2-BD59-A6C34878D82A}">
                    <a16:rowId xmlns:a16="http://schemas.microsoft.com/office/drawing/2014/main" val="2403028641"/>
                  </a:ext>
                </a:extLst>
              </a:tr>
              <a:tr h="161078">
                <a:tc>
                  <a:txBody>
                    <a:bodyPr/>
                    <a:lstStyle/>
                    <a:p>
                      <a:pPr algn="l" fontAlgn="b"/>
                      <a:r>
                        <a:rPr lang="en-US" sz="900" b="0" i="0" u="none" strike="noStrike">
                          <a:solidFill>
                            <a:srgbClr val="000000"/>
                          </a:solidFill>
                          <a:effectLst/>
                          <a:latin typeface="Calibri" panose="020F0502020204030204" pitchFamily="34" charset="0"/>
                        </a:rPr>
                        <a:t>Ponds</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1,366</a:t>
                      </a:r>
                    </a:p>
                  </a:txBody>
                  <a:tcPr marL="5802" marR="5802" marT="5802" marB="0" anchor="b">
                    <a:lnL>
                      <a:noFill/>
                    </a:lnL>
                    <a:lnR>
                      <a:noFill/>
                    </a:lnR>
                    <a:lnT>
                      <a:noFill/>
                    </a:lnT>
                    <a:lnB>
                      <a:noFill/>
                    </a:lnB>
                  </a:tcPr>
                </a:tc>
                <a:extLst>
                  <a:ext uri="{0D108BD9-81ED-4DB2-BD59-A6C34878D82A}">
                    <a16:rowId xmlns:a16="http://schemas.microsoft.com/office/drawing/2014/main" val="2134817136"/>
                  </a:ext>
                </a:extLst>
              </a:tr>
              <a:tr h="161078">
                <a:tc>
                  <a:txBody>
                    <a:bodyPr/>
                    <a:lstStyle/>
                    <a:p>
                      <a:pPr algn="l" fontAlgn="b"/>
                      <a:r>
                        <a:rPr lang="en-US" sz="900" b="0" i="0" u="none" strike="noStrike">
                          <a:solidFill>
                            <a:srgbClr val="000000"/>
                          </a:solidFill>
                          <a:effectLst/>
                          <a:latin typeface="Calibri" panose="020F0502020204030204" pitchFamily="34" charset="0"/>
                        </a:rPr>
                        <a:t>Stormwater Tunnel Segments</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175</a:t>
                      </a:r>
                    </a:p>
                  </a:txBody>
                  <a:tcPr marL="5802" marR="5802" marT="5802" marB="0" anchor="b">
                    <a:lnL>
                      <a:noFill/>
                    </a:lnL>
                    <a:lnR>
                      <a:noFill/>
                    </a:lnR>
                    <a:lnT>
                      <a:noFill/>
                    </a:lnT>
                    <a:lnB>
                      <a:noFill/>
                    </a:lnB>
                  </a:tcPr>
                </a:tc>
                <a:extLst>
                  <a:ext uri="{0D108BD9-81ED-4DB2-BD59-A6C34878D82A}">
                    <a16:rowId xmlns:a16="http://schemas.microsoft.com/office/drawing/2014/main" val="291790746"/>
                  </a:ext>
                </a:extLst>
              </a:tr>
              <a:tr h="161078">
                <a:tc>
                  <a:txBody>
                    <a:bodyPr/>
                    <a:lstStyle/>
                    <a:p>
                      <a:pPr algn="l" fontAlgn="b"/>
                      <a:r>
                        <a:rPr lang="en-US" sz="900" b="0" i="0" u="none" strike="noStrike">
                          <a:solidFill>
                            <a:srgbClr val="000000"/>
                          </a:solidFill>
                          <a:effectLst/>
                          <a:latin typeface="Calibri" panose="020F0502020204030204" pitchFamily="34" charset="0"/>
                        </a:rPr>
                        <a:t>Stormwater Tunnel Structures</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50</a:t>
                      </a:r>
                    </a:p>
                  </a:txBody>
                  <a:tcPr marL="5802" marR="5802" marT="5802" marB="0" anchor="b">
                    <a:lnL>
                      <a:noFill/>
                    </a:lnL>
                    <a:lnR>
                      <a:noFill/>
                    </a:lnR>
                    <a:lnT>
                      <a:noFill/>
                    </a:lnT>
                    <a:lnB>
                      <a:noFill/>
                    </a:lnB>
                  </a:tcPr>
                </a:tc>
                <a:extLst>
                  <a:ext uri="{0D108BD9-81ED-4DB2-BD59-A6C34878D82A}">
                    <a16:rowId xmlns:a16="http://schemas.microsoft.com/office/drawing/2014/main" val="1174970142"/>
                  </a:ext>
                </a:extLst>
              </a:tr>
              <a:tr h="161078">
                <a:tc>
                  <a:txBody>
                    <a:bodyPr/>
                    <a:lstStyle/>
                    <a:p>
                      <a:pPr algn="l" fontAlgn="b"/>
                      <a:r>
                        <a:rPr lang="en-US" sz="900" b="1" i="0" u="none" strike="noStrike">
                          <a:solidFill>
                            <a:srgbClr val="000000"/>
                          </a:solidFill>
                          <a:effectLst/>
                          <a:latin typeface="Calibri" panose="020F0502020204030204" pitchFamily="34" charset="0"/>
                        </a:rPr>
                        <a:t>Intellegent Trans. Systems</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Calibri" panose="020F0502020204030204" pitchFamily="34" charset="0"/>
                        </a:rPr>
                        <a:t>71,019</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34833659"/>
                  </a:ext>
                </a:extLst>
              </a:tr>
              <a:tr h="161078">
                <a:tc>
                  <a:txBody>
                    <a:bodyPr/>
                    <a:lstStyle/>
                    <a:p>
                      <a:pPr algn="l" fontAlgn="b"/>
                      <a:r>
                        <a:rPr lang="en-US" sz="900" b="0" i="0" u="none" strike="noStrike">
                          <a:solidFill>
                            <a:srgbClr val="000000"/>
                          </a:solidFill>
                          <a:effectLst/>
                          <a:latin typeface="Calibri" panose="020F0502020204030204" pitchFamily="34" charset="0"/>
                        </a:rPr>
                        <a:t>ITS Cable</a:t>
                      </a:r>
                    </a:p>
                  </a:txBody>
                  <a:tcPr marL="52216" marR="5802" marT="5802"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5,180</a:t>
                      </a:r>
                    </a:p>
                  </a:txBody>
                  <a:tcPr marL="5802" marR="5802" marT="5802"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823498913"/>
                  </a:ext>
                </a:extLst>
              </a:tr>
              <a:tr h="161078">
                <a:tc>
                  <a:txBody>
                    <a:bodyPr/>
                    <a:lstStyle/>
                    <a:p>
                      <a:pPr algn="l" fontAlgn="b"/>
                      <a:r>
                        <a:rPr lang="en-US" sz="900" b="0" i="0" u="none" strike="noStrike">
                          <a:solidFill>
                            <a:srgbClr val="000000"/>
                          </a:solidFill>
                          <a:effectLst/>
                          <a:latin typeface="Calibri" panose="020F0502020204030204" pitchFamily="34" charset="0"/>
                        </a:rPr>
                        <a:t>ITS Device</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14,851</a:t>
                      </a:r>
                    </a:p>
                  </a:txBody>
                  <a:tcPr marL="5802" marR="5802" marT="5802" marB="0" anchor="b">
                    <a:lnL>
                      <a:noFill/>
                    </a:lnL>
                    <a:lnR>
                      <a:noFill/>
                    </a:lnR>
                    <a:lnT>
                      <a:noFill/>
                    </a:lnT>
                    <a:lnB>
                      <a:noFill/>
                    </a:lnB>
                  </a:tcPr>
                </a:tc>
                <a:extLst>
                  <a:ext uri="{0D108BD9-81ED-4DB2-BD59-A6C34878D82A}">
                    <a16:rowId xmlns:a16="http://schemas.microsoft.com/office/drawing/2014/main" val="3245208961"/>
                  </a:ext>
                </a:extLst>
              </a:tr>
              <a:tr h="161078">
                <a:tc>
                  <a:txBody>
                    <a:bodyPr/>
                    <a:lstStyle/>
                    <a:p>
                      <a:pPr algn="l" fontAlgn="b"/>
                      <a:r>
                        <a:rPr lang="en-US" sz="900" b="0" i="0" u="none" strike="noStrike">
                          <a:solidFill>
                            <a:srgbClr val="000000"/>
                          </a:solidFill>
                          <a:effectLst/>
                          <a:latin typeface="Calibri" panose="020F0502020204030204" pitchFamily="34" charset="0"/>
                        </a:rPr>
                        <a:t>ITS Span</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33,625</a:t>
                      </a:r>
                    </a:p>
                  </a:txBody>
                  <a:tcPr marL="5802" marR="5802" marT="5802" marB="0" anchor="b">
                    <a:lnL>
                      <a:noFill/>
                    </a:lnL>
                    <a:lnR>
                      <a:noFill/>
                    </a:lnR>
                    <a:lnT>
                      <a:noFill/>
                    </a:lnT>
                    <a:lnB>
                      <a:noFill/>
                    </a:lnB>
                  </a:tcPr>
                </a:tc>
                <a:extLst>
                  <a:ext uri="{0D108BD9-81ED-4DB2-BD59-A6C34878D82A}">
                    <a16:rowId xmlns:a16="http://schemas.microsoft.com/office/drawing/2014/main" val="1494492573"/>
                  </a:ext>
                </a:extLst>
              </a:tr>
              <a:tr h="161078">
                <a:tc>
                  <a:txBody>
                    <a:bodyPr/>
                    <a:lstStyle/>
                    <a:p>
                      <a:pPr algn="l" fontAlgn="b"/>
                      <a:r>
                        <a:rPr lang="en-US" sz="900" b="0" i="0" u="none" strike="noStrike">
                          <a:solidFill>
                            <a:srgbClr val="000000"/>
                          </a:solidFill>
                          <a:effectLst/>
                          <a:latin typeface="Calibri" panose="020F0502020204030204" pitchFamily="34" charset="0"/>
                        </a:rPr>
                        <a:t>ITS Structure</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17,363</a:t>
                      </a:r>
                    </a:p>
                  </a:txBody>
                  <a:tcPr marL="5802" marR="5802" marT="5802" marB="0" anchor="b">
                    <a:lnL>
                      <a:noFill/>
                    </a:lnL>
                    <a:lnR>
                      <a:noFill/>
                    </a:lnR>
                    <a:lnT>
                      <a:noFill/>
                    </a:lnT>
                    <a:lnB>
                      <a:noFill/>
                    </a:lnB>
                  </a:tcPr>
                </a:tc>
                <a:extLst>
                  <a:ext uri="{0D108BD9-81ED-4DB2-BD59-A6C34878D82A}">
                    <a16:rowId xmlns:a16="http://schemas.microsoft.com/office/drawing/2014/main" val="1416114539"/>
                  </a:ext>
                </a:extLst>
              </a:tr>
              <a:tr h="161078">
                <a:tc>
                  <a:txBody>
                    <a:bodyPr/>
                    <a:lstStyle/>
                    <a:p>
                      <a:pPr algn="l" fontAlgn="b"/>
                      <a:r>
                        <a:rPr lang="en-US" sz="900" b="1" i="0" u="none" strike="noStrike">
                          <a:solidFill>
                            <a:srgbClr val="000000"/>
                          </a:solidFill>
                          <a:effectLst/>
                          <a:latin typeface="Calibri" panose="020F0502020204030204" pitchFamily="34" charset="0"/>
                        </a:rPr>
                        <a:t>Miscellaneous Systems</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Calibri" panose="020F0502020204030204" pitchFamily="34" charset="0"/>
                        </a:rPr>
                        <a:t>1,664</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458692605"/>
                  </a:ext>
                </a:extLst>
              </a:tr>
              <a:tr h="161078">
                <a:tc>
                  <a:txBody>
                    <a:bodyPr/>
                    <a:lstStyle/>
                    <a:p>
                      <a:pPr algn="l" fontAlgn="b"/>
                      <a:r>
                        <a:rPr lang="en-US" sz="900" b="0" i="0" u="none" strike="noStrike">
                          <a:solidFill>
                            <a:srgbClr val="000000"/>
                          </a:solidFill>
                          <a:effectLst/>
                          <a:latin typeface="Calibri" panose="020F0502020204030204" pitchFamily="34" charset="0"/>
                        </a:rPr>
                        <a:t>Earth Retaining Systems</a:t>
                      </a:r>
                    </a:p>
                  </a:txBody>
                  <a:tcPr marL="52216" marR="5802" marT="5802"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860</a:t>
                      </a:r>
                    </a:p>
                  </a:txBody>
                  <a:tcPr marL="5802" marR="5802" marT="5802"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856466154"/>
                  </a:ext>
                </a:extLst>
              </a:tr>
              <a:tr h="161078">
                <a:tc>
                  <a:txBody>
                    <a:bodyPr/>
                    <a:lstStyle/>
                    <a:p>
                      <a:pPr algn="l" fontAlgn="b"/>
                      <a:r>
                        <a:rPr lang="en-US" sz="900" b="0" i="0" u="none" strike="noStrike">
                          <a:solidFill>
                            <a:srgbClr val="000000"/>
                          </a:solidFill>
                          <a:effectLst/>
                          <a:latin typeface="Calibri" panose="020F0502020204030204" pitchFamily="34" charset="0"/>
                        </a:rPr>
                        <a:t>Noise Walls</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447</a:t>
                      </a:r>
                    </a:p>
                  </a:txBody>
                  <a:tcPr marL="5802" marR="5802" marT="5802" marB="0" anchor="b">
                    <a:lnL>
                      <a:noFill/>
                    </a:lnL>
                    <a:lnR>
                      <a:noFill/>
                    </a:lnR>
                    <a:lnT>
                      <a:noFill/>
                    </a:lnT>
                    <a:lnB>
                      <a:noFill/>
                    </a:lnB>
                  </a:tcPr>
                </a:tc>
                <a:extLst>
                  <a:ext uri="{0D108BD9-81ED-4DB2-BD59-A6C34878D82A}">
                    <a16:rowId xmlns:a16="http://schemas.microsoft.com/office/drawing/2014/main" val="2211479923"/>
                  </a:ext>
                </a:extLst>
              </a:tr>
              <a:tr h="161078">
                <a:tc>
                  <a:txBody>
                    <a:bodyPr/>
                    <a:lstStyle/>
                    <a:p>
                      <a:pPr algn="l" fontAlgn="b"/>
                      <a:r>
                        <a:rPr lang="en-US" sz="900" b="0" i="0" u="none" strike="noStrike">
                          <a:solidFill>
                            <a:srgbClr val="000000"/>
                          </a:solidFill>
                          <a:effectLst/>
                          <a:latin typeface="Calibri" panose="020F0502020204030204" pitchFamily="34" charset="0"/>
                        </a:rPr>
                        <a:t>RWIS</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168</a:t>
                      </a:r>
                    </a:p>
                  </a:txBody>
                  <a:tcPr marL="5802" marR="5802" marT="5802" marB="0" anchor="b">
                    <a:lnL>
                      <a:noFill/>
                    </a:lnL>
                    <a:lnR>
                      <a:noFill/>
                    </a:lnR>
                    <a:lnT>
                      <a:noFill/>
                    </a:lnT>
                    <a:lnB>
                      <a:noFill/>
                    </a:lnB>
                  </a:tcPr>
                </a:tc>
                <a:extLst>
                  <a:ext uri="{0D108BD9-81ED-4DB2-BD59-A6C34878D82A}">
                    <a16:rowId xmlns:a16="http://schemas.microsoft.com/office/drawing/2014/main" val="88548860"/>
                  </a:ext>
                </a:extLst>
              </a:tr>
              <a:tr h="161078">
                <a:tc>
                  <a:txBody>
                    <a:bodyPr/>
                    <a:lstStyle/>
                    <a:p>
                      <a:pPr algn="l" fontAlgn="b"/>
                      <a:r>
                        <a:rPr lang="en-US" sz="900" b="0" i="0" u="none" strike="noStrike">
                          <a:solidFill>
                            <a:srgbClr val="000000"/>
                          </a:solidFill>
                          <a:effectLst/>
                          <a:latin typeface="Calibri" panose="020F0502020204030204" pitchFamily="34" charset="0"/>
                        </a:rPr>
                        <a:t>WIM/ATR Systems</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189</a:t>
                      </a:r>
                    </a:p>
                  </a:txBody>
                  <a:tcPr marL="5802" marR="5802" marT="5802" marB="0" anchor="b">
                    <a:lnL>
                      <a:noFill/>
                    </a:lnL>
                    <a:lnR>
                      <a:noFill/>
                    </a:lnR>
                    <a:lnT>
                      <a:noFill/>
                    </a:lnT>
                    <a:lnB>
                      <a:noFill/>
                    </a:lnB>
                  </a:tcPr>
                </a:tc>
                <a:extLst>
                  <a:ext uri="{0D108BD9-81ED-4DB2-BD59-A6C34878D82A}">
                    <a16:rowId xmlns:a16="http://schemas.microsoft.com/office/drawing/2014/main" val="4157662485"/>
                  </a:ext>
                </a:extLst>
              </a:tr>
              <a:tr h="161078">
                <a:tc>
                  <a:txBody>
                    <a:bodyPr/>
                    <a:lstStyle/>
                    <a:p>
                      <a:pPr algn="l" fontAlgn="b"/>
                      <a:r>
                        <a:rPr lang="en-US" sz="900" b="1" i="0" u="none" strike="noStrike">
                          <a:solidFill>
                            <a:srgbClr val="000000"/>
                          </a:solidFill>
                          <a:effectLst/>
                          <a:latin typeface="Calibri" panose="020F0502020204030204" pitchFamily="34" charset="0"/>
                        </a:rPr>
                        <a:t>Signals and Lighting</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Calibri" panose="020F0502020204030204" pitchFamily="34" charset="0"/>
                        </a:rPr>
                        <a:t>74,577</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635978544"/>
                  </a:ext>
                </a:extLst>
              </a:tr>
              <a:tr h="161078">
                <a:tc>
                  <a:txBody>
                    <a:bodyPr/>
                    <a:lstStyle/>
                    <a:p>
                      <a:pPr algn="l" fontAlgn="b"/>
                      <a:r>
                        <a:rPr lang="en-US" sz="900" b="0" i="0" u="none" strike="noStrike">
                          <a:solidFill>
                            <a:srgbClr val="000000"/>
                          </a:solidFill>
                          <a:effectLst/>
                          <a:latin typeface="Calibri" panose="020F0502020204030204" pitchFamily="34" charset="0"/>
                        </a:rPr>
                        <a:t>Lighting Systems</a:t>
                      </a:r>
                    </a:p>
                  </a:txBody>
                  <a:tcPr marL="52216" marR="5802" marT="5802"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2,344</a:t>
                      </a:r>
                    </a:p>
                  </a:txBody>
                  <a:tcPr marL="5802" marR="5802" marT="5802"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691975301"/>
                  </a:ext>
                </a:extLst>
              </a:tr>
              <a:tr h="161078">
                <a:tc>
                  <a:txBody>
                    <a:bodyPr/>
                    <a:lstStyle/>
                    <a:p>
                      <a:pPr algn="l" fontAlgn="b"/>
                      <a:r>
                        <a:rPr lang="en-US" sz="900" b="0" i="0" u="none" strike="noStrike">
                          <a:solidFill>
                            <a:srgbClr val="000000"/>
                          </a:solidFill>
                          <a:effectLst/>
                          <a:latin typeface="Calibri" panose="020F0502020204030204" pitchFamily="34" charset="0"/>
                        </a:rPr>
                        <a:t>Lighting Units</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35,523</a:t>
                      </a:r>
                    </a:p>
                  </a:txBody>
                  <a:tcPr marL="5802" marR="5802" marT="5802" marB="0" anchor="b">
                    <a:lnL>
                      <a:noFill/>
                    </a:lnL>
                    <a:lnR>
                      <a:noFill/>
                    </a:lnR>
                    <a:lnT>
                      <a:noFill/>
                    </a:lnT>
                    <a:lnB>
                      <a:noFill/>
                    </a:lnB>
                  </a:tcPr>
                </a:tc>
                <a:extLst>
                  <a:ext uri="{0D108BD9-81ED-4DB2-BD59-A6C34878D82A}">
                    <a16:rowId xmlns:a16="http://schemas.microsoft.com/office/drawing/2014/main" val="386790450"/>
                  </a:ext>
                </a:extLst>
              </a:tr>
              <a:tr h="161078">
                <a:tc>
                  <a:txBody>
                    <a:bodyPr/>
                    <a:lstStyle/>
                    <a:p>
                      <a:pPr algn="l" fontAlgn="b"/>
                      <a:r>
                        <a:rPr lang="en-US" sz="900" b="0" i="0" u="none" strike="noStrike">
                          <a:solidFill>
                            <a:srgbClr val="000000"/>
                          </a:solidFill>
                          <a:effectLst/>
                          <a:latin typeface="Calibri" panose="020F0502020204030204" pitchFamily="34" charset="0"/>
                        </a:rPr>
                        <a:t>Signal Component</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33,924</a:t>
                      </a:r>
                    </a:p>
                  </a:txBody>
                  <a:tcPr marL="5802" marR="5802" marT="5802" marB="0" anchor="b">
                    <a:lnL>
                      <a:noFill/>
                    </a:lnL>
                    <a:lnR>
                      <a:noFill/>
                    </a:lnR>
                    <a:lnT>
                      <a:noFill/>
                    </a:lnT>
                    <a:lnB>
                      <a:noFill/>
                    </a:lnB>
                  </a:tcPr>
                </a:tc>
                <a:extLst>
                  <a:ext uri="{0D108BD9-81ED-4DB2-BD59-A6C34878D82A}">
                    <a16:rowId xmlns:a16="http://schemas.microsoft.com/office/drawing/2014/main" val="705721241"/>
                  </a:ext>
                </a:extLst>
              </a:tr>
              <a:tr h="161078">
                <a:tc>
                  <a:txBody>
                    <a:bodyPr/>
                    <a:lstStyle/>
                    <a:p>
                      <a:pPr algn="l" fontAlgn="b"/>
                      <a:r>
                        <a:rPr lang="en-US" sz="900" b="0" i="0" u="none" strike="noStrike">
                          <a:solidFill>
                            <a:srgbClr val="000000"/>
                          </a:solidFill>
                          <a:effectLst/>
                          <a:latin typeface="Calibri" panose="020F0502020204030204" pitchFamily="34" charset="0"/>
                        </a:rPr>
                        <a:t>Signal Systems</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2,786</a:t>
                      </a:r>
                    </a:p>
                  </a:txBody>
                  <a:tcPr marL="5802" marR="5802" marT="5802" marB="0" anchor="b">
                    <a:lnL>
                      <a:noFill/>
                    </a:lnL>
                    <a:lnR>
                      <a:noFill/>
                    </a:lnR>
                    <a:lnT>
                      <a:noFill/>
                    </a:lnT>
                    <a:lnB>
                      <a:noFill/>
                    </a:lnB>
                  </a:tcPr>
                </a:tc>
                <a:extLst>
                  <a:ext uri="{0D108BD9-81ED-4DB2-BD59-A6C34878D82A}">
                    <a16:rowId xmlns:a16="http://schemas.microsoft.com/office/drawing/2014/main" val="1980199960"/>
                  </a:ext>
                </a:extLst>
              </a:tr>
              <a:tr h="161078">
                <a:tc>
                  <a:txBody>
                    <a:bodyPr/>
                    <a:lstStyle/>
                    <a:p>
                      <a:pPr algn="l" fontAlgn="b"/>
                      <a:r>
                        <a:rPr lang="en-US" sz="900" b="1" i="0" u="none" strike="noStrike">
                          <a:solidFill>
                            <a:srgbClr val="000000"/>
                          </a:solidFill>
                          <a:effectLst/>
                          <a:latin typeface="Calibri" panose="020F0502020204030204" pitchFamily="34" charset="0"/>
                        </a:rPr>
                        <a:t>Traffic Barriers</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Calibri" panose="020F0502020204030204" pitchFamily="34" charset="0"/>
                        </a:rPr>
                        <a:t>51,402</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454839828"/>
                  </a:ext>
                </a:extLst>
              </a:tr>
              <a:tr h="161078">
                <a:tc>
                  <a:txBody>
                    <a:bodyPr/>
                    <a:lstStyle/>
                    <a:p>
                      <a:pPr algn="l" fontAlgn="b"/>
                      <a:r>
                        <a:rPr lang="en-US" sz="900" b="0" i="0" u="none" strike="noStrike">
                          <a:solidFill>
                            <a:srgbClr val="000000"/>
                          </a:solidFill>
                          <a:effectLst/>
                          <a:latin typeface="Calibri" panose="020F0502020204030204" pitchFamily="34" charset="0"/>
                        </a:rPr>
                        <a:t>Linear Barriers</a:t>
                      </a:r>
                    </a:p>
                  </a:txBody>
                  <a:tcPr marL="52216" marR="5802" marT="5802"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17,846</a:t>
                      </a:r>
                    </a:p>
                  </a:txBody>
                  <a:tcPr marL="5802" marR="5802" marT="5802"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4053471312"/>
                  </a:ext>
                </a:extLst>
              </a:tr>
              <a:tr h="161078">
                <a:tc>
                  <a:txBody>
                    <a:bodyPr/>
                    <a:lstStyle/>
                    <a:p>
                      <a:pPr algn="l" fontAlgn="b"/>
                      <a:r>
                        <a:rPr lang="en-US" sz="900" b="0" i="0" u="none" strike="noStrike">
                          <a:solidFill>
                            <a:srgbClr val="000000"/>
                          </a:solidFill>
                          <a:effectLst/>
                          <a:latin typeface="Calibri" panose="020F0502020204030204" pitchFamily="34" charset="0"/>
                        </a:rPr>
                        <a:t>Termini</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33,556</a:t>
                      </a:r>
                    </a:p>
                  </a:txBody>
                  <a:tcPr marL="5802" marR="5802" marT="5802" marB="0" anchor="b">
                    <a:lnL>
                      <a:noFill/>
                    </a:lnL>
                    <a:lnR>
                      <a:noFill/>
                    </a:lnR>
                    <a:lnT>
                      <a:noFill/>
                    </a:lnT>
                    <a:lnB>
                      <a:noFill/>
                    </a:lnB>
                  </a:tcPr>
                </a:tc>
                <a:extLst>
                  <a:ext uri="{0D108BD9-81ED-4DB2-BD59-A6C34878D82A}">
                    <a16:rowId xmlns:a16="http://schemas.microsoft.com/office/drawing/2014/main" val="2612770422"/>
                  </a:ext>
                </a:extLst>
              </a:tr>
              <a:tr h="161078">
                <a:tc>
                  <a:txBody>
                    <a:bodyPr/>
                    <a:lstStyle/>
                    <a:p>
                      <a:pPr algn="l" fontAlgn="b"/>
                      <a:r>
                        <a:rPr lang="en-US" sz="900" b="1" i="0" u="none" strike="noStrike">
                          <a:solidFill>
                            <a:srgbClr val="000000"/>
                          </a:solidFill>
                          <a:effectLst/>
                          <a:latin typeface="Calibri" panose="020F0502020204030204" pitchFamily="34" charset="0"/>
                        </a:rPr>
                        <a:t>Traffic Signs and Messages</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Calibri" panose="020F0502020204030204" pitchFamily="34" charset="0"/>
                        </a:rPr>
                        <a:t>795,006</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198911722"/>
                  </a:ext>
                </a:extLst>
              </a:tr>
              <a:tr h="161078">
                <a:tc>
                  <a:txBody>
                    <a:bodyPr/>
                    <a:lstStyle/>
                    <a:p>
                      <a:pPr algn="l" fontAlgn="b"/>
                      <a:r>
                        <a:rPr lang="en-US" sz="900" b="0" i="0" u="none" strike="noStrike">
                          <a:solidFill>
                            <a:srgbClr val="000000"/>
                          </a:solidFill>
                          <a:effectLst/>
                          <a:latin typeface="Calibri" panose="020F0502020204030204" pitchFamily="34" charset="0"/>
                        </a:rPr>
                        <a:t>Panels</a:t>
                      </a:r>
                    </a:p>
                  </a:txBody>
                  <a:tcPr marL="52216" marR="5802" marT="5802"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456,755</a:t>
                      </a:r>
                    </a:p>
                  </a:txBody>
                  <a:tcPr marL="5802" marR="5802" marT="5802"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909410434"/>
                  </a:ext>
                </a:extLst>
              </a:tr>
              <a:tr h="161078">
                <a:tc>
                  <a:txBody>
                    <a:bodyPr/>
                    <a:lstStyle/>
                    <a:p>
                      <a:pPr algn="l" fontAlgn="b"/>
                      <a:r>
                        <a:rPr lang="en-US" sz="900" b="0" i="0" u="none" strike="noStrike">
                          <a:solidFill>
                            <a:srgbClr val="000000"/>
                          </a:solidFill>
                          <a:effectLst/>
                          <a:latin typeface="Calibri" panose="020F0502020204030204" pitchFamily="34" charset="0"/>
                        </a:rPr>
                        <a:t>Pavement Messages</a:t>
                      </a:r>
                    </a:p>
                  </a:txBody>
                  <a:tcPr marL="52216" marR="5802" marT="5802" marB="0" anchor="b">
                    <a:lnL>
                      <a:noFill/>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11,249</a:t>
                      </a:r>
                    </a:p>
                  </a:txBody>
                  <a:tcPr marL="5802" marR="5802" marT="5802" marB="0" anchor="b">
                    <a:lnL>
                      <a:noFill/>
                    </a:lnL>
                    <a:lnR>
                      <a:noFill/>
                    </a:lnR>
                    <a:lnT>
                      <a:noFill/>
                    </a:lnT>
                    <a:lnB>
                      <a:noFill/>
                    </a:lnB>
                  </a:tcPr>
                </a:tc>
                <a:extLst>
                  <a:ext uri="{0D108BD9-81ED-4DB2-BD59-A6C34878D82A}">
                    <a16:rowId xmlns:a16="http://schemas.microsoft.com/office/drawing/2014/main" val="1031442841"/>
                  </a:ext>
                </a:extLst>
              </a:tr>
              <a:tr h="161078">
                <a:tc>
                  <a:txBody>
                    <a:bodyPr/>
                    <a:lstStyle/>
                    <a:p>
                      <a:pPr algn="l" fontAlgn="b"/>
                      <a:r>
                        <a:rPr lang="en-US" sz="900" b="0" i="0" u="none" strike="noStrike">
                          <a:solidFill>
                            <a:srgbClr val="000000"/>
                          </a:solidFill>
                          <a:effectLst/>
                          <a:latin typeface="Calibri" panose="020F0502020204030204" pitchFamily="34" charset="0"/>
                        </a:rPr>
                        <a:t>Supports</a:t>
                      </a:r>
                    </a:p>
                  </a:txBody>
                  <a:tcPr marL="52216" marR="5802" marT="5802"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327,002</a:t>
                      </a:r>
                    </a:p>
                  </a:txBody>
                  <a:tcPr marL="5802" marR="5802" marT="5802"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408007651"/>
                  </a:ext>
                </a:extLst>
              </a:tr>
              <a:tr h="161078">
                <a:tc>
                  <a:txBody>
                    <a:bodyPr/>
                    <a:lstStyle/>
                    <a:p>
                      <a:pPr algn="l" fontAlgn="b"/>
                      <a:r>
                        <a:rPr lang="en-US" sz="900" b="1" i="0" u="none" strike="noStrike">
                          <a:solidFill>
                            <a:srgbClr val="000000"/>
                          </a:solidFill>
                          <a:effectLst/>
                          <a:latin typeface="Calibri" panose="020F0502020204030204" pitchFamily="34" charset="0"/>
                        </a:rPr>
                        <a:t>Grand Total</a:t>
                      </a:r>
                    </a:p>
                  </a:txBody>
                  <a:tcPr marL="5802" marR="5802" marT="5802"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US" sz="900" b="1" i="0" u="none" strike="noStrike" dirty="0">
                          <a:solidFill>
                            <a:srgbClr val="000000"/>
                          </a:solidFill>
                          <a:effectLst/>
                          <a:latin typeface="Calibri" panose="020F0502020204030204" pitchFamily="34" charset="0"/>
                        </a:rPr>
                        <a:t>1,223,511</a:t>
                      </a:r>
                    </a:p>
                  </a:txBody>
                  <a:tcPr marL="5802" marR="5802" marT="5802"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968329818"/>
                  </a:ext>
                </a:extLst>
              </a:tr>
            </a:tbl>
          </a:graphicData>
        </a:graphic>
      </p:graphicFrame>
      <p:pic>
        <p:nvPicPr>
          <p:cNvPr id="15" name="Picture 14">
            <a:extLst>
              <a:ext uri="{FF2B5EF4-FFF2-40B4-BE49-F238E27FC236}">
                <a16:creationId xmlns:a16="http://schemas.microsoft.com/office/drawing/2014/main" id="{855762EF-2490-4A0E-8306-8A48FDE0914A}"/>
              </a:ext>
            </a:extLst>
          </p:cNvPr>
          <p:cNvPicPr>
            <a:picLocks noChangeAspect="1"/>
          </p:cNvPicPr>
          <p:nvPr/>
        </p:nvPicPr>
        <p:blipFill>
          <a:blip r:embed="rId3"/>
          <a:stretch>
            <a:fillRect/>
          </a:stretch>
        </p:blipFill>
        <p:spPr>
          <a:xfrm>
            <a:off x="524256" y="3764341"/>
            <a:ext cx="4140772" cy="2592005"/>
          </a:xfrm>
          <a:prstGeom prst="rect">
            <a:avLst/>
          </a:prstGeom>
        </p:spPr>
      </p:pic>
    </p:spTree>
    <p:extLst>
      <p:ext uri="{BB962C8B-B14F-4D97-AF65-F5344CB8AC3E}">
        <p14:creationId xmlns:p14="http://schemas.microsoft.com/office/powerpoint/2010/main" val="81185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Easy Access to Info</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21</a:t>
            </a:fld>
            <a:endParaRPr lang="en-US" dirty="0"/>
          </a:p>
        </p:txBody>
      </p:sp>
      <p:pic>
        <p:nvPicPr>
          <p:cNvPr id="8" name="Picture 7">
            <a:extLst>
              <a:ext uri="{FF2B5EF4-FFF2-40B4-BE49-F238E27FC236}">
                <a16:creationId xmlns:a16="http://schemas.microsoft.com/office/drawing/2014/main" id="{9F8BADE4-FE3C-4582-BC6B-353EAE69AA00}"/>
              </a:ext>
            </a:extLst>
          </p:cNvPr>
          <p:cNvPicPr>
            <a:picLocks noChangeAspect="1"/>
          </p:cNvPicPr>
          <p:nvPr/>
        </p:nvPicPr>
        <p:blipFill>
          <a:blip r:embed="rId3"/>
          <a:stretch>
            <a:fillRect/>
          </a:stretch>
        </p:blipFill>
        <p:spPr>
          <a:xfrm>
            <a:off x="2029346" y="3857247"/>
            <a:ext cx="5937504" cy="2848353"/>
          </a:xfrm>
          <a:prstGeom prst="rect">
            <a:avLst/>
          </a:prstGeom>
        </p:spPr>
      </p:pic>
      <p:pic>
        <p:nvPicPr>
          <p:cNvPr id="11" name="Picture 10">
            <a:extLst>
              <a:ext uri="{FF2B5EF4-FFF2-40B4-BE49-F238E27FC236}">
                <a16:creationId xmlns:a16="http://schemas.microsoft.com/office/drawing/2014/main" id="{EB95F42E-218B-4229-9921-40B072D6B46B}"/>
              </a:ext>
            </a:extLst>
          </p:cNvPr>
          <p:cNvPicPr>
            <a:picLocks noChangeAspect="1"/>
          </p:cNvPicPr>
          <p:nvPr/>
        </p:nvPicPr>
        <p:blipFill>
          <a:blip r:embed="rId4"/>
          <a:stretch>
            <a:fillRect/>
          </a:stretch>
        </p:blipFill>
        <p:spPr>
          <a:xfrm>
            <a:off x="303696" y="1389146"/>
            <a:ext cx="7114654" cy="3463270"/>
          </a:xfrm>
          <a:prstGeom prst="rect">
            <a:avLst/>
          </a:prstGeom>
        </p:spPr>
      </p:pic>
      <p:pic>
        <p:nvPicPr>
          <p:cNvPr id="12" name="Picture 11">
            <a:extLst>
              <a:ext uri="{FF2B5EF4-FFF2-40B4-BE49-F238E27FC236}">
                <a16:creationId xmlns:a16="http://schemas.microsoft.com/office/drawing/2014/main" id="{716044AB-5F4D-43A9-89B0-AFCD89FAB2B9}"/>
              </a:ext>
            </a:extLst>
          </p:cNvPr>
          <p:cNvPicPr>
            <a:picLocks noChangeAspect="1"/>
          </p:cNvPicPr>
          <p:nvPr/>
        </p:nvPicPr>
        <p:blipFill>
          <a:blip r:embed="rId5"/>
          <a:stretch>
            <a:fillRect/>
          </a:stretch>
        </p:blipFill>
        <p:spPr>
          <a:xfrm>
            <a:off x="2656553" y="2456365"/>
            <a:ext cx="6183751" cy="1385004"/>
          </a:xfrm>
          <a:prstGeom prst="rect">
            <a:avLst/>
          </a:prstGeom>
        </p:spPr>
      </p:pic>
    </p:spTree>
    <p:extLst>
      <p:ext uri="{BB962C8B-B14F-4D97-AF65-F5344CB8AC3E}">
        <p14:creationId xmlns:p14="http://schemas.microsoft.com/office/powerpoint/2010/main" val="105120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Maintenance/Capital Integration</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22</a:t>
            </a:fld>
            <a:endParaRPr lang="en-US" dirty="0"/>
          </a:p>
        </p:txBody>
      </p:sp>
      <p:pic>
        <p:nvPicPr>
          <p:cNvPr id="7" name="Picture 6">
            <a:extLst>
              <a:ext uri="{FF2B5EF4-FFF2-40B4-BE49-F238E27FC236}">
                <a16:creationId xmlns:a16="http://schemas.microsoft.com/office/drawing/2014/main" id="{6B825C0A-5D46-48D8-B474-B6BBA9CB4C7D}"/>
              </a:ext>
            </a:extLst>
          </p:cNvPr>
          <p:cNvPicPr>
            <a:picLocks noChangeAspect="1"/>
          </p:cNvPicPr>
          <p:nvPr/>
        </p:nvPicPr>
        <p:blipFill rotWithShape="1">
          <a:blip r:embed="rId3"/>
          <a:srcRect l="-110"/>
          <a:stretch/>
        </p:blipFill>
        <p:spPr>
          <a:xfrm>
            <a:off x="4618032" y="2469467"/>
            <a:ext cx="4410872" cy="2517223"/>
          </a:xfrm>
          <a:prstGeom prst="rect">
            <a:avLst/>
          </a:prstGeom>
        </p:spPr>
      </p:pic>
      <p:pic>
        <p:nvPicPr>
          <p:cNvPr id="8" name="Picture 7">
            <a:extLst>
              <a:ext uri="{FF2B5EF4-FFF2-40B4-BE49-F238E27FC236}">
                <a16:creationId xmlns:a16="http://schemas.microsoft.com/office/drawing/2014/main" id="{C572DF36-3006-4142-87C4-3D182A8D74E9}"/>
              </a:ext>
            </a:extLst>
          </p:cNvPr>
          <p:cNvPicPr>
            <a:picLocks noChangeAspect="1"/>
          </p:cNvPicPr>
          <p:nvPr/>
        </p:nvPicPr>
        <p:blipFill>
          <a:blip r:embed="rId4"/>
          <a:stretch>
            <a:fillRect/>
          </a:stretch>
        </p:blipFill>
        <p:spPr>
          <a:xfrm>
            <a:off x="5235779" y="5193864"/>
            <a:ext cx="3489973" cy="1456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
            <a:extLst>
              <a:ext uri="{FF2B5EF4-FFF2-40B4-BE49-F238E27FC236}">
                <a16:creationId xmlns:a16="http://schemas.microsoft.com/office/drawing/2014/main" id="{46CB782F-73DC-4890-8604-85ACD1D09E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3226"/>
          <a:stretch/>
        </p:blipFill>
        <p:spPr bwMode="auto">
          <a:xfrm>
            <a:off x="89818" y="1438173"/>
            <a:ext cx="4325375" cy="526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4">
            <a:extLst>
              <a:ext uri="{FF2B5EF4-FFF2-40B4-BE49-F238E27FC236}">
                <a16:creationId xmlns:a16="http://schemas.microsoft.com/office/drawing/2014/main" id="{E003014D-9BAB-4E46-966E-4F290E8137D6}"/>
              </a:ext>
            </a:extLst>
          </p:cNvPr>
          <p:cNvSpPr>
            <a:spLocks noGrp="1"/>
          </p:cNvSpPr>
          <p:nvPr>
            <p:ph idx="1"/>
          </p:nvPr>
        </p:nvSpPr>
        <p:spPr>
          <a:xfrm>
            <a:off x="4624433" y="1432104"/>
            <a:ext cx="4325375" cy="912240"/>
          </a:xfrm>
          <a:solidFill>
            <a:schemeClr val="accent2"/>
          </a:solidFill>
          <a:ln w="57150">
            <a:solidFill>
              <a:schemeClr val="accent1"/>
            </a:solidFill>
          </a:ln>
        </p:spPr>
        <p:txBody>
          <a:bodyPr/>
          <a:lstStyle/>
          <a:p>
            <a:pPr marL="0" indent="0" algn="ctr">
              <a:buNone/>
            </a:pPr>
            <a:r>
              <a:rPr lang="en-US" dirty="0"/>
              <a:t>Planning For and Addressing Traffic Barrier Defects </a:t>
            </a:r>
          </a:p>
        </p:txBody>
      </p:sp>
      <p:sp>
        <p:nvSpPr>
          <p:cNvPr id="2" name="Oval 1">
            <a:extLst>
              <a:ext uri="{FF2B5EF4-FFF2-40B4-BE49-F238E27FC236}">
                <a16:creationId xmlns:a16="http://schemas.microsoft.com/office/drawing/2014/main" id="{5197B8AA-B0EA-421B-A7CC-553D7DB8EDEC}"/>
              </a:ext>
            </a:extLst>
          </p:cNvPr>
          <p:cNvSpPr/>
          <p:nvPr/>
        </p:nvSpPr>
        <p:spPr>
          <a:xfrm>
            <a:off x="1955800" y="1481149"/>
            <a:ext cx="1068867" cy="6107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876B5C-25B3-4002-9327-0F0899A5ABFA}"/>
              </a:ext>
            </a:extLst>
          </p:cNvPr>
          <p:cNvSpPr/>
          <p:nvPr/>
        </p:nvSpPr>
        <p:spPr>
          <a:xfrm>
            <a:off x="3390427" y="1646438"/>
            <a:ext cx="582083" cy="326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1ED8A801-B9EA-40C8-B2CC-ECC807237921}"/>
              </a:ext>
            </a:extLst>
          </p:cNvPr>
          <p:cNvSpPr/>
          <p:nvPr/>
        </p:nvSpPr>
        <p:spPr>
          <a:xfrm>
            <a:off x="7966869" y="4707467"/>
            <a:ext cx="482600" cy="718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E885BC8-471F-425E-8C3C-9ABBCA4B068F}"/>
              </a:ext>
            </a:extLst>
          </p:cNvPr>
          <p:cNvGrpSpPr/>
          <p:nvPr/>
        </p:nvGrpSpPr>
        <p:grpSpPr>
          <a:xfrm>
            <a:off x="2742507" y="2077947"/>
            <a:ext cx="517680" cy="377640"/>
            <a:chOff x="2742507" y="2077947"/>
            <a:chExt cx="517680" cy="377640"/>
          </a:xfrm>
        </p:grpSpPr>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B77EBD92-A866-477E-866E-4924669D7D89}"/>
                    </a:ext>
                  </a:extLst>
                </p14:cNvPr>
                <p14:cNvContentPartPr/>
                <p14:nvPr/>
              </p14:nvContentPartPr>
              <p14:xfrm>
                <a:off x="2742507" y="2158227"/>
                <a:ext cx="263520" cy="297360"/>
              </p14:xfrm>
            </p:contentPart>
          </mc:Choice>
          <mc:Fallback xmlns="">
            <p:pic>
              <p:nvPicPr>
                <p:cNvPr id="15" name="Ink 14">
                  <a:extLst>
                    <a:ext uri="{FF2B5EF4-FFF2-40B4-BE49-F238E27FC236}">
                      <a16:creationId xmlns:a16="http://schemas.microsoft.com/office/drawing/2014/main" id="{B77EBD92-A866-477E-866E-4924669D7D89}"/>
                    </a:ext>
                  </a:extLst>
                </p:cNvPr>
                <p:cNvPicPr/>
                <p:nvPr/>
              </p:nvPicPr>
              <p:blipFill>
                <a:blip r:embed="rId7"/>
                <a:stretch>
                  <a:fillRect/>
                </a:stretch>
              </p:blipFill>
              <p:spPr>
                <a:xfrm>
                  <a:off x="2724867" y="2140587"/>
                  <a:ext cx="29916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340EE9F2-7E1E-4538-8232-F0156F36D688}"/>
                    </a:ext>
                  </a:extLst>
                </p14:cNvPr>
                <p14:cNvContentPartPr/>
                <p14:nvPr/>
              </p14:nvContentPartPr>
              <p14:xfrm>
                <a:off x="3039507" y="2107827"/>
                <a:ext cx="143640" cy="237600"/>
              </p14:xfrm>
            </p:contentPart>
          </mc:Choice>
          <mc:Fallback xmlns="">
            <p:pic>
              <p:nvPicPr>
                <p:cNvPr id="16" name="Ink 15">
                  <a:extLst>
                    <a:ext uri="{FF2B5EF4-FFF2-40B4-BE49-F238E27FC236}">
                      <a16:creationId xmlns:a16="http://schemas.microsoft.com/office/drawing/2014/main" id="{340EE9F2-7E1E-4538-8232-F0156F36D688}"/>
                    </a:ext>
                  </a:extLst>
                </p:cNvPr>
                <p:cNvPicPr/>
                <p:nvPr/>
              </p:nvPicPr>
              <p:blipFill>
                <a:blip r:embed="rId9"/>
                <a:stretch>
                  <a:fillRect/>
                </a:stretch>
              </p:blipFill>
              <p:spPr>
                <a:xfrm>
                  <a:off x="3021507" y="2089827"/>
                  <a:ext cx="17928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69AD1D0B-BDAC-4F77-BC3B-0079EF8D6892}"/>
                    </a:ext>
                  </a:extLst>
                </p14:cNvPr>
                <p14:cNvContentPartPr/>
                <p14:nvPr/>
              </p14:nvContentPartPr>
              <p14:xfrm>
                <a:off x="3064347" y="2077947"/>
                <a:ext cx="195840" cy="106560"/>
              </p14:xfrm>
            </p:contentPart>
          </mc:Choice>
          <mc:Fallback xmlns="">
            <p:pic>
              <p:nvPicPr>
                <p:cNvPr id="17" name="Ink 16">
                  <a:extLst>
                    <a:ext uri="{FF2B5EF4-FFF2-40B4-BE49-F238E27FC236}">
                      <a16:creationId xmlns:a16="http://schemas.microsoft.com/office/drawing/2014/main" id="{69AD1D0B-BDAC-4F77-BC3B-0079EF8D6892}"/>
                    </a:ext>
                  </a:extLst>
                </p:cNvPr>
                <p:cNvPicPr/>
                <p:nvPr/>
              </p:nvPicPr>
              <p:blipFill>
                <a:blip r:embed="rId11"/>
                <a:stretch>
                  <a:fillRect/>
                </a:stretch>
              </p:blipFill>
              <p:spPr>
                <a:xfrm>
                  <a:off x="3046707" y="2059947"/>
                  <a:ext cx="231480" cy="142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EA007AC3-CC28-4DC2-A78D-09D515938E17}"/>
                  </a:ext>
                </a:extLst>
              </p14:cNvPr>
              <p14:cNvContentPartPr/>
              <p14:nvPr/>
            </p14:nvContentPartPr>
            <p14:xfrm>
              <a:off x="4106187" y="1521747"/>
              <a:ext cx="332280" cy="396000"/>
            </p14:xfrm>
          </p:contentPart>
        </mc:Choice>
        <mc:Fallback xmlns="">
          <p:pic>
            <p:nvPicPr>
              <p:cNvPr id="19" name="Ink 18">
                <a:extLst>
                  <a:ext uri="{FF2B5EF4-FFF2-40B4-BE49-F238E27FC236}">
                    <a16:creationId xmlns:a16="http://schemas.microsoft.com/office/drawing/2014/main" id="{EA007AC3-CC28-4DC2-A78D-09D515938E17}"/>
                  </a:ext>
                </a:extLst>
              </p:cNvPr>
              <p:cNvPicPr/>
              <p:nvPr/>
            </p:nvPicPr>
            <p:blipFill>
              <a:blip r:embed="rId13"/>
              <a:stretch>
                <a:fillRect/>
              </a:stretch>
            </p:blipFill>
            <p:spPr>
              <a:xfrm>
                <a:off x="4088187" y="1504107"/>
                <a:ext cx="367920" cy="431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FB2204FB-2AE2-4E33-9802-CADC85DE2FFE}"/>
                  </a:ext>
                </a:extLst>
              </p14:cNvPr>
              <p14:cNvContentPartPr/>
              <p14:nvPr/>
            </p14:nvContentPartPr>
            <p14:xfrm>
              <a:off x="4143267" y="2039067"/>
              <a:ext cx="123840" cy="111600"/>
            </p14:xfrm>
          </p:contentPart>
        </mc:Choice>
        <mc:Fallback xmlns="">
          <p:pic>
            <p:nvPicPr>
              <p:cNvPr id="20" name="Ink 19">
                <a:extLst>
                  <a:ext uri="{FF2B5EF4-FFF2-40B4-BE49-F238E27FC236}">
                    <a16:creationId xmlns:a16="http://schemas.microsoft.com/office/drawing/2014/main" id="{FB2204FB-2AE2-4E33-9802-CADC85DE2FFE}"/>
                  </a:ext>
                </a:extLst>
              </p:cNvPr>
              <p:cNvPicPr/>
              <p:nvPr/>
            </p:nvPicPr>
            <p:blipFill>
              <a:blip r:embed="rId15"/>
              <a:stretch>
                <a:fillRect/>
              </a:stretch>
            </p:blipFill>
            <p:spPr>
              <a:xfrm>
                <a:off x="4125267" y="2021427"/>
                <a:ext cx="159480" cy="147240"/>
              </a:xfrm>
              <a:prstGeom prst="rect">
                <a:avLst/>
              </a:prstGeom>
            </p:spPr>
          </p:pic>
        </mc:Fallback>
      </mc:AlternateContent>
    </p:spTree>
    <p:extLst>
      <p:ext uri="{BB962C8B-B14F-4D97-AF65-F5344CB8AC3E}">
        <p14:creationId xmlns:p14="http://schemas.microsoft.com/office/powerpoint/2010/main" val="553929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Maint/Capital Integration, Asset Management</a:t>
            </a:r>
          </a:p>
        </p:txBody>
      </p:sp>
      <p:sp>
        <p:nvSpPr>
          <p:cNvPr id="3" name="Content Placeholder 2"/>
          <p:cNvSpPr>
            <a:spLocks noGrp="1"/>
          </p:cNvSpPr>
          <p:nvPr>
            <p:ph idx="1"/>
          </p:nvPr>
        </p:nvSpPr>
        <p:spPr>
          <a:xfrm>
            <a:off x="759278" y="1616140"/>
            <a:ext cx="7054686" cy="4968728"/>
          </a:xfrm>
          <a:prstGeom prst="rect">
            <a:avLst/>
          </a:prstGeom>
        </p:spPr>
        <p:txBody>
          <a:bodyPr>
            <a:normAutofit/>
          </a:bodyPr>
          <a:lstStyle/>
          <a:p>
            <a:pPr marL="914377" lvl="2" indent="0">
              <a:buNone/>
              <a:defRPr/>
            </a:pPr>
            <a:endParaRPr lang="en-US" sz="2400" dirty="0">
              <a:highlight>
                <a:srgbClr val="FFFF00"/>
              </a:highlight>
            </a:endParaRPr>
          </a:p>
          <a:p>
            <a:pPr marL="914377" lvl="2" indent="0">
              <a:buNone/>
              <a:defRPr/>
            </a:pPr>
            <a:r>
              <a:rPr lang="en-US" sz="2400" dirty="0"/>
              <a:t> </a:t>
            </a:r>
          </a:p>
          <a:p>
            <a:pPr marL="0" indent="0">
              <a:buNone/>
              <a:defRPr/>
            </a:pPr>
            <a:endParaRPr lang="en-US" dirty="0"/>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23</a:t>
            </a:fld>
            <a:endParaRPr lang="en-US" dirty="0"/>
          </a:p>
        </p:txBody>
      </p:sp>
      <p:pic>
        <p:nvPicPr>
          <p:cNvPr id="4" name="Picture 3" descr="A picture containing diagram&#10;&#10;Description automatically generated">
            <a:extLst>
              <a:ext uri="{FF2B5EF4-FFF2-40B4-BE49-F238E27FC236}">
                <a16:creationId xmlns:a16="http://schemas.microsoft.com/office/drawing/2014/main" id="{8DCEB4D3-C36D-42B3-B03B-152DE6387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32" y="1384783"/>
            <a:ext cx="7683336" cy="4971570"/>
          </a:xfrm>
          <a:prstGeom prst="rect">
            <a:avLst/>
          </a:prstGeom>
        </p:spPr>
      </p:pic>
    </p:spTree>
    <p:extLst>
      <p:ext uri="{BB962C8B-B14F-4D97-AF65-F5344CB8AC3E}">
        <p14:creationId xmlns:p14="http://schemas.microsoft.com/office/powerpoint/2010/main" val="973936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844550" y="131763"/>
            <a:ext cx="7886700" cy="914400"/>
          </a:xfrm>
        </p:spPr>
        <p:txBody>
          <a:bodyPr>
            <a:normAutofit fontScale="90000"/>
          </a:bodyPr>
          <a:lstStyle/>
          <a:p>
            <a:pPr>
              <a:defRPr/>
            </a:pPr>
            <a:r>
              <a:rPr lang="en-US" altLang="en-US" dirty="0"/>
              <a:t>Who Uses Asset Data? </a:t>
            </a:r>
            <a:br>
              <a:rPr lang="en-US" altLang="en-US" dirty="0"/>
            </a:br>
            <a:r>
              <a:rPr lang="en-US" altLang="en-US" dirty="0"/>
              <a:t>Maint/Capital (</a:t>
            </a:r>
            <a:r>
              <a:rPr lang="en-US" altLang="en-US" dirty="0" err="1"/>
              <a:t>MnSHIP</a:t>
            </a:r>
            <a:r>
              <a:rPr lang="en-US" altLang="en-US" dirty="0"/>
              <a:t>) Integration</a:t>
            </a:r>
          </a:p>
        </p:txBody>
      </p:sp>
      <p:sp>
        <p:nvSpPr>
          <p:cNvPr id="6" name="Slide Number Placeholder 5"/>
          <p:cNvSpPr>
            <a:spLocks noGrp="1"/>
          </p:cNvSpPr>
          <p:nvPr>
            <p:ph type="sldNum" sz="quarter" idx="12"/>
          </p:nvPr>
        </p:nvSpPr>
        <p:spPr/>
        <p:txBody>
          <a:bodyPr/>
          <a:lstStyle/>
          <a:p>
            <a:pPr>
              <a:defRPr/>
            </a:pPr>
            <a:fld id="{EC4ABDBE-C2B0-4F42-B53D-B3576DAA138F}" type="slidenum">
              <a:rPr lang="en-US" smtClean="0"/>
              <a:pPr>
                <a:defRPr/>
              </a:pPr>
              <a:t>24</a:t>
            </a:fld>
            <a:endParaRPr lang="en-US" dirty="0"/>
          </a:p>
        </p:txBody>
      </p:sp>
      <p:sp>
        <p:nvSpPr>
          <p:cNvPr id="65540" name="TextBox 6"/>
          <p:cNvSpPr txBox="1">
            <a:spLocks noChangeArrowheads="1"/>
          </p:cNvSpPr>
          <p:nvPr/>
        </p:nvSpPr>
        <p:spPr bwMode="auto">
          <a:xfrm>
            <a:off x="2024063" y="3013075"/>
            <a:ext cx="334962" cy="473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65541" name="TextBox 9"/>
          <p:cNvSpPr txBox="1">
            <a:spLocks noChangeArrowheads="1"/>
          </p:cNvSpPr>
          <p:nvPr/>
        </p:nvSpPr>
        <p:spPr bwMode="auto">
          <a:xfrm>
            <a:off x="4260850" y="3786188"/>
            <a:ext cx="334963" cy="473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56328" name="Content Placeholder 4"/>
          <p:cNvSpPr>
            <a:spLocks noGrp="1"/>
          </p:cNvSpPr>
          <p:nvPr>
            <p:ph idx="1"/>
          </p:nvPr>
        </p:nvSpPr>
        <p:spPr>
          <a:xfrm>
            <a:off x="35983" y="1328210"/>
            <a:ext cx="7990417" cy="406400"/>
          </a:xfrm>
        </p:spPr>
        <p:txBody>
          <a:bodyPr>
            <a:normAutofit fontScale="92500" lnSpcReduction="10000"/>
          </a:bodyPr>
          <a:lstStyle/>
          <a:p>
            <a:pPr>
              <a:defRPr/>
            </a:pPr>
            <a:r>
              <a:rPr lang="en-US" sz="1400" dirty="0"/>
              <a:t>Integrating Maintenance &amp; Capital Ex: </a:t>
            </a:r>
            <a:r>
              <a:rPr lang="en-US" sz="1200" dirty="0"/>
              <a:t>Pavement Mgt Forecast Condition * Performance/LOS * Cost </a:t>
            </a:r>
            <a:r>
              <a:rPr lang="en-US" sz="1200" dirty="0" err="1"/>
              <a:t>Model@Cond</a:t>
            </a:r>
            <a:endParaRPr lang="en-US" sz="1200" dirty="0"/>
          </a:p>
          <a:p>
            <a:pPr marL="0" indent="0">
              <a:buFont typeface="Arial" panose="020B0604020202020204" pitchFamily="34" charset="0"/>
              <a:buNone/>
              <a:defRPr/>
            </a:pPr>
            <a:endParaRPr lang="en-US" altLang="en-US" sz="1000" i="1" dirty="0"/>
          </a:p>
        </p:txBody>
      </p:sp>
      <p:graphicFrame>
        <p:nvGraphicFramePr>
          <p:cNvPr id="11" name="Chart 10"/>
          <p:cNvGraphicFramePr>
            <a:graphicFrameLocks/>
          </p:cNvGraphicFramePr>
          <p:nvPr/>
        </p:nvGraphicFramePr>
        <p:xfrm>
          <a:off x="740568" y="1828802"/>
          <a:ext cx="7641431" cy="458893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3A5A-6AEA-4F5F-A805-BE80A1C58639}"/>
              </a:ext>
            </a:extLst>
          </p:cNvPr>
          <p:cNvSpPr>
            <a:spLocks noGrp="1"/>
          </p:cNvSpPr>
          <p:nvPr>
            <p:ph type="title"/>
          </p:nvPr>
        </p:nvSpPr>
        <p:spPr/>
        <p:txBody>
          <a:bodyPr>
            <a:normAutofit fontScale="90000"/>
          </a:bodyPr>
          <a:lstStyle/>
          <a:p>
            <a:r>
              <a:rPr lang="en-US" dirty="0"/>
              <a:t>Who Uses Asset Data?</a:t>
            </a:r>
            <a:br>
              <a:rPr lang="en-US" dirty="0"/>
            </a:br>
            <a:r>
              <a:rPr lang="en-US" dirty="0"/>
              <a:t>Cost vs Productivity</a:t>
            </a:r>
          </a:p>
        </p:txBody>
      </p:sp>
      <p:sp>
        <p:nvSpPr>
          <p:cNvPr id="4" name="Date Placeholder 3">
            <a:extLst>
              <a:ext uri="{FF2B5EF4-FFF2-40B4-BE49-F238E27FC236}">
                <a16:creationId xmlns:a16="http://schemas.microsoft.com/office/drawing/2014/main" id="{740C1A02-556F-49C3-8816-145C254EC107}"/>
              </a:ext>
            </a:extLst>
          </p:cNvPr>
          <p:cNvSpPr>
            <a:spLocks noGrp="1"/>
          </p:cNvSpPr>
          <p:nvPr>
            <p:ph type="dt" sz="half" idx="10"/>
          </p:nvPr>
        </p:nvSpPr>
        <p:spPr/>
        <p:txBody>
          <a:bodyPr/>
          <a:lstStyle/>
          <a:p>
            <a:fld id="{824D5D47-1752-4D84-8BFB-C2F71A34C932}" type="datetime1">
              <a:rPr lang="en-US" smtClean="0"/>
              <a:t>12/16/2021</a:t>
            </a:fld>
            <a:endParaRPr lang="en-US" dirty="0"/>
          </a:p>
        </p:txBody>
      </p:sp>
      <p:sp>
        <p:nvSpPr>
          <p:cNvPr id="5" name="Footer Placeholder 4">
            <a:extLst>
              <a:ext uri="{FF2B5EF4-FFF2-40B4-BE49-F238E27FC236}">
                <a16:creationId xmlns:a16="http://schemas.microsoft.com/office/drawing/2014/main" id="{5F835391-D9E4-41D2-A437-3D43DE965AF0}"/>
              </a:ext>
            </a:extLst>
          </p:cNvPr>
          <p:cNvSpPr>
            <a:spLocks noGrp="1"/>
          </p:cNvSpPr>
          <p:nvPr>
            <p:ph type="ftr" sz="quarter" idx="3"/>
          </p:nvPr>
        </p:nvSpPr>
        <p:spPr/>
        <p:txBody>
          <a:bodyPr/>
          <a:lstStyle/>
          <a:p>
            <a:r>
              <a:rPr lang="en-US"/>
              <a:t>mndot.gov</a:t>
            </a:r>
            <a:endParaRPr lang="en-US" dirty="0"/>
          </a:p>
        </p:txBody>
      </p:sp>
      <p:sp>
        <p:nvSpPr>
          <p:cNvPr id="6" name="Slide Number Placeholder 5">
            <a:extLst>
              <a:ext uri="{FF2B5EF4-FFF2-40B4-BE49-F238E27FC236}">
                <a16:creationId xmlns:a16="http://schemas.microsoft.com/office/drawing/2014/main" id="{7BFE4F6F-1530-4A91-BBA8-4B4D6A8F315F}"/>
              </a:ext>
            </a:extLst>
          </p:cNvPr>
          <p:cNvSpPr>
            <a:spLocks noGrp="1"/>
          </p:cNvSpPr>
          <p:nvPr>
            <p:ph type="sldNum" sz="quarter" idx="12"/>
          </p:nvPr>
        </p:nvSpPr>
        <p:spPr/>
        <p:txBody>
          <a:bodyPr/>
          <a:lstStyle/>
          <a:p>
            <a:fld id="{48F63A3B-78C7-47BE-AE5E-E10140E04643}" type="slidenum">
              <a:rPr lang="en-US" smtClean="0"/>
              <a:t>25</a:t>
            </a:fld>
            <a:endParaRPr lang="en-US" dirty="0"/>
          </a:p>
        </p:txBody>
      </p:sp>
      <p:pic>
        <p:nvPicPr>
          <p:cNvPr id="7" name="Picture 6">
            <a:extLst>
              <a:ext uri="{FF2B5EF4-FFF2-40B4-BE49-F238E27FC236}">
                <a16:creationId xmlns:a16="http://schemas.microsoft.com/office/drawing/2014/main" id="{CFFB26F2-B51E-458A-8C91-E867203148A0}"/>
              </a:ext>
            </a:extLst>
          </p:cNvPr>
          <p:cNvPicPr>
            <a:picLocks noChangeAspect="1"/>
          </p:cNvPicPr>
          <p:nvPr/>
        </p:nvPicPr>
        <p:blipFill>
          <a:blip r:embed="rId3"/>
          <a:stretch>
            <a:fillRect/>
          </a:stretch>
        </p:blipFill>
        <p:spPr>
          <a:xfrm>
            <a:off x="4572000" y="1494845"/>
            <a:ext cx="3943349" cy="4985468"/>
          </a:xfrm>
          <a:prstGeom prst="rect">
            <a:avLst/>
          </a:prstGeom>
        </p:spPr>
      </p:pic>
      <p:sp>
        <p:nvSpPr>
          <p:cNvPr id="8" name="TextBox 7">
            <a:extLst>
              <a:ext uri="{FF2B5EF4-FFF2-40B4-BE49-F238E27FC236}">
                <a16:creationId xmlns:a16="http://schemas.microsoft.com/office/drawing/2014/main" id="{FFD612D1-CB1C-43C2-B8B3-717DD5FB1245}"/>
              </a:ext>
            </a:extLst>
          </p:cNvPr>
          <p:cNvSpPr txBox="1"/>
          <p:nvPr/>
        </p:nvSpPr>
        <p:spPr>
          <a:xfrm>
            <a:off x="524255" y="1523999"/>
            <a:ext cx="3833060" cy="3046988"/>
          </a:xfrm>
          <a:prstGeom prst="rect">
            <a:avLst/>
          </a:prstGeom>
          <a:noFill/>
        </p:spPr>
        <p:txBody>
          <a:bodyPr wrap="square" rtlCol="0">
            <a:spAutoFit/>
          </a:bodyPr>
          <a:lstStyle/>
          <a:p>
            <a:r>
              <a:rPr lang="en-US" sz="2400" dirty="0"/>
              <a:t>Cost of the Crack Filling Activity as Recorded in TAMS</a:t>
            </a:r>
          </a:p>
          <a:p>
            <a:pPr marL="342900" indent="-342900">
              <a:buFont typeface="Arial" panose="020B0604020202020204" pitchFamily="34" charset="0"/>
              <a:buChar char="•"/>
            </a:pPr>
            <a:r>
              <a:rPr lang="en-US" sz="2400" dirty="0"/>
              <a:t>The data includes work done between Jan. 1, 2020 thru Dec. 31, 2020</a:t>
            </a:r>
          </a:p>
          <a:p>
            <a:pPr marL="342900" indent="-342900">
              <a:buFont typeface="Arial" panose="020B0604020202020204" pitchFamily="34" charset="0"/>
              <a:buChar char="•"/>
            </a:pPr>
            <a:r>
              <a:rPr lang="en-US" sz="2400" dirty="0"/>
              <a:t>Data reflects total cost of project broken down by reported length in miles.</a:t>
            </a:r>
          </a:p>
        </p:txBody>
      </p:sp>
    </p:spTree>
    <p:extLst>
      <p:ext uri="{BB962C8B-B14F-4D97-AF65-F5344CB8AC3E}">
        <p14:creationId xmlns:p14="http://schemas.microsoft.com/office/powerpoint/2010/main" val="4182876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Spatial Analysis</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26</a:t>
            </a:fld>
            <a:endParaRPr lang="en-US" dirty="0"/>
          </a:p>
        </p:txBody>
      </p:sp>
      <p:pic>
        <p:nvPicPr>
          <p:cNvPr id="5" name="Picture 4">
            <a:extLst>
              <a:ext uri="{FF2B5EF4-FFF2-40B4-BE49-F238E27FC236}">
                <a16:creationId xmlns:a16="http://schemas.microsoft.com/office/drawing/2014/main" id="{6C64897C-979C-4659-89D5-81DC56BFBEA7}"/>
              </a:ext>
            </a:extLst>
          </p:cNvPr>
          <p:cNvPicPr>
            <a:picLocks noChangeAspect="1"/>
          </p:cNvPicPr>
          <p:nvPr/>
        </p:nvPicPr>
        <p:blipFill>
          <a:blip r:embed="rId3"/>
          <a:stretch>
            <a:fillRect/>
          </a:stretch>
        </p:blipFill>
        <p:spPr>
          <a:xfrm>
            <a:off x="0" y="1312124"/>
            <a:ext cx="9161956" cy="5545876"/>
          </a:xfrm>
          <a:prstGeom prst="rect">
            <a:avLst/>
          </a:prstGeom>
        </p:spPr>
      </p:pic>
      <p:sp>
        <p:nvSpPr>
          <p:cNvPr id="3" name="Content Placeholder 2"/>
          <p:cNvSpPr>
            <a:spLocks noGrp="1"/>
          </p:cNvSpPr>
          <p:nvPr>
            <p:ph idx="1"/>
          </p:nvPr>
        </p:nvSpPr>
        <p:spPr>
          <a:xfrm>
            <a:off x="341261" y="5802312"/>
            <a:ext cx="6095999" cy="736600"/>
          </a:xfrm>
          <a:prstGeom prst="rect">
            <a:avLst/>
          </a:prstGeom>
          <a:solidFill>
            <a:srgbClr val="003865"/>
          </a:solidFill>
          <a:ln>
            <a:solidFill>
              <a:schemeClr val="bg1"/>
            </a:solidFill>
          </a:ln>
        </p:spPr>
        <p:txBody>
          <a:bodyPr>
            <a:noAutofit/>
          </a:bodyPr>
          <a:lstStyle/>
          <a:p>
            <a:pPr marL="0" indent="0" algn="ctr">
              <a:buNone/>
              <a:defRPr/>
            </a:pPr>
            <a:r>
              <a:rPr lang="en-US" sz="1800" dirty="0">
                <a:solidFill>
                  <a:schemeClr val="bg1"/>
                </a:solidFill>
              </a:rPr>
              <a:t>TAMS Traffic Barrier Work Order Counts and Work Order Heat Map Highlighting Highest Cost  Maintenance Repair Locations</a:t>
            </a:r>
          </a:p>
          <a:p>
            <a:pPr marL="914377" lvl="2" indent="0" algn="ctr">
              <a:buNone/>
              <a:defRPr/>
            </a:pPr>
            <a:endParaRPr lang="en-US" sz="1400" dirty="0">
              <a:solidFill>
                <a:schemeClr val="bg1"/>
              </a:solidFill>
            </a:endParaRPr>
          </a:p>
          <a:p>
            <a:pPr marL="0" indent="0" algn="ctr">
              <a:buNone/>
              <a:defRPr/>
            </a:pPr>
            <a:endParaRPr lang="en-US" sz="1600" dirty="0">
              <a:solidFill>
                <a:schemeClr val="bg1"/>
              </a:solidFill>
            </a:endParaRPr>
          </a:p>
        </p:txBody>
      </p:sp>
    </p:spTree>
    <p:extLst>
      <p:ext uri="{BB962C8B-B14F-4D97-AF65-F5344CB8AC3E}">
        <p14:creationId xmlns:p14="http://schemas.microsoft.com/office/powerpoint/2010/main" val="986461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Dashboards</a:t>
            </a:r>
          </a:p>
        </p:txBody>
      </p:sp>
      <p:sp>
        <p:nvSpPr>
          <p:cNvPr id="3" name="Content Placeholder 2"/>
          <p:cNvSpPr>
            <a:spLocks noGrp="1"/>
          </p:cNvSpPr>
          <p:nvPr>
            <p:ph idx="1"/>
          </p:nvPr>
        </p:nvSpPr>
        <p:spPr>
          <a:xfrm>
            <a:off x="0" y="3313055"/>
            <a:ext cx="7646575" cy="5567535"/>
          </a:xfrm>
          <a:prstGeom prst="rect">
            <a:avLst/>
          </a:prstGeom>
        </p:spPr>
        <p:txBody>
          <a:bodyPr>
            <a:normAutofit/>
          </a:bodyPr>
          <a:lstStyle/>
          <a:p>
            <a:pPr marL="914377" lvl="2" indent="0">
              <a:buNone/>
              <a:defRPr/>
            </a:pPr>
            <a:r>
              <a:rPr lang="en-US" sz="2400" dirty="0"/>
              <a:t>What would be a good dashboard for a DE or Maintenance Engineer?</a:t>
            </a:r>
          </a:p>
          <a:p>
            <a:pPr marL="914377" lvl="2" indent="0">
              <a:buNone/>
              <a:defRPr/>
            </a:pPr>
            <a:endParaRPr lang="en-US" sz="2400" dirty="0"/>
          </a:p>
          <a:p>
            <a:pPr marL="914377" lvl="2" indent="0">
              <a:buNone/>
              <a:defRPr/>
            </a:pPr>
            <a:endParaRPr lang="en-US" sz="2400" dirty="0"/>
          </a:p>
          <a:p>
            <a:pPr marL="0" indent="0">
              <a:buNone/>
              <a:defRPr/>
            </a:pPr>
            <a:endParaRPr lang="en-US" dirty="0"/>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27</a:t>
            </a:fld>
            <a:endParaRPr lang="en-US" dirty="0"/>
          </a:p>
        </p:txBody>
      </p:sp>
      <p:pic>
        <p:nvPicPr>
          <p:cNvPr id="3074" name="Picture 2" descr="image">
            <a:extLst>
              <a:ext uri="{FF2B5EF4-FFF2-40B4-BE49-F238E27FC236}">
                <a16:creationId xmlns:a16="http://schemas.microsoft.com/office/drawing/2014/main" id="{E2095B14-4417-4F4C-9A45-3EBBA8440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8" y="1476260"/>
            <a:ext cx="8974884" cy="4880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04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Scoping</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28</a:t>
            </a:fld>
            <a:endParaRPr lang="en-US" dirty="0"/>
          </a:p>
        </p:txBody>
      </p:sp>
      <p:pic>
        <p:nvPicPr>
          <p:cNvPr id="3" name="Picture 2">
            <a:extLst>
              <a:ext uri="{FF2B5EF4-FFF2-40B4-BE49-F238E27FC236}">
                <a16:creationId xmlns:a16="http://schemas.microsoft.com/office/drawing/2014/main" id="{4EF1BF73-E0C8-4E7D-892C-3F80D970ACF3}"/>
              </a:ext>
            </a:extLst>
          </p:cNvPr>
          <p:cNvPicPr>
            <a:picLocks noChangeAspect="1"/>
          </p:cNvPicPr>
          <p:nvPr/>
        </p:nvPicPr>
        <p:blipFill>
          <a:blip r:embed="rId3"/>
          <a:stretch>
            <a:fillRect/>
          </a:stretch>
        </p:blipFill>
        <p:spPr>
          <a:xfrm>
            <a:off x="4946572" y="1410158"/>
            <a:ext cx="3990768" cy="2966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B2361525-AA13-4C47-ADB2-44A50B4AE365}"/>
              </a:ext>
            </a:extLst>
          </p:cNvPr>
          <p:cNvSpPr/>
          <p:nvPr/>
        </p:nvSpPr>
        <p:spPr>
          <a:xfrm>
            <a:off x="206660" y="5833133"/>
            <a:ext cx="8937340" cy="523220"/>
          </a:xfrm>
          <a:prstGeom prst="rect">
            <a:avLst/>
          </a:prstGeom>
          <a:solidFill>
            <a:schemeClr val="bg1"/>
          </a:solidFill>
          <a:ln>
            <a:solidFill>
              <a:srgbClr val="FF0000"/>
            </a:solidFill>
          </a:ln>
        </p:spPr>
        <p:txBody>
          <a:bodyPr wrap="square">
            <a:spAutoFit/>
          </a:bodyPr>
          <a:lstStyle/>
          <a:p>
            <a:r>
              <a:rPr lang="en-US" sz="1400" i="1" dirty="0">
                <a:latin typeface="Calibri" panose="020F0502020204030204" pitchFamily="34" charset="0"/>
                <a:ea typeface="Calibri" panose="020F0502020204030204" pitchFamily="34" charset="0"/>
              </a:rPr>
              <a:t>D1 “We are working on a standardized scoping product (likely map books similar to D6) but currently use the SDW layers of TAMS on a case-by-case/request basis to create maps, KMZs (Google Earth), or web apps for viewing asset data”. </a:t>
            </a:r>
            <a:endParaRPr lang="en-US" sz="1400" i="1" dirty="0"/>
          </a:p>
        </p:txBody>
      </p:sp>
      <p:pic>
        <p:nvPicPr>
          <p:cNvPr id="10" name="Picture 9">
            <a:extLst>
              <a:ext uri="{FF2B5EF4-FFF2-40B4-BE49-F238E27FC236}">
                <a16:creationId xmlns:a16="http://schemas.microsoft.com/office/drawing/2014/main" id="{80362DE1-4570-488E-86E4-AF64E75484C0}"/>
              </a:ext>
            </a:extLst>
          </p:cNvPr>
          <p:cNvPicPr>
            <a:picLocks noChangeAspect="1"/>
          </p:cNvPicPr>
          <p:nvPr/>
        </p:nvPicPr>
        <p:blipFill>
          <a:blip r:embed="rId4"/>
          <a:stretch>
            <a:fillRect/>
          </a:stretch>
        </p:blipFill>
        <p:spPr>
          <a:xfrm>
            <a:off x="206660" y="1410158"/>
            <a:ext cx="4537652" cy="2952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ontent Placeholder 2">
            <a:extLst>
              <a:ext uri="{FF2B5EF4-FFF2-40B4-BE49-F238E27FC236}">
                <a16:creationId xmlns:a16="http://schemas.microsoft.com/office/drawing/2014/main" id="{B735073A-4248-41E0-A24F-A529E8B5EE53}"/>
              </a:ext>
            </a:extLst>
          </p:cNvPr>
          <p:cNvSpPr>
            <a:spLocks noGrp="1"/>
          </p:cNvSpPr>
          <p:nvPr>
            <p:ph idx="1"/>
          </p:nvPr>
        </p:nvSpPr>
        <p:spPr>
          <a:xfrm>
            <a:off x="1524000" y="4536961"/>
            <a:ext cx="6095999" cy="736600"/>
          </a:xfrm>
          <a:prstGeom prst="rect">
            <a:avLst/>
          </a:prstGeom>
          <a:solidFill>
            <a:srgbClr val="003865"/>
          </a:solidFill>
          <a:ln>
            <a:solidFill>
              <a:schemeClr val="bg1"/>
            </a:solidFill>
          </a:ln>
        </p:spPr>
        <p:txBody>
          <a:bodyPr>
            <a:noAutofit/>
          </a:bodyPr>
          <a:lstStyle/>
          <a:p>
            <a:pPr marL="0" indent="0" algn="ctr">
              <a:buNone/>
              <a:defRPr/>
            </a:pPr>
            <a:r>
              <a:rPr lang="en-US" sz="1800" dirty="0">
                <a:solidFill>
                  <a:schemeClr val="bg1"/>
                </a:solidFill>
              </a:rPr>
              <a:t>Scoping Maps Containing Asset Information Within Future Project Limits (D3, D4, D6, Metro)</a:t>
            </a:r>
          </a:p>
          <a:p>
            <a:pPr marL="914377" lvl="2" indent="0" algn="ctr">
              <a:buNone/>
              <a:defRPr/>
            </a:pPr>
            <a:endParaRPr lang="en-US" sz="1400" dirty="0">
              <a:solidFill>
                <a:schemeClr val="bg1"/>
              </a:solidFill>
            </a:endParaRPr>
          </a:p>
          <a:p>
            <a:pPr marL="0" indent="0" algn="ctr">
              <a:buNone/>
              <a:defRPr/>
            </a:pPr>
            <a:endParaRPr lang="en-US" sz="1600" dirty="0">
              <a:solidFill>
                <a:schemeClr val="bg1"/>
              </a:solidFill>
            </a:endParaRPr>
          </a:p>
        </p:txBody>
      </p:sp>
    </p:spTree>
    <p:extLst>
      <p:ext uri="{BB962C8B-B14F-4D97-AF65-F5344CB8AC3E}">
        <p14:creationId xmlns:p14="http://schemas.microsoft.com/office/powerpoint/2010/main" val="2191074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Scoping</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29</a:t>
            </a:fld>
            <a:endParaRPr lang="en-US" dirty="0"/>
          </a:p>
        </p:txBody>
      </p:sp>
      <p:pic>
        <p:nvPicPr>
          <p:cNvPr id="2" name="Picture 1">
            <a:extLst>
              <a:ext uri="{FF2B5EF4-FFF2-40B4-BE49-F238E27FC236}">
                <a16:creationId xmlns:a16="http://schemas.microsoft.com/office/drawing/2014/main" id="{C2FC2A4D-FE5E-4113-B774-5484A46DE347}"/>
              </a:ext>
            </a:extLst>
          </p:cNvPr>
          <p:cNvPicPr>
            <a:picLocks noChangeAspect="1"/>
          </p:cNvPicPr>
          <p:nvPr/>
        </p:nvPicPr>
        <p:blipFill>
          <a:blip r:embed="rId3"/>
          <a:stretch>
            <a:fillRect/>
          </a:stretch>
        </p:blipFill>
        <p:spPr>
          <a:xfrm>
            <a:off x="4227648" y="1779233"/>
            <a:ext cx="4779859" cy="4577120"/>
          </a:xfrm>
          <a:prstGeom prst="rect">
            <a:avLst/>
          </a:prstGeom>
        </p:spPr>
      </p:pic>
      <p:pic>
        <p:nvPicPr>
          <p:cNvPr id="8" name="Picture 7">
            <a:extLst>
              <a:ext uri="{FF2B5EF4-FFF2-40B4-BE49-F238E27FC236}">
                <a16:creationId xmlns:a16="http://schemas.microsoft.com/office/drawing/2014/main" id="{34FDDBCA-3241-4A34-BB86-9D2972F9300D}"/>
              </a:ext>
            </a:extLst>
          </p:cNvPr>
          <p:cNvPicPr>
            <a:picLocks noChangeAspect="1"/>
          </p:cNvPicPr>
          <p:nvPr/>
        </p:nvPicPr>
        <p:blipFill>
          <a:blip r:embed="rId4"/>
          <a:stretch>
            <a:fillRect/>
          </a:stretch>
        </p:blipFill>
        <p:spPr>
          <a:xfrm>
            <a:off x="79119" y="4436171"/>
            <a:ext cx="4091154" cy="1834713"/>
          </a:xfrm>
          <a:prstGeom prst="rect">
            <a:avLst/>
          </a:prstGeom>
        </p:spPr>
      </p:pic>
      <p:sp>
        <p:nvSpPr>
          <p:cNvPr id="7" name="Content Placeholder 4">
            <a:extLst>
              <a:ext uri="{FF2B5EF4-FFF2-40B4-BE49-F238E27FC236}">
                <a16:creationId xmlns:a16="http://schemas.microsoft.com/office/drawing/2014/main" id="{5C118A08-35F0-4F39-A26B-BF25549981D4}"/>
              </a:ext>
            </a:extLst>
          </p:cNvPr>
          <p:cNvSpPr>
            <a:spLocks noGrp="1"/>
          </p:cNvSpPr>
          <p:nvPr>
            <p:ph idx="1"/>
          </p:nvPr>
        </p:nvSpPr>
        <p:spPr>
          <a:xfrm>
            <a:off x="226431" y="1456680"/>
            <a:ext cx="3796529" cy="645106"/>
          </a:xfrm>
          <a:solidFill>
            <a:srgbClr val="003865"/>
          </a:solidFill>
          <a:ln w="57150">
            <a:solidFill>
              <a:schemeClr val="accent1"/>
            </a:solidFill>
          </a:ln>
        </p:spPr>
        <p:txBody>
          <a:bodyPr>
            <a:noAutofit/>
          </a:bodyPr>
          <a:lstStyle/>
          <a:p>
            <a:pPr marL="0" indent="0" algn="ctr">
              <a:buNone/>
            </a:pPr>
            <a:r>
              <a:rPr lang="en-US" sz="1800" dirty="0">
                <a:solidFill>
                  <a:schemeClr val="bg1"/>
                </a:solidFill>
              </a:rPr>
              <a:t>Inspection Records Indicating Overall Condition, Defects, Detailed Checklists</a:t>
            </a:r>
          </a:p>
        </p:txBody>
      </p:sp>
      <p:pic>
        <p:nvPicPr>
          <p:cNvPr id="9" name="Picture 8">
            <a:extLst>
              <a:ext uri="{FF2B5EF4-FFF2-40B4-BE49-F238E27FC236}">
                <a16:creationId xmlns:a16="http://schemas.microsoft.com/office/drawing/2014/main" id="{4D716DF9-7DBF-4184-9805-35E75C113048}"/>
              </a:ext>
            </a:extLst>
          </p:cNvPr>
          <p:cNvPicPr>
            <a:picLocks noChangeAspect="1"/>
          </p:cNvPicPr>
          <p:nvPr/>
        </p:nvPicPr>
        <p:blipFill>
          <a:blip r:embed="rId5"/>
          <a:stretch>
            <a:fillRect/>
          </a:stretch>
        </p:blipFill>
        <p:spPr>
          <a:xfrm>
            <a:off x="136493" y="2451125"/>
            <a:ext cx="4033780" cy="1683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86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t>AMSIP Project</a:t>
            </a:r>
          </a:p>
        </p:txBody>
      </p:sp>
      <p:pic>
        <p:nvPicPr>
          <p:cNvPr id="2" name="Content Placeholder 1">
            <a:extLst>
              <a:ext uri="{FF2B5EF4-FFF2-40B4-BE49-F238E27FC236}">
                <a16:creationId xmlns:a16="http://schemas.microsoft.com/office/drawing/2014/main" id="{14926BE2-5680-4CB3-9BC8-466BBA852CD9}"/>
              </a:ext>
            </a:extLst>
          </p:cNvPr>
          <p:cNvPicPr>
            <a:picLocks noGrp="1" noChangeAspect="1"/>
          </p:cNvPicPr>
          <p:nvPr>
            <p:ph idx="1"/>
          </p:nvPr>
        </p:nvPicPr>
        <p:blipFill>
          <a:blip r:embed="rId3"/>
          <a:stretch>
            <a:fillRect/>
          </a:stretch>
        </p:blipFill>
        <p:spPr>
          <a:xfrm>
            <a:off x="1244443" y="1763592"/>
            <a:ext cx="6083613" cy="4673840"/>
          </a:xfrm>
          <a:prstGeom prst="rect">
            <a:avLst/>
          </a:prstGeom>
        </p:spPr>
      </p:pic>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3</a:t>
            </a:fld>
            <a:endParaRPr lang="en-US" dirty="0"/>
          </a:p>
        </p:txBody>
      </p:sp>
    </p:spTree>
    <p:extLst>
      <p:ext uri="{BB962C8B-B14F-4D97-AF65-F5344CB8AC3E}">
        <p14:creationId xmlns:p14="http://schemas.microsoft.com/office/powerpoint/2010/main" val="276822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t>Who Uses Asset Data? Procurement </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30</a:t>
            </a:fld>
            <a:endParaRPr lang="en-US" dirty="0"/>
          </a:p>
        </p:txBody>
      </p:sp>
      <p:pic>
        <p:nvPicPr>
          <p:cNvPr id="7" name="Picture 6">
            <a:extLst>
              <a:ext uri="{FF2B5EF4-FFF2-40B4-BE49-F238E27FC236}">
                <a16:creationId xmlns:a16="http://schemas.microsoft.com/office/drawing/2014/main" id="{8B8D9706-0168-4878-8597-CD1FD9B5A375}"/>
              </a:ext>
            </a:extLst>
          </p:cNvPr>
          <p:cNvPicPr>
            <a:picLocks noChangeAspect="1"/>
          </p:cNvPicPr>
          <p:nvPr/>
        </p:nvPicPr>
        <p:blipFill>
          <a:blip r:embed="rId3"/>
          <a:stretch>
            <a:fillRect/>
          </a:stretch>
        </p:blipFill>
        <p:spPr>
          <a:xfrm>
            <a:off x="262678" y="3627119"/>
            <a:ext cx="3911757" cy="2848504"/>
          </a:xfrm>
          <a:prstGeom prst="rect">
            <a:avLst/>
          </a:prstGeom>
        </p:spPr>
      </p:pic>
      <p:sp>
        <p:nvSpPr>
          <p:cNvPr id="8" name="TextBox 7">
            <a:extLst>
              <a:ext uri="{FF2B5EF4-FFF2-40B4-BE49-F238E27FC236}">
                <a16:creationId xmlns:a16="http://schemas.microsoft.com/office/drawing/2014/main" id="{659DCA7D-F06C-4BB5-BDBD-11BD384C14D7}"/>
              </a:ext>
            </a:extLst>
          </p:cNvPr>
          <p:cNvSpPr txBox="1"/>
          <p:nvPr/>
        </p:nvSpPr>
        <p:spPr>
          <a:xfrm>
            <a:off x="262679" y="1470992"/>
            <a:ext cx="3625510" cy="1938992"/>
          </a:xfrm>
          <a:prstGeom prst="rect">
            <a:avLst/>
          </a:prstGeom>
          <a:noFill/>
        </p:spPr>
        <p:txBody>
          <a:bodyPr wrap="square" rtlCol="0">
            <a:spAutoFit/>
          </a:bodyPr>
          <a:lstStyle/>
          <a:p>
            <a:r>
              <a:rPr lang="en-US" sz="2400" dirty="0"/>
              <a:t>Example of how data can be extracted and viewed</a:t>
            </a:r>
          </a:p>
          <a:p>
            <a:pPr marL="342900" indent="-342900">
              <a:buFont typeface="Arial" panose="020B0604020202020204" pitchFamily="34" charset="0"/>
              <a:buChar char="•"/>
            </a:pPr>
            <a:r>
              <a:rPr lang="en-US" dirty="0"/>
              <a:t>Cost of guardrail repair by roadway type</a:t>
            </a:r>
          </a:p>
          <a:p>
            <a:pPr marL="342900" indent="-342900">
              <a:buFont typeface="Arial" panose="020B0604020202020204" pitchFamily="34" charset="0"/>
              <a:buChar char="•"/>
            </a:pPr>
            <a:r>
              <a:rPr lang="en-US" dirty="0"/>
              <a:t>Roll-up guardrail parts cost report by admin unit</a:t>
            </a:r>
          </a:p>
        </p:txBody>
      </p:sp>
      <p:pic>
        <p:nvPicPr>
          <p:cNvPr id="11" name="Content Placeholder 10">
            <a:extLst>
              <a:ext uri="{FF2B5EF4-FFF2-40B4-BE49-F238E27FC236}">
                <a16:creationId xmlns:a16="http://schemas.microsoft.com/office/drawing/2014/main" id="{78EF0FCC-CAC6-45B7-A6D9-6F695A36ED6D}"/>
              </a:ext>
            </a:extLst>
          </p:cNvPr>
          <p:cNvPicPr>
            <a:picLocks noGrp="1" noChangeAspect="1"/>
          </p:cNvPicPr>
          <p:nvPr>
            <p:ph idx="1"/>
          </p:nvPr>
        </p:nvPicPr>
        <p:blipFill>
          <a:blip r:embed="rId4"/>
          <a:stretch>
            <a:fillRect/>
          </a:stretch>
        </p:blipFill>
        <p:spPr>
          <a:xfrm>
            <a:off x="4269849" y="1342883"/>
            <a:ext cx="4245501" cy="5132740"/>
          </a:xfrm>
          <a:prstGeom prst="rect">
            <a:avLst/>
          </a:prstGeom>
        </p:spPr>
      </p:pic>
    </p:spTree>
    <p:extLst>
      <p:ext uri="{BB962C8B-B14F-4D97-AF65-F5344CB8AC3E}">
        <p14:creationId xmlns:p14="http://schemas.microsoft.com/office/powerpoint/2010/main" val="2791109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F643-5F1A-44F9-AFB9-7842C455C239}"/>
              </a:ext>
            </a:extLst>
          </p:cNvPr>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Procurement/BARC</a:t>
            </a:r>
            <a:endParaRPr lang="en-US" dirty="0"/>
          </a:p>
        </p:txBody>
      </p:sp>
      <p:sp>
        <p:nvSpPr>
          <p:cNvPr id="3" name="Content Placeholder 2">
            <a:extLst>
              <a:ext uri="{FF2B5EF4-FFF2-40B4-BE49-F238E27FC236}">
                <a16:creationId xmlns:a16="http://schemas.microsoft.com/office/drawing/2014/main" id="{55D13A13-8650-45AA-9924-9AFA04C4FC0D}"/>
              </a:ext>
            </a:extLst>
          </p:cNvPr>
          <p:cNvSpPr>
            <a:spLocks noGrp="1"/>
          </p:cNvSpPr>
          <p:nvPr>
            <p:ph idx="1"/>
          </p:nvPr>
        </p:nvSpPr>
        <p:spPr>
          <a:xfrm>
            <a:off x="161991" y="1437318"/>
            <a:ext cx="8480968" cy="459404"/>
          </a:xfrm>
        </p:spPr>
        <p:txBody>
          <a:bodyPr>
            <a:normAutofit lnSpcReduction="10000"/>
          </a:bodyPr>
          <a:lstStyle/>
          <a:p>
            <a:r>
              <a:rPr lang="en-US" dirty="0"/>
              <a:t>Sign Management</a:t>
            </a:r>
          </a:p>
        </p:txBody>
      </p:sp>
      <p:sp>
        <p:nvSpPr>
          <p:cNvPr id="4" name="Date Placeholder 3">
            <a:extLst>
              <a:ext uri="{FF2B5EF4-FFF2-40B4-BE49-F238E27FC236}">
                <a16:creationId xmlns:a16="http://schemas.microsoft.com/office/drawing/2014/main" id="{88ED8260-6518-44D1-BFE5-E47A4744B380}"/>
              </a:ext>
            </a:extLst>
          </p:cNvPr>
          <p:cNvSpPr>
            <a:spLocks noGrp="1"/>
          </p:cNvSpPr>
          <p:nvPr>
            <p:ph type="dt" sz="half" idx="10"/>
          </p:nvPr>
        </p:nvSpPr>
        <p:spPr/>
        <p:txBody>
          <a:bodyPr/>
          <a:lstStyle/>
          <a:p>
            <a:fld id="{824D5D47-1752-4D84-8BFB-C2F71A34C932}" type="datetime1">
              <a:rPr lang="en-US" smtClean="0"/>
              <a:t>12/16/2021</a:t>
            </a:fld>
            <a:endParaRPr lang="en-US" dirty="0"/>
          </a:p>
        </p:txBody>
      </p:sp>
      <p:sp>
        <p:nvSpPr>
          <p:cNvPr id="5" name="Footer Placeholder 4">
            <a:extLst>
              <a:ext uri="{FF2B5EF4-FFF2-40B4-BE49-F238E27FC236}">
                <a16:creationId xmlns:a16="http://schemas.microsoft.com/office/drawing/2014/main" id="{05BAB1D9-CC97-4069-BE90-B7F72F2D5BC2}"/>
              </a:ext>
            </a:extLst>
          </p:cNvPr>
          <p:cNvSpPr>
            <a:spLocks noGrp="1"/>
          </p:cNvSpPr>
          <p:nvPr>
            <p:ph type="ftr" sz="quarter" idx="3"/>
          </p:nvPr>
        </p:nvSpPr>
        <p:spPr/>
        <p:txBody>
          <a:bodyPr/>
          <a:lstStyle/>
          <a:p>
            <a:r>
              <a:rPr lang="en-US"/>
              <a:t>mndot.gov</a:t>
            </a:r>
            <a:endParaRPr lang="en-US" dirty="0"/>
          </a:p>
        </p:txBody>
      </p:sp>
      <p:sp>
        <p:nvSpPr>
          <p:cNvPr id="6" name="Slide Number Placeholder 5">
            <a:extLst>
              <a:ext uri="{FF2B5EF4-FFF2-40B4-BE49-F238E27FC236}">
                <a16:creationId xmlns:a16="http://schemas.microsoft.com/office/drawing/2014/main" id="{71FF2675-8FA8-4E45-9E22-FFB41ED6AF0E}"/>
              </a:ext>
            </a:extLst>
          </p:cNvPr>
          <p:cNvSpPr>
            <a:spLocks noGrp="1"/>
          </p:cNvSpPr>
          <p:nvPr>
            <p:ph type="sldNum" sz="quarter" idx="12"/>
          </p:nvPr>
        </p:nvSpPr>
        <p:spPr/>
        <p:txBody>
          <a:bodyPr/>
          <a:lstStyle/>
          <a:p>
            <a:fld id="{48F63A3B-78C7-47BE-AE5E-E10140E04643}" type="slidenum">
              <a:rPr lang="en-US" smtClean="0"/>
              <a:t>31</a:t>
            </a:fld>
            <a:endParaRPr lang="en-US" dirty="0"/>
          </a:p>
        </p:txBody>
      </p:sp>
      <p:graphicFrame>
        <p:nvGraphicFramePr>
          <p:cNvPr id="7" name="Chart 6">
            <a:extLst>
              <a:ext uri="{FF2B5EF4-FFF2-40B4-BE49-F238E27FC236}">
                <a16:creationId xmlns:a16="http://schemas.microsoft.com/office/drawing/2014/main" id="{85A75C2A-E973-4365-8D36-C8FAA8F01265}"/>
              </a:ext>
            </a:extLst>
          </p:cNvPr>
          <p:cNvGraphicFramePr>
            <a:graphicFrameLocks/>
          </p:cNvGraphicFramePr>
          <p:nvPr/>
        </p:nvGraphicFramePr>
        <p:xfrm>
          <a:off x="250521" y="1896722"/>
          <a:ext cx="8731488" cy="42660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5309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5A0D-BE8E-4B5B-A0B5-E1D695697676}"/>
              </a:ext>
            </a:extLst>
          </p:cNvPr>
          <p:cNvSpPr>
            <a:spLocks noGrp="1"/>
          </p:cNvSpPr>
          <p:nvPr>
            <p:ph type="title"/>
          </p:nvPr>
        </p:nvSpPr>
        <p:spPr/>
        <p:txBody>
          <a:bodyPr>
            <a:normAutofit fontScale="90000"/>
          </a:bodyPr>
          <a:lstStyle/>
          <a:p>
            <a:r>
              <a:rPr lang="en-US" dirty="0"/>
              <a:t>Who Uses Asset Data? </a:t>
            </a:r>
            <a:br>
              <a:rPr lang="en-US" dirty="0"/>
            </a:br>
            <a:r>
              <a:rPr lang="en-US" dirty="0"/>
              <a:t>Consigned Inventory</a:t>
            </a:r>
          </a:p>
        </p:txBody>
      </p:sp>
      <p:sp>
        <p:nvSpPr>
          <p:cNvPr id="3" name="Content Placeholder 2">
            <a:extLst>
              <a:ext uri="{FF2B5EF4-FFF2-40B4-BE49-F238E27FC236}">
                <a16:creationId xmlns:a16="http://schemas.microsoft.com/office/drawing/2014/main" id="{A08CBAA8-BA34-40F4-97E7-C25075D1F93F}"/>
              </a:ext>
            </a:extLst>
          </p:cNvPr>
          <p:cNvSpPr>
            <a:spLocks noGrp="1"/>
          </p:cNvSpPr>
          <p:nvPr>
            <p:ph idx="1"/>
          </p:nvPr>
        </p:nvSpPr>
        <p:spPr>
          <a:xfrm>
            <a:off x="628650" y="1825625"/>
            <a:ext cx="3148220" cy="4352538"/>
          </a:xfrm>
        </p:spPr>
        <p:txBody>
          <a:bodyPr>
            <a:normAutofit lnSpcReduction="10000"/>
          </a:bodyPr>
          <a:lstStyle/>
          <a:p>
            <a:pPr marL="0" indent="0">
              <a:buNone/>
            </a:pPr>
            <a:r>
              <a:rPr lang="en-US" dirty="0"/>
              <a:t>TAMS has the ability to be able to keep track of our consigned inventory details:</a:t>
            </a:r>
          </a:p>
          <a:p>
            <a:r>
              <a:rPr lang="en-US" dirty="0"/>
              <a:t>Where and when it was used</a:t>
            </a:r>
          </a:p>
          <a:p>
            <a:r>
              <a:rPr lang="en-US" dirty="0"/>
              <a:t>What is our current quantity on hand</a:t>
            </a:r>
          </a:p>
          <a:p>
            <a:r>
              <a:rPr lang="en-US" dirty="0"/>
              <a:t>Used as a tool for cycle counting</a:t>
            </a:r>
          </a:p>
        </p:txBody>
      </p:sp>
      <p:sp>
        <p:nvSpPr>
          <p:cNvPr id="4" name="Date Placeholder 3">
            <a:extLst>
              <a:ext uri="{FF2B5EF4-FFF2-40B4-BE49-F238E27FC236}">
                <a16:creationId xmlns:a16="http://schemas.microsoft.com/office/drawing/2014/main" id="{171B7305-2E19-418F-B38A-556F0A4BE5D4}"/>
              </a:ext>
            </a:extLst>
          </p:cNvPr>
          <p:cNvSpPr>
            <a:spLocks noGrp="1"/>
          </p:cNvSpPr>
          <p:nvPr>
            <p:ph type="dt" sz="half" idx="10"/>
          </p:nvPr>
        </p:nvSpPr>
        <p:spPr/>
        <p:txBody>
          <a:bodyPr/>
          <a:lstStyle/>
          <a:p>
            <a:fld id="{824D5D47-1752-4D84-8BFB-C2F71A34C932}" type="datetime1">
              <a:rPr lang="en-US" smtClean="0"/>
              <a:t>12/16/2021</a:t>
            </a:fld>
            <a:endParaRPr lang="en-US" dirty="0"/>
          </a:p>
        </p:txBody>
      </p:sp>
      <p:sp>
        <p:nvSpPr>
          <p:cNvPr id="5" name="Footer Placeholder 4">
            <a:extLst>
              <a:ext uri="{FF2B5EF4-FFF2-40B4-BE49-F238E27FC236}">
                <a16:creationId xmlns:a16="http://schemas.microsoft.com/office/drawing/2014/main" id="{A3AB0D65-4768-462E-BC08-F60805A1EB57}"/>
              </a:ext>
            </a:extLst>
          </p:cNvPr>
          <p:cNvSpPr>
            <a:spLocks noGrp="1"/>
          </p:cNvSpPr>
          <p:nvPr>
            <p:ph type="ftr" sz="quarter" idx="3"/>
          </p:nvPr>
        </p:nvSpPr>
        <p:spPr/>
        <p:txBody>
          <a:bodyPr/>
          <a:lstStyle/>
          <a:p>
            <a:r>
              <a:rPr lang="en-US"/>
              <a:t>mndot.gov</a:t>
            </a:r>
            <a:endParaRPr lang="en-US" dirty="0"/>
          </a:p>
        </p:txBody>
      </p:sp>
      <p:sp>
        <p:nvSpPr>
          <p:cNvPr id="6" name="Slide Number Placeholder 5">
            <a:extLst>
              <a:ext uri="{FF2B5EF4-FFF2-40B4-BE49-F238E27FC236}">
                <a16:creationId xmlns:a16="http://schemas.microsoft.com/office/drawing/2014/main" id="{7FE76632-14D6-47E2-88CA-D578B13FB208}"/>
              </a:ext>
            </a:extLst>
          </p:cNvPr>
          <p:cNvSpPr>
            <a:spLocks noGrp="1"/>
          </p:cNvSpPr>
          <p:nvPr>
            <p:ph type="sldNum" sz="quarter" idx="12"/>
          </p:nvPr>
        </p:nvSpPr>
        <p:spPr/>
        <p:txBody>
          <a:bodyPr/>
          <a:lstStyle/>
          <a:p>
            <a:fld id="{48F63A3B-78C7-47BE-AE5E-E10140E04643}" type="slidenum">
              <a:rPr lang="en-US" smtClean="0"/>
              <a:t>32</a:t>
            </a:fld>
            <a:endParaRPr lang="en-US" dirty="0"/>
          </a:p>
        </p:txBody>
      </p:sp>
      <p:pic>
        <p:nvPicPr>
          <p:cNvPr id="7" name="Picture 6">
            <a:extLst>
              <a:ext uri="{FF2B5EF4-FFF2-40B4-BE49-F238E27FC236}">
                <a16:creationId xmlns:a16="http://schemas.microsoft.com/office/drawing/2014/main" id="{60C76B30-4B62-4F3D-B2F9-EF7EB68CEFBF}"/>
              </a:ext>
            </a:extLst>
          </p:cNvPr>
          <p:cNvPicPr>
            <a:picLocks noChangeAspect="1"/>
          </p:cNvPicPr>
          <p:nvPr/>
        </p:nvPicPr>
        <p:blipFill>
          <a:blip r:embed="rId3"/>
          <a:stretch>
            <a:fillRect/>
          </a:stretch>
        </p:blipFill>
        <p:spPr>
          <a:xfrm>
            <a:off x="5120640" y="1383526"/>
            <a:ext cx="3427652" cy="4972826"/>
          </a:xfrm>
          <a:prstGeom prst="rect">
            <a:avLst/>
          </a:prstGeom>
        </p:spPr>
      </p:pic>
    </p:spTree>
    <p:extLst>
      <p:ext uri="{BB962C8B-B14F-4D97-AF65-F5344CB8AC3E}">
        <p14:creationId xmlns:p14="http://schemas.microsoft.com/office/powerpoint/2010/main" val="718910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A04A-705B-43EA-9F17-DC9A2BBB8074}"/>
              </a:ext>
            </a:extLst>
          </p:cNvPr>
          <p:cNvSpPr>
            <a:spLocks noGrp="1"/>
          </p:cNvSpPr>
          <p:nvPr>
            <p:ph type="title"/>
          </p:nvPr>
        </p:nvSpPr>
        <p:spPr/>
        <p:txBody>
          <a:bodyPr>
            <a:normAutofit fontScale="90000"/>
          </a:bodyPr>
          <a:lstStyle/>
          <a:p>
            <a:r>
              <a:rPr lang="en-US" dirty="0"/>
              <a:t>Who Uses Asset Data?</a:t>
            </a:r>
            <a:br>
              <a:rPr lang="en-US" dirty="0"/>
            </a:br>
            <a:r>
              <a:rPr lang="en-US" dirty="0"/>
              <a:t>Damage Restitution</a:t>
            </a:r>
          </a:p>
        </p:txBody>
      </p:sp>
      <p:sp>
        <p:nvSpPr>
          <p:cNvPr id="5" name="Footer Placeholder 4">
            <a:extLst>
              <a:ext uri="{FF2B5EF4-FFF2-40B4-BE49-F238E27FC236}">
                <a16:creationId xmlns:a16="http://schemas.microsoft.com/office/drawing/2014/main" id="{2F3D322B-C816-4C6E-8D76-FEE49D33F004}"/>
              </a:ext>
            </a:extLst>
          </p:cNvPr>
          <p:cNvSpPr>
            <a:spLocks noGrp="1"/>
          </p:cNvSpPr>
          <p:nvPr>
            <p:ph type="ftr" sz="quarter" idx="3"/>
          </p:nvPr>
        </p:nvSpPr>
        <p:spPr/>
        <p:txBody>
          <a:bodyPr/>
          <a:lstStyle/>
          <a:p>
            <a:r>
              <a:rPr lang="en-US"/>
              <a:t>mndot.gov</a:t>
            </a:r>
            <a:endParaRPr lang="en-US" dirty="0"/>
          </a:p>
        </p:txBody>
      </p:sp>
      <p:sp>
        <p:nvSpPr>
          <p:cNvPr id="6" name="Slide Number Placeholder 5">
            <a:extLst>
              <a:ext uri="{FF2B5EF4-FFF2-40B4-BE49-F238E27FC236}">
                <a16:creationId xmlns:a16="http://schemas.microsoft.com/office/drawing/2014/main" id="{CAC8CB1E-AC97-4D69-BD1F-9A1DACA15F0D}"/>
              </a:ext>
            </a:extLst>
          </p:cNvPr>
          <p:cNvSpPr>
            <a:spLocks noGrp="1"/>
          </p:cNvSpPr>
          <p:nvPr>
            <p:ph type="sldNum" sz="quarter" idx="12"/>
          </p:nvPr>
        </p:nvSpPr>
        <p:spPr/>
        <p:txBody>
          <a:bodyPr/>
          <a:lstStyle/>
          <a:p>
            <a:fld id="{48F63A3B-78C7-47BE-AE5E-E10140E04643}" type="slidenum">
              <a:rPr lang="en-US" smtClean="0"/>
              <a:t>33</a:t>
            </a:fld>
            <a:endParaRPr lang="en-US" dirty="0"/>
          </a:p>
        </p:txBody>
      </p:sp>
      <p:pic>
        <p:nvPicPr>
          <p:cNvPr id="14" name="Picture 13">
            <a:extLst>
              <a:ext uri="{FF2B5EF4-FFF2-40B4-BE49-F238E27FC236}">
                <a16:creationId xmlns:a16="http://schemas.microsoft.com/office/drawing/2014/main" id="{37CF48D8-943B-42F0-AEDD-60AAE7A2E51B}"/>
              </a:ext>
            </a:extLst>
          </p:cNvPr>
          <p:cNvPicPr>
            <a:picLocks noChangeAspect="1"/>
          </p:cNvPicPr>
          <p:nvPr/>
        </p:nvPicPr>
        <p:blipFill>
          <a:blip r:embed="rId3"/>
          <a:stretch>
            <a:fillRect/>
          </a:stretch>
        </p:blipFill>
        <p:spPr>
          <a:xfrm>
            <a:off x="4683319" y="1743403"/>
            <a:ext cx="3920654" cy="4458614"/>
          </a:xfrm>
          <a:prstGeom prst="rect">
            <a:avLst/>
          </a:prstGeom>
        </p:spPr>
      </p:pic>
      <p:sp>
        <p:nvSpPr>
          <p:cNvPr id="15" name="TextBox 14">
            <a:extLst>
              <a:ext uri="{FF2B5EF4-FFF2-40B4-BE49-F238E27FC236}">
                <a16:creationId xmlns:a16="http://schemas.microsoft.com/office/drawing/2014/main" id="{271D960D-0D52-4F0B-BD6C-B029F5842B9E}"/>
              </a:ext>
            </a:extLst>
          </p:cNvPr>
          <p:cNvSpPr txBox="1"/>
          <p:nvPr/>
        </p:nvSpPr>
        <p:spPr>
          <a:xfrm>
            <a:off x="453315" y="1614115"/>
            <a:ext cx="3554142" cy="1200329"/>
          </a:xfrm>
          <a:prstGeom prst="rect">
            <a:avLst/>
          </a:prstGeom>
          <a:noFill/>
        </p:spPr>
        <p:txBody>
          <a:bodyPr wrap="square" rtlCol="0">
            <a:spAutoFit/>
          </a:bodyPr>
          <a:lstStyle/>
          <a:p>
            <a:r>
              <a:rPr lang="en-US" sz="2400" dirty="0"/>
              <a:t>Damage Restitution Claim Numbers for the Calendar Year 2020</a:t>
            </a:r>
          </a:p>
        </p:txBody>
      </p:sp>
      <p:pic>
        <p:nvPicPr>
          <p:cNvPr id="16" name="Picture 15">
            <a:extLst>
              <a:ext uri="{FF2B5EF4-FFF2-40B4-BE49-F238E27FC236}">
                <a16:creationId xmlns:a16="http://schemas.microsoft.com/office/drawing/2014/main" id="{A98AF3BE-B43A-43B8-AF8A-D9B26A7AFFF2}"/>
              </a:ext>
            </a:extLst>
          </p:cNvPr>
          <p:cNvPicPr>
            <a:picLocks noChangeAspect="1"/>
          </p:cNvPicPr>
          <p:nvPr/>
        </p:nvPicPr>
        <p:blipFill>
          <a:blip r:embed="rId4"/>
          <a:stretch>
            <a:fillRect/>
          </a:stretch>
        </p:blipFill>
        <p:spPr>
          <a:xfrm>
            <a:off x="393226" y="3260034"/>
            <a:ext cx="3562350" cy="2864458"/>
          </a:xfrm>
          <a:prstGeom prst="rect">
            <a:avLst/>
          </a:prstGeom>
        </p:spPr>
      </p:pic>
    </p:spTree>
    <p:extLst>
      <p:ext uri="{BB962C8B-B14F-4D97-AF65-F5344CB8AC3E}">
        <p14:creationId xmlns:p14="http://schemas.microsoft.com/office/powerpoint/2010/main" val="139672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Risk Mitigation</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34</a:t>
            </a:fld>
            <a:endParaRPr lang="en-US" dirty="0"/>
          </a:p>
        </p:txBody>
      </p:sp>
      <p:pic>
        <p:nvPicPr>
          <p:cNvPr id="2" name="Picture 1">
            <a:extLst>
              <a:ext uri="{FF2B5EF4-FFF2-40B4-BE49-F238E27FC236}">
                <a16:creationId xmlns:a16="http://schemas.microsoft.com/office/drawing/2014/main" id="{63B6AEA1-A89D-4A80-998A-B61DD0947CCF}"/>
              </a:ext>
            </a:extLst>
          </p:cNvPr>
          <p:cNvPicPr>
            <a:picLocks noChangeAspect="1"/>
          </p:cNvPicPr>
          <p:nvPr/>
        </p:nvPicPr>
        <p:blipFill>
          <a:blip r:embed="rId3"/>
          <a:stretch>
            <a:fillRect/>
          </a:stretch>
        </p:blipFill>
        <p:spPr>
          <a:xfrm>
            <a:off x="4944481" y="1383389"/>
            <a:ext cx="4083591" cy="4898923"/>
          </a:xfrm>
          <a:prstGeom prst="rect">
            <a:avLst/>
          </a:prstGeom>
        </p:spPr>
      </p:pic>
      <p:pic>
        <p:nvPicPr>
          <p:cNvPr id="3" name="Picture 2">
            <a:extLst>
              <a:ext uri="{FF2B5EF4-FFF2-40B4-BE49-F238E27FC236}">
                <a16:creationId xmlns:a16="http://schemas.microsoft.com/office/drawing/2014/main" id="{C929D7DF-5D32-497C-ADCE-94700F057C32}"/>
              </a:ext>
            </a:extLst>
          </p:cNvPr>
          <p:cNvPicPr>
            <a:picLocks noChangeAspect="1"/>
          </p:cNvPicPr>
          <p:nvPr/>
        </p:nvPicPr>
        <p:blipFill>
          <a:blip r:embed="rId4"/>
          <a:stretch>
            <a:fillRect/>
          </a:stretch>
        </p:blipFill>
        <p:spPr>
          <a:xfrm>
            <a:off x="115928" y="1404244"/>
            <a:ext cx="4803354" cy="2631830"/>
          </a:xfrm>
          <a:prstGeom prst="rect">
            <a:avLst/>
          </a:prstGeom>
        </p:spPr>
      </p:pic>
      <p:pic>
        <p:nvPicPr>
          <p:cNvPr id="4" name="Picture 3">
            <a:extLst>
              <a:ext uri="{FF2B5EF4-FFF2-40B4-BE49-F238E27FC236}">
                <a16:creationId xmlns:a16="http://schemas.microsoft.com/office/drawing/2014/main" id="{1EB713BC-FED5-47F5-BA3C-6639AC85F2C5}"/>
              </a:ext>
            </a:extLst>
          </p:cNvPr>
          <p:cNvPicPr>
            <a:picLocks noChangeAspect="1"/>
          </p:cNvPicPr>
          <p:nvPr/>
        </p:nvPicPr>
        <p:blipFill>
          <a:blip r:embed="rId5"/>
          <a:stretch>
            <a:fillRect/>
          </a:stretch>
        </p:blipFill>
        <p:spPr>
          <a:xfrm>
            <a:off x="115928" y="4016871"/>
            <a:ext cx="5429464" cy="2432726"/>
          </a:xfrm>
          <a:prstGeom prst="rect">
            <a:avLst/>
          </a:prstGeom>
        </p:spPr>
      </p:pic>
      <p:pic>
        <p:nvPicPr>
          <p:cNvPr id="8" name="Picture 7">
            <a:extLst>
              <a:ext uri="{FF2B5EF4-FFF2-40B4-BE49-F238E27FC236}">
                <a16:creationId xmlns:a16="http://schemas.microsoft.com/office/drawing/2014/main" id="{4E6DC7FC-E969-4FD7-ABD0-C8C3A3FB682D}"/>
              </a:ext>
            </a:extLst>
          </p:cNvPr>
          <p:cNvPicPr>
            <a:picLocks noChangeAspect="1"/>
          </p:cNvPicPr>
          <p:nvPr/>
        </p:nvPicPr>
        <p:blipFill>
          <a:blip r:embed="rId6"/>
          <a:stretch>
            <a:fillRect/>
          </a:stretch>
        </p:blipFill>
        <p:spPr>
          <a:xfrm>
            <a:off x="4292912" y="4521600"/>
            <a:ext cx="3338111" cy="2095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2">
            <a:extLst>
              <a:ext uri="{FF2B5EF4-FFF2-40B4-BE49-F238E27FC236}">
                <a16:creationId xmlns:a16="http://schemas.microsoft.com/office/drawing/2014/main" id="{0F39F546-C372-47D8-B5FB-C4D6F8854217}"/>
              </a:ext>
            </a:extLst>
          </p:cNvPr>
          <p:cNvSpPr>
            <a:spLocks noGrp="1"/>
          </p:cNvSpPr>
          <p:nvPr>
            <p:ph idx="1"/>
          </p:nvPr>
        </p:nvSpPr>
        <p:spPr>
          <a:xfrm>
            <a:off x="360789" y="5969000"/>
            <a:ext cx="4211211" cy="736600"/>
          </a:xfrm>
          <a:prstGeom prst="rect">
            <a:avLst/>
          </a:prstGeom>
          <a:solidFill>
            <a:srgbClr val="003865"/>
          </a:solidFill>
          <a:ln>
            <a:solidFill>
              <a:schemeClr val="bg1"/>
            </a:solidFill>
          </a:ln>
        </p:spPr>
        <p:txBody>
          <a:bodyPr>
            <a:noAutofit/>
          </a:bodyPr>
          <a:lstStyle/>
          <a:p>
            <a:pPr marL="0" indent="0" algn="ctr">
              <a:buNone/>
              <a:defRPr/>
            </a:pPr>
            <a:r>
              <a:rPr lang="en-US" sz="1800" dirty="0">
                <a:solidFill>
                  <a:schemeClr val="bg1"/>
                </a:solidFill>
              </a:rPr>
              <a:t>Spatial GIS Documentation of Geotechnical Assets With Link To Plan Set Details</a:t>
            </a:r>
          </a:p>
          <a:p>
            <a:pPr marL="914377" lvl="2" indent="0" algn="ctr">
              <a:buNone/>
              <a:defRPr/>
            </a:pPr>
            <a:endParaRPr lang="en-US" sz="1400" dirty="0">
              <a:solidFill>
                <a:schemeClr val="bg1"/>
              </a:solidFill>
            </a:endParaRPr>
          </a:p>
          <a:p>
            <a:pPr marL="0" indent="0" algn="ctr">
              <a:buNone/>
              <a:defRPr/>
            </a:pPr>
            <a:endParaRPr lang="en-US" sz="1600" dirty="0">
              <a:solidFill>
                <a:schemeClr val="bg1"/>
              </a:solidFill>
            </a:endParaRPr>
          </a:p>
        </p:txBody>
      </p:sp>
    </p:spTree>
    <p:extLst>
      <p:ext uri="{BB962C8B-B14F-4D97-AF65-F5344CB8AC3E}">
        <p14:creationId xmlns:p14="http://schemas.microsoft.com/office/powerpoint/2010/main" val="1048223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Risk Mitigation</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35</a:t>
            </a:fld>
            <a:endParaRPr lang="en-US" dirty="0"/>
          </a:p>
        </p:txBody>
      </p:sp>
      <p:pic>
        <p:nvPicPr>
          <p:cNvPr id="5" name="Picture 4">
            <a:extLst>
              <a:ext uri="{FF2B5EF4-FFF2-40B4-BE49-F238E27FC236}">
                <a16:creationId xmlns:a16="http://schemas.microsoft.com/office/drawing/2014/main" id="{02BEAD58-00B8-4440-8823-C49E3A8D4A6B}"/>
              </a:ext>
            </a:extLst>
          </p:cNvPr>
          <p:cNvPicPr>
            <a:picLocks noChangeAspect="1"/>
          </p:cNvPicPr>
          <p:nvPr/>
        </p:nvPicPr>
        <p:blipFill>
          <a:blip r:embed="rId3"/>
          <a:stretch>
            <a:fillRect/>
          </a:stretch>
        </p:blipFill>
        <p:spPr>
          <a:xfrm>
            <a:off x="373257" y="1568932"/>
            <a:ext cx="8397486" cy="3932785"/>
          </a:xfrm>
          <a:prstGeom prst="rect">
            <a:avLst/>
          </a:prstGeom>
        </p:spPr>
      </p:pic>
      <p:pic>
        <p:nvPicPr>
          <p:cNvPr id="7" name="Picture 6">
            <a:extLst>
              <a:ext uri="{FF2B5EF4-FFF2-40B4-BE49-F238E27FC236}">
                <a16:creationId xmlns:a16="http://schemas.microsoft.com/office/drawing/2014/main" id="{8774BC43-5D48-4864-8CE3-D1F9C181CBC5}"/>
              </a:ext>
            </a:extLst>
          </p:cNvPr>
          <p:cNvPicPr>
            <a:picLocks noChangeAspect="1"/>
          </p:cNvPicPr>
          <p:nvPr/>
        </p:nvPicPr>
        <p:blipFill>
          <a:blip r:embed="rId4"/>
          <a:stretch>
            <a:fillRect/>
          </a:stretch>
        </p:blipFill>
        <p:spPr>
          <a:xfrm>
            <a:off x="373257" y="3984371"/>
            <a:ext cx="4056976" cy="2554544"/>
          </a:xfrm>
          <a:prstGeom prst="rect">
            <a:avLst/>
          </a:prstGeom>
        </p:spPr>
      </p:pic>
      <p:sp>
        <p:nvSpPr>
          <p:cNvPr id="8" name="Content Placeholder 2">
            <a:extLst>
              <a:ext uri="{FF2B5EF4-FFF2-40B4-BE49-F238E27FC236}">
                <a16:creationId xmlns:a16="http://schemas.microsoft.com/office/drawing/2014/main" id="{E48AEC94-2AAA-42EC-9825-EF432F2E1D23}"/>
              </a:ext>
            </a:extLst>
          </p:cNvPr>
          <p:cNvSpPr>
            <a:spLocks noGrp="1"/>
          </p:cNvSpPr>
          <p:nvPr>
            <p:ph idx="1"/>
          </p:nvPr>
        </p:nvSpPr>
        <p:spPr>
          <a:xfrm>
            <a:off x="4572000" y="5619753"/>
            <a:ext cx="4406747" cy="919162"/>
          </a:xfrm>
          <a:prstGeom prst="rect">
            <a:avLst/>
          </a:prstGeom>
          <a:solidFill>
            <a:srgbClr val="003865"/>
          </a:solidFill>
          <a:ln>
            <a:solidFill>
              <a:schemeClr val="bg1"/>
            </a:solidFill>
          </a:ln>
        </p:spPr>
        <p:txBody>
          <a:bodyPr>
            <a:noAutofit/>
          </a:bodyPr>
          <a:lstStyle/>
          <a:p>
            <a:pPr marL="0" indent="0" algn="ctr">
              <a:buNone/>
              <a:defRPr/>
            </a:pPr>
            <a:r>
              <a:rPr lang="en-US" sz="1800" dirty="0">
                <a:solidFill>
                  <a:schemeClr val="bg1"/>
                </a:solidFill>
              </a:rPr>
              <a:t>Assigning Risk Scores To Metro Earth Retaining Systems (ERS) Based on Consequence and Probability</a:t>
            </a:r>
          </a:p>
          <a:p>
            <a:pPr marL="914377" lvl="2" indent="0" algn="ctr">
              <a:buNone/>
              <a:defRPr/>
            </a:pPr>
            <a:endParaRPr lang="en-US" sz="1400" dirty="0">
              <a:solidFill>
                <a:schemeClr val="bg1"/>
              </a:solidFill>
            </a:endParaRPr>
          </a:p>
          <a:p>
            <a:pPr marL="0" indent="0" algn="ctr">
              <a:buNone/>
              <a:defRPr/>
            </a:pPr>
            <a:endParaRPr lang="en-US" sz="1600" dirty="0">
              <a:solidFill>
                <a:schemeClr val="bg1"/>
              </a:solidFill>
            </a:endParaRPr>
          </a:p>
        </p:txBody>
      </p:sp>
    </p:spTree>
    <p:extLst>
      <p:ext uri="{BB962C8B-B14F-4D97-AF65-F5344CB8AC3E}">
        <p14:creationId xmlns:p14="http://schemas.microsoft.com/office/powerpoint/2010/main" val="4122051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Regulatory</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36</a:t>
            </a:fld>
            <a:endParaRPr lang="en-US" dirty="0"/>
          </a:p>
        </p:txBody>
      </p:sp>
      <p:pic>
        <p:nvPicPr>
          <p:cNvPr id="1026" name="Picture 1">
            <a:extLst>
              <a:ext uri="{FF2B5EF4-FFF2-40B4-BE49-F238E27FC236}">
                <a16:creationId xmlns:a16="http://schemas.microsoft.com/office/drawing/2014/main" id="{F19C8B9C-ADEE-47A8-9E10-80B0A7D22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83" y="1455882"/>
            <a:ext cx="3681169" cy="524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E67919-79F5-4268-A424-E9AA1D2FD411}"/>
              </a:ext>
            </a:extLst>
          </p:cNvPr>
          <p:cNvSpPr txBox="1"/>
          <p:nvPr/>
        </p:nvSpPr>
        <p:spPr>
          <a:xfrm>
            <a:off x="512956" y="2408663"/>
            <a:ext cx="341227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MS4 Illicit Discharge Tracking Reequipments met by TAMS inspections</a:t>
            </a:r>
          </a:p>
          <a:p>
            <a:endParaRPr lang="en-US" dirty="0"/>
          </a:p>
          <a:p>
            <a:pPr marL="285750" indent="-285750">
              <a:buFont typeface="Arial" panose="020B0604020202020204" pitchFamily="34" charset="0"/>
              <a:buChar char="•"/>
            </a:pPr>
            <a:r>
              <a:rPr lang="en-US" dirty="0"/>
              <a:t>GSOC Locate Data (M)</a:t>
            </a:r>
          </a:p>
        </p:txBody>
      </p:sp>
    </p:spTree>
    <p:extLst>
      <p:ext uri="{BB962C8B-B14F-4D97-AF65-F5344CB8AC3E}">
        <p14:creationId xmlns:p14="http://schemas.microsoft.com/office/powerpoint/2010/main" val="290881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en-US" dirty="0"/>
              <a:t>Who Uses Asset Data? Sustainability </a:t>
            </a:r>
            <a:br>
              <a:rPr lang="en-US" altLang="en-US" dirty="0"/>
            </a:br>
            <a:r>
              <a:rPr lang="en-US" dirty="0"/>
              <a:t>Material Usage vs. MDSS Recommended</a:t>
            </a:r>
          </a:p>
        </p:txBody>
      </p:sp>
      <p:pic>
        <p:nvPicPr>
          <p:cNvPr id="7" name="Content Placeholder 6"/>
          <p:cNvPicPr>
            <a:picLocks noGrp="1" noChangeAspect="1"/>
          </p:cNvPicPr>
          <p:nvPr>
            <p:ph idx="1"/>
          </p:nvPr>
        </p:nvPicPr>
        <p:blipFill rotWithShape="1">
          <a:blip r:embed="rId3"/>
          <a:srcRect l="14471" t="10104" r="4495" b="5011"/>
          <a:stretch/>
        </p:blipFill>
        <p:spPr>
          <a:xfrm>
            <a:off x="0" y="1366684"/>
            <a:ext cx="9111909" cy="5491317"/>
          </a:xfrm>
          <a:prstGeom prst="rect">
            <a:avLst/>
          </a:prstGeom>
        </p:spPr>
      </p:pic>
      <p:sp>
        <p:nvSpPr>
          <p:cNvPr id="4" name="Date Placeholder 3"/>
          <p:cNvSpPr>
            <a:spLocks noGrp="1"/>
          </p:cNvSpPr>
          <p:nvPr>
            <p:ph type="dt" sz="half" idx="10"/>
          </p:nvPr>
        </p:nvSpPr>
        <p:spPr/>
        <p:txBody>
          <a:bodyPr/>
          <a:lstStyle/>
          <a:p>
            <a:r>
              <a:rPr lang="en-US"/>
              <a:t> </a:t>
            </a:r>
          </a:p>
        </p:txBody>
      </p:sp>
      <p:sp>
        <p:nvSpPr>
          <p:cNvPr id="5" name="Footer Placeholder 4"/>
          <p:cNvSpPr>
            <a:spLocks noGrp="1"/>
          </p:cNvSpPr>
          <p:nvPr>
            <p:ph type="ftr" sz="quarter" idx="3"/>
          </p:nvPr>
        </p:nvSpPr>
        <p:spPr/>
        <p:txBody>
          <a:bodyPr/>
          <a:lstStyle/>
          <a:p>
            <a:r>
              <a:rPr lang="en-US"/>
              <a:t> </a:t>
            </a:r>
          </a:p>
        </p:txBody>
      </p: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a:p>
        </p:txBody>
      </p:sp>
    </p:spTree>
    <p:extLst>
      <p:ext uri="{BB962C8B-B14F-4D97-AF65-F5344CB8AC3E}">
        <p14:creationId xmlns:p14="http://schemas.microsoft.com/office/powerpoint/2010/main" val="2392157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Design </a:t>
            </a:r>
          </a:p>
        </p:txBody>
      </p:sp>
      <p:sp>
        <p:nvSpPr>
          <p:cNvPr id="3" name="Content Placeholder 2"/>
          <p:cNvSpPr>
            <a:spLocks noGrp="1"/>
          </p:cNvSpPr>
          <p:nvPr>
            <p:ph idx="1"/>
          </p:nvPr>
        </p:nvSpPr>
        <p:spPr>
          <a:xfrm>
            <a:off x="180354" y="1480625"/>
            <a:ext cx="3068329" cy="3192003"/>
          </a:xfrm>
          <a:prstGeom prst="rect">
            <a:avLst/>
          </a:prstGeom>
        </p:spPr>
        <p:txBody>
          <a:bodyPr>
            <a:normAutofit/>
          </a:bodyPr>
          <a:lstStyle/>
          <a:p>
            <a:pPr marL="0" indent="0">
              <a:buNone/>
              <a:defRPr/>
            </a:pPr>
            <a:r>
              <a:rPr lang="en-US" sz="2400" dirty="0"/>
              <a:t>D3 Utilization of TAMS Sign Inventory Data</a:t>
            </a:r>
          </a:p>
          <a:p>
            <a:pPr marL="800077" lvl="1" indent="-342900">
              <a:defRPr/>
            </a:pPr>
            <a:r>
              <a:rPr lang="en-US" sz="2000" dirty="0"/>
              <a:t>Attribution for Sign Plan Tabs</a:t>
            </a:r>
          </a:p>
          <a:p>
            <a:pPr marL="800077" lvl="1" indent="-342900">
              <a:defRPr/>
            </a:pPr>
            <a:r>
              <a:rPr lang="en-US" sz="2000" dirty="0"/>
              <a:t>GIS Mapbooks for Renewal Plans</a:t>
            </a:r>
            <a:endParaRPr lang="en-US" sz="2400" dirty="0"/>
          </a:p>
          <a:p>
            <a:pPr marL="914377" lvl="2" indent="0">
              <a:buNone/>
              <a:defRPr/>
            </a:pPr>
            <a:endParaRPr lang="en-US" sz="1800" dirty="0"/>
          </a:p>
          <a:p>
            <a:pPr marL="0" indent="0">
              <a:buNone/>
              <a:defRPr/>
            </a:pPr>
            <a:endParaRPr lang="en-US" sz="2000" dirty="0"/>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38</a:t>
            </a:fld>
            <a:endParaRPr lang="en-US" dirty="0"/>
          </a:p>
        </p:txBody>
      </p:sp>
      <p:pic>
        <p:nvPicPr>
          <p:cNvPr id="7" name="Picture 6">
            <a:extLst>
              <a:ext uri="{FF2B5EF4-FFF2-40B4-BE49-F238E27FC236}">
                <a16:creationId xmlns:a16="http://schemas.microsoft.com/office/drawing/2014/main" id="{F136DB80-C4E0-4011-A315-DE1027AB6E8F}"/>
              </a:ext>
            </a:extLst>
          </p:cNvPr>
          <p:cNvPicPr>
            <a:picLocks noChangeAspect="1"/>
          </p:cNvPicPr>
          <p:nvPr/>
        </p:nvPicPr>
        <p:blipFill rotWithShape="1">
          <a:blip r:embed="rId3"/>
          <a:srcRect r="34182"/>
          <a:stretch/>
        </p:blipFill>
        <p:spPr>
          <a:xfrm>
            <a:off x="3527295" y="1586204"/>
            <a:ext cx="4795433" cy="38745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832835A1-3B76-40E7-BC50-4E93D459BE19}"/>
              </a:ext>
            </a:extLst>
          </p:cNvPr>
          <p:cNvPicPr>
            <a:picLocks noChangeAspect="1"/>
          </p:cNvPicPr>
          <p:nvPr/>
        </p:nvPicPr>
        <p:blipFill>
          <a:blip r:embed="rId4"/>
          <a:stretch>
            <a:fillRect/>
          </a:stretch>
        </p:blipFill>
        <p:spPr>
          <a:xfrm>
            <a:off x="280695" y="4120246"/>
            <a:ext cx="2867646" cy="1745234"/>
          </a:xfrm>
          <a:prstGeom prst="rect">
            <a:avLst/>
          </a:prstGeom>
        </p:spPr>
      </p:pic>
      <p:sp>
        <p:nvSpPr>
          <p:cNvPr id="4" name="TextBox 3">
            <a:extLst>
              <a:ext uri="{FF2B5EF4-FFF2-40B4-BE49-F238E27FC236}">
                <a16:creationId xmlns:a16="http://schemas.microsoft.com/office/drawing/2014/main" id="{82BE2311-D76C-435F-B300-953662DB6A71}"/>
              </a:ext>
            </a:extLst>
          </p:cNvPr>
          <p:cNvSpPr txBox="1"/>
          <p:nvPr/>
        </p:nvSpPr>
        <p:spPr>
          <a:xfrm>
            <a:off x="2861733" y="5970312"/>
            <a:ext cx="6282267" cy="646331"/>
          </a:xfrm>
          <a:prstGeom prst="rect">
            <a:avLst/>
          </a:prstGeom>
          <a:solidFill>
            <a:srgbClr val="003865"/>
          </a:solidFill>
          <a:ln>
            <a:solidFill>
              <a:schemeClr val="accent1"/>
            </a:solidFill>
          </a:ln>
        </p:spPr>
        <p:txBody>
          <a:bodyPr wrap="square" rtlCol="0">
            <a:spAutoFit/>
          </a:bodyPr>
          <a:lstStyle/>
          <a:p>
            <a:r>
              <a:rPr lang="en-US" dirty="0">
                <a:solidFill>
                  <a:schemeClr val="bg1"/>
                </a:solidFill>
              </a:rPr>
              <a:t>D3 - “I am confident these maps and spreadsheets will be a game changer for the way we prepare sign renewal plans in the future.”</a:t>
            </a:r>
          </a:p>
        </p:txBody>
      </p:sp>
      <p:pic>
        <p:nvPicPr>
          <p:cNvPr id="5" name="Picture 4">
            <a:extLst>
              <a:ext uri="{FF2B5EF4-FFF2-40B4-BE49-F238E27FC236}">
                <a16:creationId xmlns:a16="http://schemas.microsoft.com/office/drawing/2014/main" id="{AEDB4A22-71C5-40CD-9A2F-DE0B82F35D7D}"/>
              </a:ext>
            </a:extLst>
          </p:cNvPr>
          <p:cNvPicPr>
            <a:picLocks noChangeAspect="1"/>
          </p:cNvPicPr>
          <p:nvPr/>
        </p:nvPicPr>
        <p:blipFill>
          <a:blip r:embed="rId5"/>
          <a:stretch>
            <a:fillRect/>
          </a:stretch>
        </p:blipFill>
        <p:spPr>
          <a:xfrm>
            <a:off x="5827168" y="2772060"/>
            <a:ext cx="3182439" cy="3093420"/>
          </a:xfrm>
          <a:prstGeom prst="rect">
            <a:avLst/>
          </a:prstGeom>
        </p:spPr>
      </p:pic>
    </p:spTree>
    <p:extLst>
      <p:ext uri="{BB962C8B-B14F-4D97-AF65-F5344CB8AC3E}">
        <p14:creationId xmlns:p14="http://schemas.microsoft.com/office/powerpoint/2010/main" val="2343242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081</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39</a:t>
            </a:fld>
            <a:endParaRPr lang="en-US" dirty="0"/>
          </a:p>
        </p:txBody>
      </p:sp>
      <p:graphicFrame>
        <p:nvGraphicFramePr>
          <p:cNvPr id="5" name="Content Placeholder 8">
            <a:extLst>
              <a:ext uri="{FF2B5EF4-FFF2-40B4-BE49-F238E27FC236}">
                <a16:creationId xmlns:a16="http://schemas.microsoft.com/office/drawing/2014/main" id="{C32132B2-6257-48FC-AB28-16C77E071244}"/>
              </a:ext>
            </a:extLst>
          </p:cNvPr>
          <p:cNvGraphicFramePr>
            <a:graphicFrameLocks/>
          </p:cNvGraphicFramePr>
          <p:nvPr>
            <p:extLst>
              <p:ext uri="{D42A27DB-BD31-4B8C-83A1-F6EECF244321}">
                <p14:modId xmlns:p14="http://schemas.microsoft.com/office/powerpoint/2010/main" val="2806615227"/>
              </p:ext>
            </p:extLst>
          </p:nvPr>
        </p:nvGraphicFramePr>
        <p:xfrm>
          <a:off x="4654296" y="1459444"/>
          <a:ext cx="3730426" cy="4340223"/>
        </p:xfrm>
        <a:graphic>
          <a:graphicData uri="http://schemas.openxmlformats.org/drawingml/2006/table">
            <a:tbl>
              <a:tblPr firstRow="1" firstCol="1" lastRow="1" lastCol="1" bandRow="1" bandCol="1"/>
              <a:tblGrid>
                <a:gridCol w="1150828">
                  <a:extLst>
                    <a:ext uri="{9D8B030D-6E8A-4147-A177-3AD203B41FA5}">
                      <a16:colId xmlns:a16="http://schemas.microsoft.com/office/drawing/2014/main" val="831749556"/>
                    </a:ext>
                  </a:extLst>
                </a:gridCol>
                <a:gridCol w="1164122">
                  <a:extLst>
                    <a:ext uri="{9D8B030D-6E8A-4147-A177-3AD203B41FA5}">
                      <a16:colId xmlns:a16="http://schemas.microsoft.com/office/drawing/2014/main" val="777024911"/>
                    </a:ext>
                  </a:extLst>
                </a:gridCol>
                <a:gridCol w="1415476">
                  <a:extLst>
                    <a:ext uri="{9D8B030D-6E8A-4147-A177-3AD203B41FA5}">
                      <a16:colId xmlns:a16="http://schemas.microsoft.com/office/drawing/2014/main" val="1144100570"/>
                    </a:ext>
                  </a:extLst>
                </a:gridCol>
              </a:tblGrid>
              <a:tr h="349169">
                <a:tc>
                  <a:txBody>
                    <a:bodyPr/>
                    <a:lstStyle/>
                    <a:p>
                      <a:pPr marL="0" marR="71755" algn="ctr">
                        <a:lnSpc>
                          <a:spcPct val="108000"/>
                        </a:lnSpc>
                        <a:spcBef>
                          <a:spcPts val="1000"/>
                        </a:spcBef>
                        <a:spcAft>
                          <a:spcPts val="0"/>
                        </a:spcAft>
                      </a:pP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TYPICAL</a:t>
                      </a:r>
                      <a:r>
                        <a:rPr lang="en-US" sz="900" spc="-35"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900" spc="-7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PA</a:t>
                      </a: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VEMENT AGE (YEARS)</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5E"/>
                    </a:solidFill>
                  </a:tcPr>
                </a:tc>
                <a:tc>
                  <a:txBody>
                    <a:bodyPr/>
                    <a:lstStyle/>
                    <a:p>
                      <a:pPr marL="0" marR="71755" algn="ctr">
                        <a:lnSpc>
                          <a:spcPct val="108000"/>
                        </a:lnSpc>
                        <a:spcBef>
                          <a:spcPts val="1000"/>
                        </a:spcBef>
                        <a:spcAft>
                          <a:spcPts val="0"/>
                        </a:spcAft>
                      </a:pPr>
                      <a:r>
                        <a:rPr lang="en-US" sz="900" spc="-35"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A</a:t>
                      </a: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CTIVITY</a:t>
                      </a:r>
                      <a:r>
                        <a:rPr lang="en-US" sz="900" spc="-35"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TYPE</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5E"/>
                    </a:solidFill>
                  </a:tcPr>
                </a:tc>
                <a:tc>
                  <a:txBody>
                    <a:bodyPr/>
                    <a:lstStyle/>
                    <a:p>
                      <a:pPr marL="37465" marR="22860" algn="ctr">
                        <a:lnSpc>
                          <a:spcPct val="108000"/>
                        </a:lnSpc>
                        <a:spcBef>
                          <a:spcPts val="100"/>
                        </a:spcBef>
                        <a:spcAft>
                          <a:spcPts val="0"/>
                        </a:spcAft>
                      </a:pP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TYPICAL</a:t>
                      </a:r>
                      <a:r>
                        <a:rPr lang="en-US" sz="900" spc="-35"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COST </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p>
                      <a:pPr marL="37465" marR="22860" algn="ctr">
                        <a:lnSpc>
                          <a:spcPct val="108000"/>
                        </a:lnSpc>
                        <a:spcBef>
                          <a:spcPts val="100"/>
                        </a:spcBef>
                        <a:spcAft>
                          <a:spcPts val="0"/>
                        </a:spcAft>
                      </a:pP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PER LANE MILE)</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5E"/>
                    </a:solidFill>
                  </a:tcPr>
                </a:tc>
                <a:extLst>
                  <a:ext uri="{0D108BD9-81ED-4DB2-BD59-A6C34878D82A}">
                    <a16:rowId xmlns:a16="http://schemas.microsoft.com/office/drawing/2014/main" val="3366010866"/>
                  </a:ext>
                </a:extLst>
              </a:tr>
              <a:tr h="159502">
                <a:tc>
                  <a:txBody>
                    <a:bodyPr/>
                    <a:lstStyle/>
                    <a:p>
                      <a:pPr marL="670560" marR="657860" algn="ctr">
                        <a:lnSpc>
                          <a:spcPct val="112000"/>
                        </a:lnSpc>
                        <a:spcBef>
                          <a:spcPts val="44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0</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0" algn="ctr">
                        <a:lnSpc>
                          <a:spcPct val="112000"/>
                        </a:lnSpc>
                        <a:spcBef>
                          <a:spcPts val="44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New Construction</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971550" algn="r">
                        <a:lnSpc>
                          <a:spcPct val="112000"/>
                        </a:lnSpc>
                        <a:spcBef>
                          <a:spcPts val="44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$469,272</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extLst>
                  <a:ext uri="{0D108BD9-81ED-4DB2-BD59-A6C34878D82A}">
                    <a16:rowId xmlns:a16="http://schemas.microsoft.com/office/drawing/2014/main" val="3403727080"/>
                  </a:ext>
                </a:extLst>
              </a:tr>
              <a:tr h="133883">
                <a:tc>
                  <a:txBody>
                    <a:bodyPr/>
                    <a:lstStyle/>
                    <a:p>
                      <a:pPr marL="670560" marR="65786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8</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Crack</a:t>
                      </a:r>
                      <a:r>
                        <a:rPr lang="en-US" sz="800" spc="-15"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800" spc="-3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T</a:t>
                      </a: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reatment</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971550" algn="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$2,705</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1450865189"/>
                  </a:ext>
                </a:extLst>
              </a:tr>
              <a:tr h="263320">
                <a:tc>
                  <a:txBody>
                    <a:bodyPr/>
                    <a:lstStyle/>
                    <a:p>
                      <a:pPr marL="648335" marR="629285"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12</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Chip Seal</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971550" algn="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$15,416</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394333435"/>
                  </a:ext>
                </a:extLst>
              </a:tr>
              <a:tr h="263320">
                <a:tc>
                  <a:txBody>
                    <a:bodyPr/>
                    <a:lstStyle/>
                    <a:p>
                      <a:pPr marL="641985" marR="629285"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20</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Medium Mill and Overlay</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971550" algn="r">
                        <a:lnSpc>
                          <a:spcPct val="112000"/>
                        </a:lnSpc>
                        <a:spcBef>
                          <a:spcPts val="44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$127,437</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extLst>
                  <a:ext uri="{0D108BD9-81ED-4DB2-BD59-A6C34878D82A}">
                    <a16:rowId xmlns:a16="http://schemas.microsoft.com/office/drawing/2014/main" val="1375614490"/>
                  </a:ext>
                </a:extLst>
              </a:tr>
              <a:tr h="263320">
                <a:tc>
                  <a:txBody>
                    <a:bodyPr/>
                    <a:lstStyle/>
                    <a:p>
                      <a:pPr marL="641985" marR="629285"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23</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Crack</a:t>
                      </a:r>
                      <a:r>
                        <a:rPr lang="en-US" sz="800" spc="-15"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800" spc="-3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T</a:t>
                      </a: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reatment</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971550" algn="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$2,229</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2662090130"/>
                  </a:ext>
                </a:extLst>
              </a:tr>
              <a:tr h="263320">
                <a:tc>
                  <a:txBody>
                    <a:bodyPr/>
                    <a:lstStyle/>
                    <a:p>
                      <a:pPr marL="641985" marR="629285"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27</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Chip Seal</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971550" algn="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$12,700</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3775446774"/>
                  </a:ext>
                </a:extLst>
              </a:tr>
              <a:tr h="263320">
                <a:tc>
                  <a:txBody>
                    <a:bodyPr/>
                    <a:lstStyle/>
                    <a:p>
                      <a:pPr marL="641985" marR="629285" algn="ctr">
                        <a:lnSpc>
                          <a:spcPct val="112000"/>
                        </a:lnSpc>
                        <a:spcBef>
                          <a:spcPts val="350"/>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37</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0" algn="ctr">
                        <a:lnSpc>
                          <a:spcPct val="112000"/>
                        </a:lnSpc>
                        <a:spcBef>
                          <a:spcPts val="350"/>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Medium Mill and Overlay</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971550" algn="r">
                        <a:lnSpc>
                          <a:spcPct val="112000"/>
                        </a:lnSpc>
                        <a:spcBef>
                          <a:spcPts val="44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$102,314</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extLst>
                  <a:ext uri="{0D108BD9-81ED-4DB2-BD59-A6C34878D82A}">
                    <a16:rowId xmlns:a16="http://schemas.microsoft.com/office/drawing/2014/main" val="728937229"/>
                  </a:ext>
                </a:extLst>
              </a:tr>
              <a:tr h="263320">
                <a:tc>
                  <a:txBody>
                    <a:bodyPr/>
                    <a:lstStyle/>
                    <a:p>
                      <a:pPr marL="648335" marR="629285"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40</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Crack</a:t>
                      </a:r>
                      <a:r>
                        <a:rPr lang="en-US" sz="800" spc="-15"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800" spc="-3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T</a:t>
                      </a: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reatment</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971550" algn="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$1,790</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3312510726"/>
                  </a:ext>
                </a:extLst>
              </a:tr>
              <a:tr h="263320">
                <a:tc>
                  <a:txBody>
                    <a:bodyPr/>
                    <a:lstStyle/>
                    <a:p>
                      <a:pPr marL="641985" marR="629285"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44</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Chip Seal</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971550" algn="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$10,197</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1898173201"/>
                  </a:ext>
                </a:extLst>
              </a:tr>
              <a:tr h="263320">
                <a:tc>
                  <a:txBody>
                    <a:bodyPr/>
                    <a:lstStyle/>
                    <a:p>
                      <a:pPr marL="641985" marR="629285" algn="ctr">
                        <a:lnSpc>
                          <a:spcPct val="112000"/>
                        </a:lnSpc>
                        <a:spcBef>
                          <a:spcPts val="290"/>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54</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0" algn="ctr">
                        <a:lnSpc>
                          <a:spcPct val="112000"/>
                        </a:lnSpc>
                        <a:spcBef>
                          <a:spcPts val="290"/>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Medium Mill and Overlay</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971550" algn="r">
                        <a:lnSpc>
                          <a:spcPct val="112000"/>
                        </a:lnSpc>
                        <a:spcBef>
                          <a:spcPts val="44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$82,144</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extLst>
                  <a:ext uri="{0D108BD9-81ED-4DB2-BD59-A6C34878D82A}">
                    <a16:rowId xmlns:a16="http://schemas.microsoft.com/office/drawing/2014/main" val="998091715"/>
                  </a:ext>
                </a:extLst>
              </a:tr>
              <a:tr h="263320">
                <a:tc>
                  <a:txBody>
                    <a:bodyPr/>
                    <a:lstStyle/>
                    <a:p>
                      <a:pPr marL="641985" marR="629285"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57</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Crack</a:t>
                      </a:r>
                      <a:r>
                        <a:rPr lang="en-US" sz="800" spc="-15"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800" spc="-3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T</a:t>
                      </a: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reatment</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971550" algn="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$1,437</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1908358283"/>
                  </a:ext>
                </a:extLst>
              </a:tr>
              <a:tr h="263320">
                <a:tc>
                  <a:txBody>
                    <a:bodyPr/>
                    <a:lstStyle/>
                    <a:p>
                      <a:pPr marL="641985" marR="629285" algn="ctr">
                        <a:lnSpc>
                          <a:spcPct val="112000"/>
                        </a:lnSpc>
                        <a:spcBef>
                          <a:spcPts val="18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61</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12000"/>
                        </a:lnSpc>
                        <a:spcBef>
                          <a:spcPts val="18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Chip Seal</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971550" algn="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$8,186</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1703370823"/>
                  </a:ext>
                </a:extLst>
              </a:tr>
              <a:tr h="263320">
                <a:tc>
                  <a:txBody>
                    <a:bodyPr/>
                    <a:lstStyle/>
                    <a:p>
                      <a:pPr marL="641985" marR="629285"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70</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0"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Medium Mill and Overlay</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971550" algn="r">
                        <a:lnSpc>
                          <a:spcPct val="112000"/>
                        </a:lnSpc>
                        <a:spcBef>
                          <a:spcPts val="44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$66,807</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extLst>
                  <a:ext uri="{0D108BD9-81ED-4DB2-BD59-A6C34878D82A}">
                    <a16:rowId xmlns:a16="http://schemas.microsoft.com/office/drawing/2014/main" val="2599867807"/>
                  </a:ext>
                </a:extLst>
              </a:tr>
              <a:tr h="313813">
                <a:tc>
                  <a:txBody>
                    <a:bodyPr/>
                    <a:lstStyle/>
                    <a:p>
                      <a:pPr marL="641985" marR="629285" algn="ctr">
                        <a:lnSpc>
                          <a:spcPct val="112000"/>
                        </a:lnSpc>
                        <a:spcBef>
                          <a:spcPts val="27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70</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119380" algn="ctr">
                        <a:lnSpc>
                          <a:spcPct val="112000"/>
                        </a:lnSpc>
                        <a:spcBef>
                          <a:spcPts val="140"/>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Residual </a:t>
                      </a:r>
                      <a:r>
                        <a:rPr lang="en-US" sz="800" spc="-6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V</a:t>
                      </a: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alue (1/15</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327025" algn="ctr">
                        <a:lnSpc>
                          <a:spcPct val="112000"/>
                        </a:lnSpc>
                        <a:spcBef>
                          <a:spcPts val="350"/>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years used)</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tc>
                  <a:txBody>
                    <a:bodyPr/>
                    <a:lstStyle/>
                    <a:p>
                      <a:pPr marL="0" marR="971550" algn="r">
                        <a:lnSpc>
                          <a:spcPct val="112000"/>
                        </a:lnSpc>
                        <a:spcBef>
                          <a:spcPts val="445"/>
                        </a:spcBef>
                        <a:spcAft>
                          <a:spcPts val="0"/>
                        </a:spcAft>
                      </a:pPr>
                      <a:r>
                        <a:rPr lang="en-US" sz="800" dirty="0">
                          <a:solidFill>
                            <a:srgbClr val="231F20"/>
                          </a:solidFill>
                          <a:effectLst/>
                          <a:latin typeface="Arial Narrow" panose="020B0606020202030204" pitchFamily="34" charset="0"/>
                          <a:ea typeface="Arial Narrow" panose="020B0606020202030204" pitchFamily="34" charset="0"/>
                          <a:cs typeface="Arial Narrow" panose="020B0606020202030204" pitchFamily="34" charset="0"/>
                        </a:rPr>
                        <a:t>-$62,353</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1FA"/>
                    </a:solidFill>
                  </a:tcPr>
                </a:tc>
                <a:extLst>
                  <a:ext uri="{0D108BD9-81ED-4DB2-BD59-A6C34878D82A}">
                    <a16:rowId xmlns:a16="http://schemas.microsoft.com/office/drawing/2014/main" val="2481298550"/>
                  </a:ext>
                </a:extLst>
              </a:tr>
              <a:tr h="143526">
                <a:tc>
                  <a:txBody>
                    <a:bodyPr/>
                    <a:lstStyle/>
                    <a:p>
                      <a:pPr marL="0" marR="0" algn="ctr">
                        <a:lnSpc>
                          <a:spcPct val="112000"/>
                        </a:lnSpc>
                        <a:spcBef>
                          <a:spcPts val="165"/>
                        </a:spcBef>
                        <a:spcAft>
                          <a:spcPts val="0"/>
                        </a:spcAft>
                      </a:pPr>
                      <a:r>
                        <a:rPr lang="en-US" sz="900" spc="-15">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Total </a:t>
                      </a:r>
                      <a:r>
                        <a:rPr lang="en-US" sz="90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EUAC</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5E"/>
                    </a:solidFill>
                  </a:tcPr>
                </a:tc>
                <a:tc>
                  <a:txBody>
                    <a:bodyPr/>
                    <a:lstStyle/>
                    <a:p>
                      <a:pPr marL="508635" marR="489585" algn="ctr">
                        <a:lnSpc>
                          <a:spcPct val="112000"/>
                        </a:lnSpc>
                        <a:spcBef>
                          <a:spcPts val="165"/>
                        </a:spcBef>
                        <a:spcAft>
                          <a:spcPts val="0"/>
                        </a:spcAft>
                      </a:pPr>
                      <a:r>
                        <a:rPr lang="en-US" sz="900" dirty="0">
                          <a:effectLst/>
                          <a:latin typeface="Arial Narrow" panose="020B0606020202030204" pitchFamily="34" charset="0"/>
                          <a:ea typeface="Arial Narrow" panose="020B0606020202030204" pitchFamily="34" charset="0"/>
                          <a:cs typeface="Arial Narrow" panose="020B0606020202030204" pitchFamily="34" charset="0"/>
                        </a:rPr>
                        <a:t> </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5E"/>
                    </a:solidFill>
                  </a:tcPr>
                </a:tc>
                <a:tc>
                  <a:txBody>
                    <a:bodyPr/>
                    <a:lstStyle/>
                    <a:p>
                      <a:pPr marL="0" marR="0" algn="ctr">
                        <a:lnSpc>
                          <a:spcPct val="112000"/>
                        </a:lnSpc>
                        <a:spcBef>
                          <a:spcPts val="165"/>
                        </a:spcBef>
                        <a:spcAft>
                          <a:spcPts val="0"/>
                        </a:spcAft>
                      </a:pP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$12,004</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5E"/>
                    </a:solidFill>
                  </a:tcPr>
                </a:tc>
                <a:extLst>
                  <a:ext uri="{0D108BD9-81ED-4DB2-BD59-A6C34878D82A}">
                    <a16:rowId xmlns:a16="http://schemas.microsoft.com/office/drawing/2014/main" val="2945332184"/>
                  </a:ext>
                </a:extLst>
              </a:tr>
              <a:tr h="321451">
                <a:tc>
                  <a:txBody>
                    <a:bodyPr/>
                    <a:lstStyle/>
                    <a:p>
                      <a:pPr marL="0" marR="0" algn="ctr">
                        <a:lnSpc>
                          <a:spcPct val="112000"/>
                        </a:lnSpc>
                        <a:spcBef>
                          <a:spcPts val="165"/>
                        </a:spcBef>
                        <a:spcAft>
                          <a:spcPts val="0"/>
                        </a:spcAft>
                      </a:pPr>
                      <a:r>
                        <a:rPr lang="en-US" sz="90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Preservation/Maintenance</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2000"/>
                        </a:lnSpc>
                        <a:spcBef>
                          <a:spcPts val="165"/>
                        </a:spcBef>
                        <a:spcAft>
                          <a:spcPts val="0"/>
                        </a:spcAft>
                      </a:pPr>
                      <a:r>
                        <a:rPr lang="en-US" sz="90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 EUAC</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508635" marR="489585" algn="ctr">
                        <a:lnSpc>
                          <a:spcPct val="112000"/>
                        </a:lnSpc>
                        <a:spcBef>
                          <a:spcPts val="165"/>
                        </a:spcBef>
                        <a:spcAft>
                          <a:spcPts val="0"/>
                        </a:spcAft>
                      </a:pP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 </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12000"/>
                        </a:lnSpc>
                        <a:spcBef>
                          <a:spcPts val="165"/>
                        </a:spcBef>
                        <a:spcAft>
                          <a:spcPts val="0"/>
                        </a:spcAft>
                      </a:pPr>
                      <a:r>
                        <a:rPr lang="en-US" sz="900" dirty="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$781</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380063343"/>
                  </a:ext>
                </a:extLst>
              </a:tr>
            </a:tbl>
          </a:graphicData>
        </a:graphic>
      </p:graphicFrame>
      <p:sp>
        <p:nvSpPr>
          <p:cNvPr id="2" name="Rectangle 1">
            <a:extLst>
              <a:ext uri="{FF2B5EF4-FFF2-40B4-BE49-F238E27FC236}">
                <a16:creationId xmlns:a16="http://schemas.microsoft.com/office/drawing/2014/main" id="{258A46F4-6BBC-4898-A65B-1A4C096AE438}"/>
              </a:ext>
            </a:extLst>
          </p:cNvPr>
          <p:cNvSpPr/>
          <p:nvPr/>
        </p:nvSpPr>
        <p:spPr>
          <a:xfrm>
            <a:off x="73152" y="1899041"/>
            <a:ext cx="8659368" cy="5401479"/>
          </a:xfrm>
          <a:prstGeom prst="rect">
            <a:avLst/>
          </a:prstGeom>
        </p:spPr>
        <p:txBody>
          <a:bodyPr wrap="square">
            <a:spAutoFit/>
          </a:bodyPr>
          <a:lstStyle/>
          <a:p>
            <a:pPr>
              <a:spcAft>
                <a:spcPts val="3000"/>
              </a:spcAft>
            </a:pPr>
            <a:r>
              <a:rPr lang="en-US" sz="1200" b="1" dirty="0">
                <a:cs typeface="Arial" panose="020B0604020202020204" pitchFamily="34" charset="0"/>
              </a:rPr>
              <a:t>Methods/Inputs</a:t>
            </a:r>
          </a:p>
          <a:p>
            <a:pPr marL="171450" indent="-171450">
              <a:spcAft>
                <a:spcPts val="3000"/>
              </a:spcAft>
              <a:buFont typeface="Arial" panose="020B0604020202020204" pitchFamily="34" charset="0"/>
              <a:buChar char="•"/>
            </a:pPr>
            <a:r>
              <a:rPr lang="en-US" sz="1200" dirty="0">
                <a:cs typeface="Arial" panose="020B0604020202020204" pitchFamily="34" charset="0"/>
              </a:rPr>
              <a:t>Maintenance Lifecycle Cost/EUAC </a:t>
            </a:r>
          </a:p>
          <a:p>
            <a:pPr marL="171450" indent="-171450">
              <a:spcAft>
                <a:spcPts val="3000"/>
              </a:spcAft>
              <a:buFont typeface="Arial" panose="020B0604020202020204" pitchFamily="34" charset="0"/>
              <a:buChar char="•"/>
            </a:pPr>
            <a:r>
              <a:rPr lang="en-US" sz="1200" dirty="0"/>
              <a:t> LEM over the life of the asset</a:t>
            </a:r>
          </a:p>
          <a:p>
            <a:pPr marL="171450" indent="-171450">
              <a:spcAft>
                <a:spcPts val="3000"/>
              </a:spcAft>
              <a:buFont typeface="Arial" panose="020B0604020202020204" pitchFamily="34" charset="0"/>
              <a:buChar char="•"/>
            </a:pPr>
            <a:r>
              <a:rPr lang="en-US" sz="1200" dirty="0">
                <a:cs typeface="Arial" panose="020B0604020202020204" pitchFamily="34" charset="0"/>
              </a:rPr>
              <a:t>Reactive Maintenance and Operations Demand</a:t>
            </a:r>
          </a:p>
          <a:p>
            <a:pPr marL="171450" indent="-171450">
              <a:spcAft>
                <a:spcPts val="3000"/>
              </a:spcAft>
              <a:buFont typeface="Arial" panose="020B0604020202020204" pitchFamily="34" charset="0"/>
              <a:buChar char="•"/>
            </a:pPr>
            <a:r>
              <a:rPr lang="en-US" sz="1200" dirty="0"/>
              <a:t>Based on Performance Measures</a:t>
            </a:r>
          </a:p>
          <a:p>
            <a:pPr>
              <a:spcAft>
                <a:spcPts val="3000"/>
              </a:spcAft>
            </a:pPr>
            <a:r>
              <a:rPr lang="en-US" sz="1200" b="1" dirty="0">
                <a:cs typeface="Arial" panose="020B0604020202020204" pitchFamily="34" charset="0"/>
              </a:rPr>
              <a:t>Future Direction</a:t>
            </a:r>
          </a:p>
          <a:p>
            <a:pPr marL="171450" indent="-171450">
              <a:spcAft>
                <a:spcPts val="3000"/>
              </a:spcAft>
              <a:buFont typeface="Arial" panose="020B0604020202020204" pitchFamily="34" charset="0"/>
              <a:buChar char="•"/>
            </a:pPr>
            <a:r>
              <a:rPr lang="en-US" sz="1200" dirty="0"/>
              <a:t>Commit to Development EUAC and Reactive Maintenance Demand</a:t>
            </a:r>
          </a:p>
          <a:p>
            <a:pPr marL="171450" indent="-171450">
              <a:spcAft>
                <a:spcPts val="3000"/>
              </a:spcAft>
              <a:buFont typeface="Arial" panose="020B0604020202020204" pitchFamily="34" charset="0"/>
              <a:buChar char="•"/>
            </a:pPr>
            <a:r>
              <a:rPr lang="en-US" sz="1200" dirty="0"/>
              <a:t>Continue to work closely with AMPO To advance TAMS EUAC and Reactive Maintenance demand</a:t>
            </a:r>
          </a:p>
          <a:p>
            <a:pPr marL="171450" indent="-171450">
              <a:spcAft>
                <a:spcPts val="3000"/>
              </a:spcAft>
              <a:buFont typeface="Arial" panose="020B0604020202020204" pitchFamily="34" charset="0"/>
              <a:buChar char="•"/>
            </a:pPr>
            <a:r>
              <a:rPr lang="en-US" sz="1200" dirty="0"/>
              <a:t>What does the Black Box look like?</a:t>
            </a:r>
          </a:p>
          <a:p>
            <a:pPr lvl="1">
              <a:buClr>
                <a:schemeClr val="bg1">
                  <a:lumMod val="95000"/>
                </a:schemeClr>
              </a:buClr>
            </a:pPr>
            <a:endParaRPr lang="en-US" sz="1200" dirty="0"/>
          </a:p>
        </p:txBody>
      </p:sp>
    </p:spTree>
    <p:extLst>
      <p:ext uri="{BB962C8B-B14F-4D97-AF65-F5344CB8AC3E}">
        <p14:creationId xmlns:p14="http://schemas.microsoft.com/office/powerpoint/2010/main" val="261343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MnDOT Asset Responsibilities </a:t>
            </a:r>
            <a:br>
              <a:rPr lang="en-US" altLang="en-US" dirty="0"/>
            </a:br>
            <a:r>
              <a:rPr lang="en-US" altLang="en-US" dirty="0"/>
              <a:t>Access Database</a:t>
            </a:r>
          </a:p>
        </p:txBody>
      </p:sp>
      <p:sp>
        <p:nvSpPr>
          <p:cNvPr id="3" name="Content Placeholder 2"/>
          <p:cNvSpPr>
            <a:spLocks noGrp="1"/>
          </p:cNvSpPr>
          <p:nvPr>
            <p:ph idx="1"/>
          </p:nvPr>
        </p:nvSpPr>
        <p:spPr>
          <a:xfrm>
            <a:off x="759278" y="1616140"/>
            <a:ext cx="7054686" cy="4968728"/>
          </a:xfrm>
          <a:prstGeom prst="rect">
            <a:avLst/>
          </a:prstGeom>
        </p:spPr>
        <p:txBody>
          <a:bodyPr>
            <a:normAutofit/>
          </a:bodyPr>
          <a:lstStyle/>
          <a:p>
            <a:pPr marL="914377" lvl="2" indent="0">
              <a:buNone/>
              <a:defRPr/>
            </a:pPr>
            <a:r>
              <a:rPr lang="en-US" sz="2400" dirty="0"/>
              <a:t>Screenshot of Access DB (under development)</a:t>
            </a:r>
          </a:p>
          <a:p>
            <a:pPr marL="0" indent="0">
              <a:buNone/>
              <a:defRPr/>
            </a:pPr>
            <a:endParaRPr lang="en-US" dirty="0"/>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4</a:t>
            </a:fld>
            <a:endParaRPr lang="en-US" dirty="0"/>
          </a:p>
        </p:txBody>
      </p:sp>
      <p:pic>
        <p:nvPicPr>
          <p:cNvPr id="2" name="Picture 1">
            <a:extLst>
              <a:ext uri="{FF2B5EF4-FFF2-40B4-BE49-F238E27FC236}">
                <a16:creationId xmlns:a16="http://schemas.microsoft.com/office/drawing/2014/main" id="{253B565A-488F-421B-9562-A24C136F9CE1}"/>
              </a:ext>
            </a:extLst>
          </p:cNvPr>
          <p:cNvPicPr>
            <a:picLocks noChangeAspect="1"/>
          </p:cNvPicPr>
          <p:nvPr/>
        </p:nvPicPr>
        <p:blipFill>
          <a:blip r:embed="rId3"/>
          <a:stretch>
            <a:fillRect/>
          </a:stretch>
        </p:blipFill>
        <p:spPr>
          <a:xfrm>
            <a:off x="0" y="2230876"/>
            <a:ext cx="9144000" cy="4308039"/>
          </a:xfrm>
          <a:prstGeom prst="rect">
            <a:avLst/>
          </a:prstGeom>
        </p:spPr>
      </p:pic>
    </p:spTree>
    <p:extLst>
      <p:ext uri="{BB962C8B-B14F-4D97-AF65-F5344CB8AC3E}">
        <p14:creationId xmlns:p14="http://schemas.microsoft.com/office/powerpoint/2010/main" val="170929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MnDOT Asset Responsibilities </a:t>
            </a:r>
            <a:br>
              <a:rPr lang="en-US" altLang="en-US" dirty="0"/>
            </a:br>
            <a:r>
              <a:rPr lang="en-US" altLang="en-US" dirty="0"/>
              <a:t>As-Built Diagram</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5</a:t>
            </a:fld>
            <a:endParaRPr lang="en-US" dirty="0"/>
          </a:p>
        </p:txBody>
      </p:sp>
      <p:pic>
        <p:nvPicPr>
          <p:cNvPr id="5" name="Picture 4">
            <a:extLst>
              <a:ext uri="{FF2B5EF4-FFF2-40B4-BE49-F238E27FC236}">
                <a16:creationId xmlns:a16="http://schemas.microsoft.com/office/drawing/2014/main" id="{9089266E-6AD5-4EB0-A256-185AAC284647}"/>
              </a:ext>
            </a:extLst>
          </p:cNvPr>
          <p:cNvPicPr>
            <a:picLocks noChangeAspect="1"/>
          </p:cNvPicPr>
          <p:nvPr/>
        </p:nvPicPr>
        <p:blipFill>
          <a:blip r:embed="rId3"/>
          <a:stretch>
            <a:fillRect/>
          </a:stretch>
        </p:blipFill>
        <p:spPr>
          <a:xfrm>
            <a:off x="0" y="1343633"/>
            <a:ext cx="9144000" cy="5514367"/>
          </a:xfrm>
          <a:prstGeom prst="rect">
            <a:avLst/>
          </a:prstGeom>
        </p:spPr>
      </p:pic>
    </p:spTree>
    <p:extLst>
      <p:ext uri="{BB962C8B-B14F-4D97-AF65-F5344CB8AC3E}">
        <p14:creationId xmlns:p14="http://schemas.microsoft.com/office/powerpoint/2010/main" val="1117369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F6C8-DA76-4089-B509-E756529B1681}"/>
              </a:ext>
            </a:extLst>
          </p:cNvPr>
          <p:cNvSpPr>
            <a:spLocks noGrp="1"/>
          </p:cNvSpPr>
          <p:nvPr>
            <p:ph type="title"/>
          </p:nvPr>
        </p:nvSpPr>
        <p:spPr/>
        <p:txBody>
          <a:bodyPr>
            <a:normAutofit fontScale="90000"/>
          </a:bodyPr>
          <a:lstStyle/>
          <a:p>
            <a:r>
              <a:rPr lang="en-US" dirty="0"/>
              <a:t>Asset Data Analytics</a:t>
            </a:r>
            <a:br>
              <a:rPr lang="en-US" dirty="0"/>
            </a:br>
            <a:r>
              <a:rPr lang="en-US" dirty="0"/>
              <a:t>List of skills</a:t>
            </a:r>
          </a:p>
        </p:txBody>
      </p:sp>
      <p:sp>
        <p:nvSpPr>
          <p:cNvPr id="4" name="Date Placeholder 3">
            <a:extLst>
              <a:ext uri="{FF2B5EF4-FFF2-40B4-BE49-F238E27FC236}">
                <a16:creationId xmlns:a16="http://schemas.microsoft.com/office/drawing/2014/main" id="{9E988714-A5C0-42AF-A9F8-501948818BA5}"/>
              </a:ext>
            </a:extLst>
          </p:cNvPr>
          <p:cNvSpPr>
            <a:spLocks noGrp="1"/>
          </p:cNvSpPr>
          <p:nvPr>
            <p:ph type="dt" sz="half" idx="10"/>
          </p:nvPr>
        </p:nvSpPr>
        <p:spPr/>
        <p:txBody>
          <a:bodyPr/>
          <a:lstStyle/>
          <a:p>
            <a:fld id="{824D5D47-1752-4D84-8BFB-C2F71A34C932}" type="datetime1">
              <a:rPr lang="en-US" smtClean="0"/>
              <a:t>12/16/2021</a:t>
            </a:fld>
            <a:endParaRPr lang="en-US" dirty="0"/>
          </a:p>
        </p:txBody>
      </p:sp>
      <p:sp>
        <p:nvSpPr>
          <p:cNvPr id="5" name="Footer Placeholder 4">
            <a:extLst>
              <a:ext uri="{FF2B5EF4-FFF2-40B4-BE49-F238E27FC236}">
                <a16:creationId xmlns:a16="http://schemas.microsoft.com/office/drawing/2014/main" id="{B78ADD63-D762-4627-9764-B63CE7333831}"/>
              </a:ext>
            </a:extLst>
          </p:cNvPr>
          <p:cNvSpPr>
            <a:spLocks noGrp="1"/>
          </p:cNvSpPr>
          <p:nvPr>
            <p:ph type="ftr" sz="quarter" idx="3"/>
          </p:nvPr>
        </p:nvSpPr>
        <p:spPr/>
        <p:txBody>
          <a:bodyPr/>
          <a:lstStyle/>
          <a:p>
            <a:r>
              <a:rPr lang="en-US"/>
              <a:t>mndot.gov</a:t>
            </a:r>
            <a:endParaRPr lang="en-US" dirty="0"/>
          </a:p>
        </p:txBody>
      </p:sp>
      <p:sp>
        <p:nvSpPr>
          <p:cNvPr id="6" name="Slide Number Placeholder 5">
            <a:extLst>
              <a:ext uri="{FF2B5EF4-FFF2-40B4-BE49-F238E27FC236}">
                <a16:creationId xmlns:a16="http://schemas.microsoft.com/office/drawing/2014/main" id="{72443BF5-4616-4239-B477-B87506CA3132}"/>
              </a:ext>
            </a:extLst>
          </p:cNvPr>
          <p:cNvSpPr>
            <a:spLocks noGrp="1"/>
          </p:cNvSpPr>
          <p:nvPr>
            <p:ph type="sldNum" sz="quarter" idx="12"/>
          </p:nvPr>
        </p:nvSpPr>
        <p:spPr/>
        <p:txBody>
          <a:bodyPr/>
          <a:lstStyle/>
          <a:p>
            <a:fld id="{48F63A3B-78C7-47BE-AE5E-E10140E04643}" type="slidenum">
              <a:rPr lang="en-US" smtClean="0"/>
              <a:t>6</a:t>
            </a:fld>
            <a:endParaRPr lang="en-US" dirty="0"/>
          </a:p>
        </p:txBody>
      </p:sp>
      <p:graphicFrame>
        <p:nvGraphicFramePr>
          <p:cNvPr id="7" name="Chart 6">
            <a:extLst>
              <a:ext uri="{FF2B5EF4-FFF2-40B4-BE49-F238E27FC236}">
                <a16:creationId xmlns:a16="http://schemas.microsoft.com/office/drawing/2014/main" id="{5B612378-A915-4669-BC68-5E3072C13D1E}"/>
              </a:ext>
            </a:extLst>
          </p:cNvPr>
          <p:cNvGraphicFramePr>
            <a:graphicFrameLocks/>
          </p:cNvGraphicFramePr>
          <p:nvPr>
            <p:extLst>
              <p:ext uri="{D42A27DB-BD31-4B8C-83A1-F6EECF244321}">
                <p14:modId xmlns:p14="http://schemas.microsoft.com/office/powerpoint/2010/main" val="1373782953"/>
              </p:ext>
            </p:extLst>
          </p:nvPr>
        </p:nvGraphicFramePr>
        <p:xfrm>
          <a:off x="244257" y="1644479"/>
          <a:ext cx="865548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3557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Who Uses Asset Data? </a:t>
            </a:r>
            <a:br>
              <a:rPr lang="en-US" altLang="en-US" dirty="0"/>
            </a:br>
            <a:r>
              <a:rPr lang="en-US" altLang="en-US" dirty="0"/>
              <a:t>TAMS Reporting</a:t>
            </a:r>
          </a:p>
        </p:txBody>
      </p:sp>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7</a:t>
            </a:fld>
            <a:endParaRPr lang="en-US" dirty="0"/>
          </a:p>
        </p:txBody>
      </p:sp>
      <p:sp>
        <p:nvSpPr>
          <p:cNvPr id="8" name="Content Placeholder 2">
            <a:extLst>
              <a:ext uri="{FF2B5EF4-FFF2-40B4-BE49-F238E27FC236}">
                <a16:creationId xmlns:a16="http://schemas.microsoft.com/office/drawing/2014/main" id="{F3844EC9-26AA-45D2-A81C-E29C5684DF9A}"/>
              </a:ext>
            </a:extLst>
          </p:cNvPr>
          <p:cNvSpPr txBox="1">
            <a:spLocks/>
          </p:cNvSpPr>
          <p:nvPr/>
        </p:nvSpPr>
        <p:spPr>
          <a:xfrm>
            <a:off x="-676406" y="1462983"/>
            <a:ext cx="8209358" cy="557825"/>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377" lvl="2" indent="0">
              <a:buFont typeface="Arial" panose="020B0604020202020204" pitchFamily="34" charset="0"/>
              <a:buNone/>
              <a:defRPr/>
            </a:pPr>
            <a:r>
              <a:rPr lang="en-US" sz="2400" dirty="0"/>
              <a:t>Suite of maintenance measures, LOS prioritization</a:t>
            </a:r>
          </a:p>
          <a:p>
            <a:pPr marL="0" indent="0">
              <a:buFont typeface="Arial" panose="020B0604020202020204" pitchFamily="34" charset="0"/>
              <a:buNone/>
              <a:defRPr/>
            </a:pPr>
            <a:endParaRPr lang="en-US" dirty="0"/>
          </a:p>
        </p:txBody>
      </p:sp>
      <p:sp>
        <p:nvSpPr>
          <p:cNvPr id="2" name="TextBox 1">
            <a:extLst>
              <a:ext uri="{FF2B5EF4-FFF2-40B4-BE49-F238E27FC236}">
                <a16:creationId xmlns:a16="http://schemas.microsoft.com/office/drawing/2014/main" id="{5597FB67-770C-4438-B18F-B72DEED74219}"/>
              </a:ext>
            </a:extLst>
          </p:cNvPr>
          <p:cNvSpPr txBox="1"/>
          <p:nvPr/>
        </p:nvSpPr>
        <p:spPr>
          <a:xfrm>
            <a:off x="352657" y="2662968"/>
            <a:ext cx="8162693" cy="2732049"/>
          </a:xfrm>
          <a:prstGeom prst="rect">
            <a:avLst/>
          </a:prstGeom>
          <a:noFill/>
        </p:spPr>
        <p:txBody>
          <a:bodyPr wrap="square" rtlCol="0">
            <a:spAutoFit/>
          </a:bodyPr>
          <a:lstStyle/>
          <a:p>
            <a:endParaRPr lang="en-US" dirty="0"/>
          </a:p>
        </p:txBody>
      </p:sp>
      <p:pic>
        <p:nvPicPr>
          <p:cNvPr id="9" name="Picture 8" descr="Table&#10;&#10;Description automatically generated">
            <a:extLst>
              <a:ext uri="{FF2B5EF4-FFF2-40B4-BE49-F238E27FC236}">
                <a16:creationId xmlns:a16="http://schemas.microsoft.com/office/drawing/2014/main" id="{7E3EB294-498C-4125-9DDB-9368971B0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62982"/>
            <a:ext cx="9144000" cy="5242618"/>
          </a:xfrm>
          <a:prstGeom prst="rect">
            <a:avLst/>
          </a:prstGeom>
        </p:spPr>
      </p:pic>
    </p:spTree>
    <p:extLst>
      <p:ext uri="{BB962C8B-B14F-4D97-AF65-F5344CB8AC3E}">
        <p14:creationId xmlns:p14="http://schemas.microsoft.com/office/powerpoint/2010/main" val="3030565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2519-598C-4AFD-8612-5116E0BB4879}"/>
              </a:ext>
            </a:extLst>
          </p:cNvPr>
          <p:cNvSpPr>
            <a:spLocks noGrp="1"/>
          </p:cNvSpPr>
          <p:nvPr>
            <p:ph type="title"/>
          </p:nvPr>
        </p:nvSpPr>
        <p:spPr/>
        <p:txBody>
          <a:bodyPr>
            <a:normAutofit fontScale="90000"/>
          </a:bodyPr>
          <a:lstStyle/>
          <a:p>
            <a:r>
              <a:rPr lang="en-US" dirty="0"/>
              <a:t>Asset Data</a:t>
            </a:r>
            <a:br>
              <a:rPr lang="en-US" dirty="0"/>
            </a:br>
            <a:r>
              <a:rPr lang="en-US" dirty="0"/>
              <a:t>List of Customers</a:t>
            </a:r>
          </a:p>
        </p:txBody>
      </p:sp>
      <p:sp>
        <p:nvSpPr>
          <p:cNvPr id="3" name="Content Placeholder 2">
            <a:extLst>
              <a:ext uri="{FF2B5EF4-FFF2-40B4-BE49-F238E27FC236}">
                <a16:creationId xmlns:a16="http://schemas.microsoft.com/office/drawing/2014/main" id="{90C85170-88A2-4E3C-80D9-B456A5966ABD}"/>
              </a:ext>
            </a:extLst>
          </p:cNvPr>
          <p:cNvSpPr>
            <a:spLocks noGrp="1"/>
          </p:cNvSpPr>
          <p:nvPr>
            <p:ph idx="1"/>
          </p:nvPr>
        </p:nvSpPr>
        <p:spPr>
          <a:xfrm>
            <a:off x="628650" y="1825625"/>
            <a:ext cx="2302440" cy="2433224"/>
          </a:xfrm>
        </p:spPr>
        <p:txBody>
          <a:bodyPr/>
          <a:lstStyle/>
          <a:p>
            <a:r>
              <a:rPr lang="en-US" dirty="0"/>
              <a:t>AMSIP matrix has 25 groups of data consumers</a:t>
            </a:r>
          </a:p>
        </p:txBody>
      </p:sp>
      <p:sp>
        <p:nvSpPr>
          <p:cNvPr id="4" name="Date Placeholder 3">
            <a:extLst>
              <a:ext uri="{FF2B5EF4-FFF2-40B4-BE49-F238E27FC236}">
                <a16:creationId xmlns:a16="http://schemas.microsoft.com/office/drawing/2014/main" id="{7256C939-EEBF-4B0D-912A-7CB147885B2A}"/>
              </a:ext>
            </a:extLst>
          </p:cNvPr>
          <p:cNvSpPr>
            <a:spLocks noGrp="1"/>
          </p:cNvSpPr>
          <p:nvPr>
            <p:ph type="dt" sz="half" idx="10"/>
          </p:nvPr>
        </p:nvSpPr>
        <p:spPr/>
        <p:txBody>
          <a:bodyPr/>
          <a:lstStyle/>
          <a:p>
            <a:fld id="{824D5D47-1752-4D84-8BFB-C2F71A34C932}" type="datetime1">
              <a:rPr lang="en-US" smtClean="0"/>
              <a:t>12/16/2021</a:t>
            </a:fld>
            <a:endParaRPr lang="en-US" dirty="0"/>
          </a:p>
        </p:txBody>
      </p:sp>
      <p:sp>
        <p:nvSpPr>
          <p:cNvPr id="5" name="Footer Placeholder 4">
            <a:extLst>
              <a:ext uri="{FF2B5EF4-FFF2-40B4-BE49-F238E27FC236}">
                <a16:creationId xmlns:a16="http://schemas.microsoft.com/office/drawing/2014/main" id="{13417BAC-C117-4107-8993-7323BF113829}"/>
              </a:ext>
            </a:extLst>
          </p:cNvPr>
          <p:cNvSpPr>
            <a:spLocks noGrp="1"/>
          </p:cNvSpPr>
          <p:nvPr>
            <p:ph type="ftr" sz="quarter" idx="3"/>
          </p:nvPr>
        </p:nvSpPr>
        <p:spPr/>
        <p:txBody>
          <a:bodyPr/>
          <a:lstStyle/>
          <a:p>
            <a:r>
              <a:rPr lang="en-US"/>
              <a:t>mndot.gov</a:t>
            </a:r>
            <a:endParaRPr lang="en-US" dirty="0"/>
          </a:p>
        </p:txBody>
      </p:sp>
      <p:sp>
        <p:nvSpPr>
          <p:cNvPr id="6" name="Slide Number Placeholder 5">
            <a:extLst>
              <a:ext uri="{FF2B5EF4-FFF2-40B4-BE49-F238E27FC236}">
                <a16:creationId xmlns:a16="http://schemas.microsoft.com/office/drawing/2014/main" id="{C7A425BD-5130-4A59-B93B-A1F866A5A5D4}"/>
              </a:ext>
            </a:extLst>
          </p:cNvPr>
          <p:cNvSpPr>
            <a:spLocks noGrp="1"/>
          </p:cNvSpPr>
          <p:nvPr>
            <p:ph type="sldNum" sz="quarter" idx="12"/>
          </p:nvPr>
        </p:nvSpPr>
        <p:spPr/>
        <p:txBody>
          <a:bodyPr/>
          <a:lstStyle/>
          <a:p>
            <a:fld id="{48F63A3B-78C7-47BE-AE5E-E10140E04643}" type="slidenum">
              <a:rPr lang="en-US" smtClean="0"/>
              <a:t>8</a:t>
            </a:fld>
            <a:endParaRPr lang="en-US" dirty="0"/>
          </a:p>
        </p:txBody>
      </p:sp>
      <p:graphicFrame>
        <p:nvGraphicFramePr>
          <p:cNvPr id="7" name="Table 6">
            <a:extLst>
              <a:ext uri="{FF2B5EF4-FFF2-40B4-BE49-F238E27FC236}">
                <a16:creationId xmlns:a16="http://schemas.microsoft.com/office/drawing/2014/main" id="{EF97222A-1E94-42BE-986B-0F997389F11E}"/>
              </a:ext>
            </a:extLst>
          </p:cNvPr>
          <p:cNvGraphicFramePr>
            <a:graphicFrameLocks noGrp="1"/>
          </p:cNvGraphicFramePr>
          <p:nvPr/>
        </p:nvGraphicFramePr>
        <p:xfrm>
          <a:off x="3352799" y="1080863"/>
          <a:ext cx="5162550" cy="5666586"/>
        </p:xfrm>
        <a:graphic>
          <a:graphicData uri="http://schemas.openxmlformats.org/drawingml/2006/table">
            <a:tbl>
              <a:tblPr firstRow="1" bandRow="1">
                <a:tableStyleId>{91EBBBCC-DAD2-459C-BE2E-F6DE35CF9A28}</a:tableStyleId>
              </a:tblPr>
              <a:tblGrid>
                <a:gridCol w="5162550">
                  <a:extLst>
                    <a:ext uri="{9D8B030D-6E8A-4147-A177-3AD203B41FA5}">
                      <a16:colId xmlns:a16="http://schemas.microsoft.com/office/drawing/2014/main" val="1734645212"/>
                    </a:ext>
                  </a:extLst>
                </a:gridCol>
              </a:tblGrid>
              <a:tr h="332586">
                <a:tc>
                  <a:txBody>
                    <a:bodyPr/>
                    <a:lstStyle/>
                    <a:p>
                      <a:pPr algn="l" fontAlgn="t"/>
                      <a:r>
                        <a:rPr lang="en-US" sz="1400" u="none" strike="noStrike">
                          <a:effectLst/>
                        </a:rPr>
                        <a:t>Data Consumer Group</a:t>
                      </a:r>
                      <a:endParaRPr lang="en-US" sz="1400" b="1" i="0" u="none" strike="noStrike">
                        <a:solidFill>
                          <a:srgbClr val="FFFFFF"/>
                        </a:solidFill>
                        <a:effectLst/>
                        <a:latin typeface="Calibri" panose="020F0502020204030204" pitchFamily="34" charset="0"/>
                      </a:endParaRPr>
                    </a:p>
                  </a:txBody>
                  <a:tcPr marL="0" marR="0" marT="0" marB="0"/>
                </a:tc>
                <a:extLst>
                  <a:ext uri="{0D108BD9-81ED-4DB2-BD59-A6C34878D82A}">
                    <a16:rowId xmlns:a16="http://schemas.microsoft.com/office/drawing/2014/main" val="2574057295"/>
                  </a:ext>
                </a:extLst>
              </a:tr>
              <a:tr h="160750">
                <a:tc>
                  <a:txBody>
                    <a:bodyPr/>
                    <a:lstStyle/>
                    <a:p>
                      <a:pPr algn="l" fontAlgn="t"/>
                      <a:r>
                        <a:rPr lang="en-US" sz="1400" u="none" strike="noStrike">
                          <a:effectLst/>
                        </a:rPr>
                        <a:t>District Maintenance</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857746511"/>
                  </a:ext>
                </a:extLst>
              </a:tr>
              <a:tr h="160750">
                <a:tc>
                  <a:txBody>
                    <a:bodyPr/>
                    <a:lstStyle/>
                    <a:p>
                      <a:pPr algn="l" fontAlgn="t"/>
                      <a:r>
                        <a:rPr lang="en-US" sz="1400" u="none" strike="noStrike">
                          <a:effectLst/>
                        </a:rPr>
                        <a:t>District Bridge</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992838833"/>
                  </a:ext>
                </a:extLst>
              </a:tr>
              <a:tr h="160750">
                <a:tc>
                  <a:txBody>
                    <a:bodyPr/>
                    <a:lstStyle/>
                    <a:p>
                      <a:pPr algn="l" fontAlgn="t"/>
                      <a:r>
                        <a:rPr lang="en-US" sz="1400" u="none" strike="noStrike">
                          <a:effectLst/>
                        </a:rPr>
                        <a:t>District Traffic Ops</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6021434"/>
                  </a:ext>
                </a:extLst>
              </a:tr>
              <a:tr h="160750">
                <a:tc>
                  <a:txBody>
                    <a:bodyPr/>
                    <a:lstStyle/>
                    <a:p>
                      <a:pPr algn="l" fontAlgn="t"/>
                      <a:r>
                        <a:rPr lang="en-US" sz="1400" u="none" strike="noStrike">
                          <a:effectLst/>
                        </a:rPr>
                        <a:t>District Program/Planning</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33536267"/>
                  </a:ext>
                </a:extLst>
              </a:tr>
              <a:tr h="160750">
                <a:tc>
                  <a:txBody>
                    <a:bodyPr/>
                    <a:lstStyle/>
                    <a:p>
                      <a:pPr algn="l" fontAlgn="t"/>
                      <a:r>
                        <a:rPr lang="en-US" sz="1400" u="none" strike="noStrike">
                          <a:effectLst/>
                        </a:rPr>
                        <a:t>District Design</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658943161"/>
                  </a:ext>
                </a:extLst>
              </a:tr>
              <a:tr h="160750">
                <a:tc>
                  <a:txBody>
                    <a:bodyPr/>
                    <a:lstStyle/>
                    <a:p>
                      <a:pPr algn="l" fontAlgn="t"/>
                      <a:r>
                        <a:rPr lang="en-US" sz="1400" u="none" strike="noStrike">
                          <a:effectLst/>
                        </a:rPr>
                        <a:t>District Materials</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859330724"/>
                  </a:ext>
                </a:extLst>
              </a:tr>
              <a:tr h="160750">
                <a:tc>
                  <a:txBody>
                    <a:bodyPr/>
                    <a:lstStyle/>
                    <a:p>
                      <a:pPr algn="l" fontAlgn="t"/>
                      <a:r>
                        <a:rPr lang="en-US" sz="1400" u="none" strike="noStrike">
                          <a:effectLst/>
                        </a:rPr>
                        <a:t>District Construction</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921959665"/>
                  </a:ext>
                </a:extLst>
              </a:tr>
              <a:tr h="160750">
                <a:tc>
                  <a:txBody>
                    <a:bodyPr/>
                    <a:lstStyle/>
                    <a:p>
                      <a:pPr algn="l" fontAlgn="t"/>
                      <a:r>
                        <a:rPr lang="en-US" sz="1400" u="none" strike="noStrike">
                          <a:effectLst/>
                        </a:rPr>
                        <a:t>District Restitution Coord</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124968550"/>
                  </a:ext>
                </a:extLst>
              </a:tr>
              <a:tr h="160750">
                <a:tc>
                  <a:txBody>
                    <a:bodyPr/>
                    <a:lstStyle/>
                    <a:p>
                      <a:pPr algn="l" fontAlgn="t"/>
                      <a:r>
                        <a:rPr lang="en-US" sz="1400" u="none" strike="noStrike">
                          <a:effectLst/>
                        </a:rPr>
                        <a:t>District Communications</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983006525"/>
                  </a:ext>
                </a:extLst>
              </a:tr>
              <a:tr h="160750">
                <a:tc>
                  <a:txBody>
                    <a:bodyPr/>
                    <a:lstStyle/>
                    <a:p>
                      <a:pPr algn="l" fontAlgn="t"/>
                      <a:r>
                        <a:rPr lang="en-US" sz="1400" u="none" strike="noStrike">
                          <a:effectLst/>
                        </a:rPr>
                        <a:t>Maplewood</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397696212"/>
                  </a:ext>
                </a:extLst>
              </a:tr>
              <a:tr h="160750">
                <a:tc>
                  <a:txBody>
                    <a:bodyPr/>
                    <a:lstStyle/>
                    <a:p>
                      <a:pPr algn="l" fontAlgn="t"/>
                      <a:r>
                        <a:rPr lang="en-US" sz="1400" u="none" strike="noStrike">
                          <a:effectLst/>
                        </a:rPr>
                        <a:t>OCIC (Construction)</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220550008"/>
                  </a:ext>
                </a:extLst>
              </a:tr>
              <a:tr h="160750">
                <a:tc>
                  <a:txBody>
                    <a:bodyPr/>
                    <a:lstStyle/>
                    <a:p>
                      <a:pPr algn="l" fontAlgn="t"/>
                      <a:r>
                        <a:rPr lang="en-US" sz="1400" u="none" strike="noStrike">
                          <a:effectLst/>
                        </a:rPr>
                        <a:t>OPMTS (Project Mgmt Techn Support, ADA)</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93921610"/>
                  </a:ext>
                </a:extLst>
              </a:tr>
              <a:tr h="160750">
                <a:tc>
                  <a:txBody>
                    <a:bodyPr/>
                    <a:lstStyle/>
                    <a:p>
                      <a:pPr algn="l" fontAlgn="t"/>
                      <a:r>
                        <a:rPr lang="en-US" sz="1400" u="none" strike="noStrike">
                          <a:effectLst/>
                        </a:rPr>
                        <a:t>Bridge Office (Hydraulics included)</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729628562"/>
                  </a:ext>
                </a:extLst>
              </a:tr>
              <a:tr h="160750">
                <a:tc>
                  <a:txBody>
                    <a:bodyPr/>
                    <a:lstStyle/>
                    <a:p>
                      <a:pPr algn="l" fontAlgn="t"/>
                      <a:r>
                        <a:rPr lang="en-US" sz="1400" u="none" strike="noStrike">
                          <a:effectLst/>
                        </a:rPr>
                        <a:t>District Hydraulics</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319954626"/>
                  </a:ext>
                </a:extLst>
              </a:tr>
              <a:tr h="160750">
                <a:tc>
                  <a:txBody>
                    <a:bodyPr/>
                    <a:lstStyle/>
                    <a:p>
                      <a:pPr algn="l" fontAlgn="t"/>
                      <a:r>
                        <a:rPr lang="en-US" sz="1400" u="none" strike="noStrike">
                          <a:effectLst/>
                        </a:rPr>
                        <a:t>Office of Traffic</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707507666"/>
                  </a:ext>
                </a:extLst>
              </a:tr>
              <a:tr h="160750">
                <a:tc>
                  <a:txBody>
                    <a:bodyPr/>
                    <a:lstStyle/>
                    <a:p>
                      <a:pPr algn="l" fontAlgn="t"/>
                      <a:r>
                        <a:rPr lang="en-US" sz="1400" u="none" strike="noStrike">
                          <a:effectLst/>
                        </a:rPr>
                        <a:t>OTSM (Planning, Performance Measures)</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374009972"/>
                  </a:ext>
                </a:extLst>
              </a:tr>
              <a:tr h="160750">
                <a:tc>
                  <a:txBody>
                    <a:bodyPr/>
                    <a:lstStyle/>
                    <a:p>
                      <a:pPr algn="l" fontAlgn="t"/>
                      <a:r>
                        <a:rPr lang="en-US" sz="1400" u="none" strike="noStrike">
                          <a:effectLst/>
                        </a:rPr>
                        <a:t>Finance</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428190735"/>
                  </a:ext>
                </a:extLst>
              </a:tr>
              <a:tr h="160750">
                <a:tc>
                  <a:txBody>
                    <a:bodyPr/>
                    <a:lstStyle/>
                    <a:p>
                      <a:pPr algn="l" fontAlgn="t"/>
                      <a:r>
                        <a:rPr lang="en-US" sz="1400" u="none" strike="noStrike">
                          <a:effectLst/>
                        </a:rPr>
                        <a:t>CAV-X</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95841156"/>
                  </a:ext>
                </a:extLst>
              </a:tr>
              <a:tr h="160750">
                <a:tc>
                  <a:txBody>
                    <a:bodyPr/>
                    <a:lstStyle/>
                    <a:p>
                      <a:pPr algn="l" fontAlgn="t"/>
                      <a:r>
                        <a:rPr lang="en-US" sz="1400" u="none" strike="noStrike">
                          <a:effectLst/>
                        </a:rPr>
                        <a:t>Office of Environmental Stewardship</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068798246"/>
                  </a:ext>
                </a:extLst>
              </a:tr>
              <a:tr h="160750">
                <a:tc>
                  <a:txBody>
                    <a:bodyPr/>
                    <a:lstStyle/>
                    <a:p>
                      <a:pPr algn="l" fontAlgn="t"/>
                      <a:r>
                        <a:rPr lang="en-US" sz="1400" u="none" strike="noStrike">
                          <a:effectLst/>
                        </a:rPr>
                        <a:t>Office of Land Management</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069448147"/>
                  </a:ext>
                </a:extLst>
              </a:tr>
              <a:tr h="160750">
                <a:tc>
                  <a:txBody>
                    <a:bodyPr/>
                    <a:lstStyle/>
                    <a:p>
                      <a:pPr algn="l" fontAlgn="t"/>
                      <a:r>
                        <a:rPr lang="en-US" sz="1400" u="none" strike="noStrike">
                          <a:effectLst/>
                        </a:rPr>
                        <a:t>Transit and Bike</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48639444"/>
                  </a:ext>
                </a:extLst>
              </a:tr>
              <a:tr h="160750">
                <a:tc>
                  <a:txBody>
                    <a:bodyPr/>
                    <a:lstStyle/>
                    <a:p>
                      <a:pPr algn="l" fontAlgn="t"/>
                      <a:r>
                        <a:rPr lang="en-US" sz="1400" u="none" strike="noStrike">
                          <a:effectLst/>
                        </a:rPr>
                        <a:t>Freight</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592484372"/>
                  </a:ext>
                </a:extLst>
              </a:tr>
              <a:tr h="160750">
                <a:tc>
                  <a:txBody>
                    <a:bodyPr/>
                    <a:lstStyle/>
                    <a:p>
                      <a:pPr algn="l" fontAlgn="t"/>
                      <a:r>
                        <a:rPr lang="en-US" sz="1400" u="none" strike="noStrike">
                          <a:effectLst/>
                        </a:rPr>
                        <a:t>Electrical Services</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541219636"/>
                  </a:ext>
                </a:extLst>
              </a:tr>
              <a:tr h="160750">
                <a:tc>
                  <a:txBody>
                    <a:bodyPr/>
                    <a:lstStyle/>
                    <a:p>
                      <a:pPr algn="l" fontAlgn="t"/>
                      <a:r>
                        <a:rPr lang="en-US" sz="1400" u="none" strike="noStrike">
                          <a:effectLst/>
                        </a:rPr>
                        <a:t>Office of Maintenance (081)</a:t>
                      </a:r>
                      <a:endParaRPr lang="en-US" sz="14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439159306"/>
                  </a:ext>
                </a:extLst>
              </a:tr>
              <a:tr h="160750">
                <a:tc>
                  <a:txBody>
                    <a:bodyPr/>
                    <a:lstStyle/>
                    <a:p>
                      <a:pPr algn="l" fontAlgn="t"/>
                      <a:r>
                        <a:rPr lang="en-US" sz="1400" u="none" strike="noStrike" dirty="0">
                          <a:effectLst/>
                        </a:rPr>
                        <a:t>Statewide Communication</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792019917"/>
                  </a:ext>
                </a:extLst>
              </a:tr>
            </a:tbl>
          </a:graphicData>
        </a:graphic>
      </p:graphicFrame>
    </p:spTree>
    <p:extLst>
      <p:ext uri="{BB962C8B-B14F-4D97-AF65-F5344CB8AC3E}">
        <p14:creationId xmlns:p14="http://schemas.microsoft.com/office/powerpoint/2010/main" val="2603902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r>
              <a:rPr lang="en-US" altLang="en-US" dirty="0"/>
              <a:t>Asset Data</a:t>
            </a:r>
            <a:br>
              <a:rPr lang="en-US" altLang="en-US" dirty="0"/>
            </a:br>
            <a:r>
              <a:rPr lang="en-US" altLang="en-US" dirty="0"/>
              <a:t>Business Functions</a:t>
            </a:r>
          </a:p>
        </p:txBody>
      </p:sp>
      <p:pic>
        <p:nvPicPr>
          <p:cNvPr id="2" name="Content Placeholder 1">
            <a:extLst>
              <a:ext uri="{FF2B5EF4-FFF2-40B4-BE49-F238E27FC236}">
                <a16:creationId xmlns:a16="http://schemas.microsoft.com/office/drawing/2014/main" id="{25E9F7D4-725C-4E3E-927F-857D8EB65776}"/>
              </a:ext>
            </a:extLst>
          </p:cNvPr>
          <p:cNvPicPr>
            <a:picLocks noGrp="1" noChangeAspect="1"/>
          </p:cNvPicPr>
          <p:nvPr>
            <p:ph idx="1"/>
          </p:nvPr>
        </p:nvPicPr>
        <p:blipFill>
          <a:blip r:embed="rId3"/>
          <a:stretch>
            <a:fillRect/>
          </a:stretch>
        </p:blipFill>
        <p:spPr>
          <a:xfrm>
            <a:off x="237828" y="1631208"/>
            <a:ext cx="8844503" cy="4725145"/>
          </a:xfrm>
          <a:prstGeom prst="rect">
            <a:avLst/>
          </a:prstGeom>
        </p:spPr>
      </p:pic>
      <p:sp>
        <p:nvSpPr>
          <p:cNvPr id="6" name="Slide Number Placeholder 5"/>
          <p:cNvSpPr>
            <a:spLocks noGrp="1"/>
          </p:cNvSpPr>
          <p:nvPr>
            <p:ph type="sldNum" sz="quarter" idx="12"/>
          </p:nvPr>
        </p:nvSpPr>
        <p:spPr/>
        <p:txBody>
          <a:bodyPr/>
          <a:lstStyle/>
          <a:p>
            <a:pPr>
              <a:defRPr/>
            </a:pPr>
            <a:fld id="{92867F7F-E4D4-4C34-8CB6-E3AE02429E73}" type="slidenum">
              <a:rPr lang="en-US" smtClean="0"/>
              <a:pPr>
                <a:defRPr/>
              </a:pPr>
              <a:t>9</a:t>
            </a:fld>
            <a:endParaRPr lang="en-US" dirty="0"/>
          </a:p>
        </p:txBody>
      </p:sp>
    </p:spTree>
    <p:extLst>
      <p:ext uri="{BB962C8B-B14F-4D97-AF65-F5344CB8AC3E}">
        <p14:creationId xmlns:p14="http://schemas.microsoft.com/office/powerpoint/2010/main" val="2503416316"/>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4x3.pptx" id="{8B3B34D9-BE42-40DD-A045-D7364E031164}" vid="{EA998505-FD38-4A03-8D44-20BB348C14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153553-7048-44C0-962D-31C90BA4FF73}">
  <ds:schemaRefs>
    <ds:schemaRef ds:uri="http://schemas.microsoft.com/sharepoint/v3/contenttype/forms"/>
  </ds:schemaRefs>
</ds:datastoreItem>
</file>

<file path=customXml/itemProps2.xml><?xml version="1.0" encoding="utf-8"?>
<ds:datastoreItem xmlns:ds="http://schemas.openxmlformats.org/officeDocument/2006/customXml" ds:itemID="{F1B02A75-BCB0-4986-B381-502234F6C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E8389D6-E0FD-469D-8587-EA39AB285030}">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 4x3</Template>
  <TotalTime>10755</TotalTime>
  <Words>4280</Words>
  <Application>Microsoft Office PowerPoint</Application>
  <PresentationFormat>On-screen Show (4:3)</PresentationFormat>
  <Paragraphs>755</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Narrow</vt:lpstr>
      <vt:lpstr>Calibri</vt:lpstr>
      <vt:lpstr>NeueHaasGroteskText Std</vt:lpstr>
      <vt:lpstr>MN.IT</vt:lpstr>
      <vt:lpstr>AMSIP (Asset Management Strategic Implementation Plan)</vt:lpstr>
      <vt:lpstr>AMSIP Project</vt:lpstr>
      <vt:lpstr>AMSIP Project</vt:lpstr>
      <vt:lpstr>MnDOT Asset Responsibilities  Access Database</vt:lpstr>
      <vt:lpstr>MnDOT Asset Responsibilities  As-Built Diagram</vt:lpstr>
      <vt:lpstr>Asset Data Analytics List of skills</vt:lpstr>
      <vt:lpstr>Who Uses Asset Data?  TAMS Reporting</vt:lpstr>
      <vt:lpstr>Asset Data List of Customers</vt:lpstr>
      <vt:lpstr>Asset Data Business Functions</vt:lpstr>
      <vt:lpstr>Asset Data Business Functions</vt:lpstr>
      <vt:lpstr>Who Uses Asset Data?  Maintenance Measures </vt:lpstr>
      <vt:lpstr>Who Uses Asset Data?  Maintenance Measures </vt:lpstr>
      <vt:lpstr>Who Uses Asset Data?  Maintenance Measures </vt:lpstr>
      <vt:lpstr>Who Uses Asset Data? Maintenance Measures </vt:lpstr>
      <vt:lpstr>Who Uses Asset Data? Spatial Analysis</vt:lpstr>
      <vt:lpstr>Who Uses Asset Data?  Maintenance Planning</vt:lpstr>
      <vt:lpstr>Who Uses Asset Data?  Maintenance Planning</vt:lpstr>
      <vt:lpstr>Who Uses Asset Data?  Maintenance Planning</vt:lpstr>
      <vt:lpstr>Who Uses Asset Data?  Preventive Maintenance Scheduling</vt:lpstr>
      <vt:lpstr>Who Uses Asset Data? System Size</vt:lpstr>
      <vt:lpstr>Who Uses Asset Data? Easy Access to Info</vt:lpstr>
      <vt:lpstr>Who Uses Asset Data?  Maintenance/Capital Integration</vt:lpstr>
      <vt:lpstr>Who Uses Asset Data?  Maint/Capital Integration, Asset Management</vt:lpstr>
      <vt:lpstr>Who Uses Asset Data?  Maint/Capital (MnSHIP) Integration</vt:lpstr>
      <vt:lpstr>Who Uses Asset Data? Cost vs Productivity</vt:lpstr>
      <vt:lpstr>Who Uses Asset Data?  Spatial Analysis</vt:lpstr>
      <vt:lpstr>Who Uses Asset Data?  Dashboards</vt:lpstr>
      <vt:lpstr>Who Uses Asset Data?  Scoping</vt:lpstr>
      <vt:lpstr>Who Uses Asset Data?  Scoping</vt:lpstr>
      <vt:lpstr>Who Uses Asset Data? Procurement </vt:lpstr>
      <vt:lpstr>Who Uses Asset Data?  Procurement/BARC</vt:lpstr>
      <vt:lpstr>Who Uses Asset Data?  Consigned Inventory</vt:lpstr>
      <vt:lpstr>Who Uses Asset Data? Damage Restitution</vt:lpstr>
      <vt:lpstr>Who Uses Asset Data?  Risk Mitigation</vt:lpstr>
      <vt:lpstr>Who Uses Asset Data?  Risk Mitigation</vt:lpstr>
      <vt:lpstr>Who Uses Asset Data?  Regulatory</vt:lpstr>
      <vt:lpstr>Who Uses Asset Data? Sustainability  Material Usage vs. MDSS Recommended</vt:lpstr>
      <vt:lpstr>Who Uses Asset Data?  Design </vt:lpstr>
      <vt:lpstr>Who Uses Asset Data?  081</vt:lpstr>
    </vt:vector>
  </TitlesOfParts>
  <Company>MnDOT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Image</dc:title>
  <dc:subject>PowerPoint Template</dc:subject>
  <dc:creator>Foss, Shannon M (DOT)</dc:creator>
  <cp:keywords>PowerPoint, Template</cp:keywords>
  <dc:description>Version 1.1, Released 8-2016</dc:description>
  <cp:lastModifiedBy>Solsrud, David (DOT)</cp:lastModifiedBy>
  <cp:revision>259</cp:revision>
  <dcterms:created xsi:type="dcterms:W3CDTF">2018-08-14T14:26:26Z</dcterms:created>
  <dcterms:modified xsi:type="dcterms:W3CDTF">2021-12-16T21:37:55Z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