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396" r:id="rId5"/>
    <p:sldId id="492" r:id="rId6"/>
    <p:sldId id="493" r:id="rId7"/>
    <p:sldId id="482" r:id="rId8"/>
    <p:sldId id="483" r:id="rId9"/>
    <p:sldId id="488" r:id="rId10"/>
    <p:sldId id="484" r:id="rId11"/>
    <p:sldId id="489" r:id="rId12"/>
    <p:sldId id="487" r:id="rId13"/>
    <p:sldId id="490" r:id="rId14"/>
    <p:sldId id="485" r:id="rId15"/>
    <p:sldId id="486" r:id="rId16"/>
    <p:sldId id="491" r:id="rId17"/>
    <p:sldId id="4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9889" autoAdjust="0"/>
  </p:normalViewPr>
  <p:slideViewPr>
    <p:cSldViewPr snapToGrid="0">
      <p:cViewPr varScale="1">
        <p:scale>
          <a:sx n="101" d="100"/>
          <a:sy n="101" d="100"/>
        </p:scale>
        <p:origin x="126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Debt Service</c:v>
          </c:tx>
          <c:spPr>
            <a:solidFill>
              <a:srgbClr val="FF0000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split3PPeqR20!$F$12:$F$37</c:f>
              <c:numCache>
                <c:formatCode>"$"#,##0</c:formatCode>
                <c:ptCount val="26"/>
                <c:pt idx="0">
                  <c:v>-80</c:v>
                </c:pt>
                <c:pt idx="1">
                  <c:v>-126</c:v>
                </c:pt>
                <c:pt idx="2">
                  <c:v>-144</c:v>
                </c:pt>
                <c:pt idx="3">
                  <c:v>-164</c:v>
                </c:pt>
                <c:pt idx="4">
                  <c:v>-197</c:v>
                </c:pt>
                <c:pt idx="5">
                  <c:v>-231</c:v>
                </c:pt>
                <c:pt idx="6">
                  <c:v>-239</c:v>
                </c:pt>
                <c:pt idx="7">
                  <c:v>-238</c:v>
                </c:pt>
                <c:pt idx="8">
                  <c:v>-230</c:v>
                </c:pt>
                <c:pt idx="9">
                  <c:v>-230</c:v>
                </c:pt>
                <c:pt idx="10">
                  <c:v>-220</c:v>
                </c:pt>
                <c:pt idx="11">
                  <c:v>-210</c:v>
                </c:pt>
                <c:pt idx="12">
                  <c:v>-200</c:v>
                </c:pt>
                <c:pt idx="13">
                  <c:v>-180</c:v>
                </c:pt>
                <c:pt idx="14">
                  <c:v>-170</c:v>
                </c:pt>
                <c:pt idx="15">
                  <c:v>-160</c:v>
                </c:pt>
                <c:pt idx="16">
                  <c:v>-150</c:v>
                </c:pt>
                <c:pt idx="17">
                  <c:v>-150</c:v>
                </c:pt>
                <c:pt idx="18">
                  <c:v>-140</c:v>
                </c:pt>
                <c:pt idx="19">
                  <c:v>-120</c:v>
                </c:pt>
                <c:pt idx="20">
                  <c:v>-100</c:v>
                </c:pt>
                <c:pt idx="21">
                  <c:v>-90</c:v>
                </c:pt>
                <c:pt idx="22">
                  <c:v>-70</c:v>
                </c:pt>
                <c:pt idx="23">
                  <c:v>-50</c:v>
                </c:pt>
                <c:pt idx="24">
                  <c:v>-40</c:v>
                </c:pt>
                <c:pt idx="25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4-4204-817E-C5D471EC1F1B}"/>
            </c:ext>
          </c:extLst>
        </c:ser>
        <c:ser>
          <c:idx val="1"/>
          <c:order val="1"/>
          <c:tx>
            <c:v>Operations &amp; Maintenance</c:v>
          </c:tx>
          <c:spPr>
            <a:solidFill>
              <a:srgbClr val="0070C0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split3PPeq50ot!$O$12:$O$37</c:f>
              <c:numCache>
                <c:formatCode>"$"#,##0</c:formatCode>
                <c:ptCount val="26"/>
                <c:pt idx="0">
                  <c:v>479.37605050999997</c:v>
                </c:pt>
                <c:pt idx="1">
                  <c:v>611.87857166999993</c:v>
                </c:pt>
                <c:pt idx="2">
                  <c:v>558.47850113000004</c:v>
                </c:pt>
                <c:pt idx="3">
                  <c:v>604.38239242000009</c:v>
                </c:pt>
                <c:pt idx="4">
                  <c:v>605.96400000000006</c:v>
                </c:pt>
                <c:pt idx="5">
                  <c:v>604.35</c:v>
                </c:pt>
                <c:pt idx="6">
                  <c:v>602.08100000000002</c:v>
                </c:pt>
                <c:pt idx="7">
                  <c:v>620.54399999999998</c:v>
                </c:pt>
                <c:pt idx="8">
                  <c:v>670.84400000000005</c:v>
                </c:pt>
                <c:pt idx="9">
                  <c:v>657.32875313259854</c:v>
                </c:pt>
                <c:pt idx="10">
                  <c:v>676.56430430903174</c:v>
                </c:pt>
                <c:pt idx="11">
                  <c:v>696.39896611702352</c:v>
                </c:pt>
                <c:pt idx="12">
                  <c:v>716.80711171452481</c:v>
                </c:pt>
                <c:pt idx="13">
                  <c:v>737.80568177544035</c:v>
                </c:pt>
                <c:pt idx="14">
                  <c:v>759.42871054013904</c:v>
                </c:pt>
                <c:pt idx="15">
                  <c:v>781.68683985221503</c:v>
                </c:pt>
                <c:pt idx="16">
                  <c:v>804.59875327654652</c:v>
                </c:pt>
                <c:pt idx="17">
                  <c:v>828.18368465031222</c:v>
                </c:pt>
                <c:pt idx="18">
                  <c:v>852.46143430323161</c:v>
                </c:pt>
                <c:pt idx="19">
                  <c:v>877.45238575621238</c:v>
                </c:pt>
                <c:pt idx="20">
                  <c:v>903.17752291252191</c:v>
                </c:pt>
                <c:pt idx="21">
                  <c:v>929.65844775601568</c:v>
                </c:pt>
                <c:pt idx="22">
                  <c:v>956.91739857138441</c:v>
                </c:pt>
                <c:pt idx="23">
                  <c:v>984.97726870182453</c:v>
                </c:pt>
                <c:pt idx="24">
                  <c:v>1013.8616258599891</c:v>
                </c:pt>
                <c:pt idx="25">
                  <c:v>1043.5947320085479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4-4204-817E-C5D471EC1F1B}"/>
            </c:ext>
          </c:extLst>
        </c:ser>
        <c:ser>
          <c:idx val="2"/>
          <c:order val="2"/>
          <c:tx>
            <c:v>State Capital Target Formula</c:v>
          </c:tx>
          <c:spPr>
            <a:solidFill>
              <a:schemeClr val="accent2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split3PPeq50ot!$P$12:$P$37</c:f>
              <c:numCache>
                <c:formatCode>"$"#,##0</c:formatCode>
                <c:ptCount val="26"/>
                <c:pt idx="0">
                  <c:v>290</c:v>
                </c:pt>
                <c:pt idx="1">
                  <c:v>290</c:v>
                </c:pt>
                <c:pt idx="2">
                  <c:v>290</c:v>
                </c:pt>
                <c:pt idx="3">
                  <c:v>290</c:v>
                </c:pt>
                <c:pt idx="4">
                  <c:v>290</c:v>
                </c:pt>
                <c:pt idx="5">
                  <c:v>290</c:v>
                </c:pt>
                <c:pt idx="6">
                  <c:v>290</c:v>
                </c:pt>
                <c:pt idx="7">
                  <c:v>290</c:v>
                </c:pt>
                <c:pt idx="8">
                  <c:v>383.86868988173563</c:v>
                </c:pt>
                <c:pt idx="9">
                  <c:v>417.38945026190208</c:v>
                </c:pt>
                <c:pt idx="10">
                  <c:v>421.80698557670826</c:v>
                </c:pt>
                <c:pt idx="11">
                  <c:v>424.79023292436852</c:v>
                </c:pt>
                <c:pt idx="12">
                  <c:v>427.92498065466464</c:v>
                </c:pt>
                <c:pt idx="13">
                  <c:v>441.85783105076524</c:v>
                </c:pt>
                <c:pt idx="14">
                  <c:v>444.27014707354112</c:v>
                </c:pt>
                <c:pt idx="15">
                  <c:v>451.0525418878654</c:v>
                </c:pt>
                <c:pt idx="16">
                  <c:v>458.26287805774444</c:v>
                </c:pt>
                <c:pt idx="17">
                  <c:v>455.69987870759371</c:v>
                </c:pt>
                <c:pt idx="18">
                  <c:v>466.11180621445271</c:v>
                </c:pt>
                <c:pt idx="19">
                  <c:v>489.47487899018324</c:v>
                </c:pt>
                <c:pt idx="20">
                  <c:v>514.58150636151106</c:v>
                </c:pt>
                <c:pt idx="21">
                  <c:v>531.1032734527372</c:v>
                </c:pt>
                <c:pt idx="22">
                  <c:v>558.46483845067348</c:v>
                </c:pt>
                <c:pt idx="23">
                  <c:v>587.48234859187255</c:v>
                </c:pt>
                <c:pt idx="24">
                  <c:v>605.44152666689286</c:v>
                </c:pt>
                <c:pt idx="25">
                  <c:v>633.29441083882739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4-4204-817E-C5D471EC1F1B}"/>
            </c:ext>
          </c:extLst>
        </c:ser>
        <c:ser>
          <c:idx val="3"/>
          <c:order val="3"/>
          <c:tx>
            <c:v>Bond Revenue</c:v>
          </c:tx>
          <c:spPr>
            <a:solidFill>
              <a:srgbClr val="FFFF00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split3PPeqR20!$R$12:$R$19</c:f>
              <c:numCache>
                <c:formatCode>"$"#,##0;\("$"\(#,##0\);"-";_(@_)</c:formatCode>
                <c:ptCount val="8"/>
                <c:pt idx="0" formatCode="&quot;$&quot;#,##0">
                  <c:v>320</c:v>
                </c:pt>
                <c:pt idx="1">
                  <c:v>234</c:v>
                </c:pt>
                <c:pt idx="2">
                  <c:v>312</c:v>
                </c:pt>
                <c:pt idx="3">
                  <c:v>288</c:v>
                </c:pt>
                <c:pt idx="4" formatCode="&quot;$&quot;#,##0">
                  <c:v>310</c:v>
                </c:pt>
                <c:pt idx="5">
                  <c:v>320.14499999999998</c:v>
                </c:pt>
                <c:pt idx="6">
                  <c:v>158.72499999999999</c:v>
                </c:pt>
                <c:pt idx="7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64-4204-817E-C5D471EC1F1B}"/>
            </c:ext>
          </c:extLst>
        </c:ser>
        <c:ser>
          <c:idx val="4"/>
          <c:order val="4"/>
          <c:tx>
            <c:v>Better Roads (Fund Balance)</c:v>
          </c:tx>
          <c:spPr>
            <a:solidFill>
              <a:schemeClr val="accent4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split3PPeqR20!$S$12:$S$15</c:f>
              <c:numCache>
                <c:formatCode>"$"#,##0</c:formatCode>
                <c:ptCount val="4"/>
                <c:pt idx="0">
                  <c:v>56</c:v>
                </c:pt>
                <c:pt idx="1">
                  <c:v>28</c:v>
                </c:pt>
                <c:pt idx="2">
                  <c:v>25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64-4204-817E-C5D471EC1F1B}"/>
            </c:ext>
          </c:extLst>
        </c:ser>
        <c:ser>
          <c:idx val="5"/>
          <c:order val="5"/>
          <c:tx>
            <c:v>Federal</c:v>
          </c:tx>
          <c:spPr>
            <a:solidFill>
              <a:srgbClr val="002060"/>
            </a:solidFill>
          </c:spPr>
          <c:invertIfNegative val="0"/>
          <c:cat>
            <c:numRef>
              <c:f>split3PPeqR20!$A$12:$A$37</c:f>
              <c:numCache>
                <c:formatCode>General</c:formatCode>
                <c:ptCount val="2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</c:numCache>
            </c:numRef>
          </c:cat>
          <c:val>
            <c:numRef>
              <c:f>split3PPeqR20!$U$12:$U$37</c:f>
              <c:numCache>
                <c:formatCode>"$"#,##0</c:formatCode>
                <c:ptCount val="26"/>
                <c:pt idx="0">
                  <c:v>397.92500000000001</c:v>
                </c:pt>
                <c:pt idx="1">
                  <c:v>428.99519999999995</c:v>
                </c:pt>
                <c:pt idx="2">
                  <c:v>431.63159999999999</c:v>
                </c:pt>
                <c:pt idx="3">
                  <c:v>446.62439999999998</c:v>
                </c:pt>
                <c:pt idx="4">
                  <c:v>444.34255999999999</c:v>
                </c:pt>
                <c:pt idx="5">
                  <c:v>451.94521200000003</c:v>
                </c:pt>
                <c:pt idx="6">
                  <c:v>470.77252720000007</c:v>
                </c:pt>
                <c:pt idx="7">
                  <c:v>480.95867600000003</c:v>
                </c:pt>
                <c:pt idx="8">
                  <c:v>492.01128719999997</c:v>
                </c:pt>
                <c:pt idx="9">
                  <c:v>502.02961657737558</c:v>
                </c:pt>
                <c:pt idx="10">
                  <c:v>512.04794595475107</c:v>
                </c:pt>
                <c:pt idx="11">
                  <c:v>523.17942304072403</c:v>
                </c:pt>
                <c:pt idx="12">
                  <c:v>534.31090012669677</c:v>
                </c:pt>
                <c:pt idx="13">
                  <c:v>545.44237721266961</c:v>
                </c:pt>
                <c:pt idx="14">
                  <c:v>557.01277968563056</c:v>
                </c:pt>
                <c:pt idx="15">
                  <c:v>568.82862369188501</c:v>
                </c:pt>
                <c:pt idx="16">
                  <c:v>580.89511575267591</c:v>
                </c:pt>
                <c:pt idx="17">
                  <c:v>593.21757283454497</c:v>
                </c:pt>
                <c:pt idx="18">
                  <c:v>605.80142469219504</c:v>
                </c:pt>
                <c:pt idx="19">
                  <c:v>618.6522162610521</c:v>
                </c:pt>
                <c:pt idx="20">
                  <c:v>631.775610100579</c:v>
                </c:pt>
                <c:pt idx="21">
                  <c:v>645.17738888942074</c:v>
                </c:pt>
                <c:pt idx="22">
                  <c:v>658.86345797347747</c:v>
                </c:pt>
                <c:pt idx="23">
                  <c:v>672.83984796802963</c:v>
                </c:pt>
                <c:pt idx="24">
                  <c:v>687.11271741506312</c:v>
                </c:pt>
                <c:pt idx="25">
                  <c:v>701.68835549696155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64-4204-817E-C5D471EC1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422496"/>
        <c:axId val="412421712"/>
      </c:barChart>
      <c:catAx>
        <c:axId val="41242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12421712"/>
        <c:crosses val="autoZero"/>
        <c:auto val="1"/>
        <c:lblAlgn val="ctr"/>
        <c:lblOffset val="100"/>
        <c:noMultiLvlLbl val="0"/>
      </c:catAx>
      <c:valAx>
        <c:axId val="412421712"/>
        <c:scaling>
          <c:orientation val="minMax"/>
          <c:max val="2400"/>
          <c:min val="-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Trunk Highway Fund Amounts (Millions)</a:t>
                </a:r>
              </a:p>
            </c:rich>
          </c:tx>
          <c:overlay val="0"/>
        </c:title>
        <c:numFmt formatCode="&quot;$&quot;#,##0_);[Red]\(&quot;$&quot;#,##0\)" sourceLinked="0"/>
        <c:majorTickMark val="out"/>
        <c:minorTickMark val="none"/>
        <c:tickLblPos val="nextTo"/>
        <c:crossAx val="412422496"/>
        <c:crosses val="autoZero"/>
        <c:crossBetween val="between"/>
        <c:majorUnit val="300"/>
      </c:valAx>
    </c:plotArea>
    <c:legend>
      <c:legendPos val="b"/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4DA79-D152-442A-8E40-F7D56249D6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D33AA-8A84-4A70-AB6A-7A17C86E88F1}">
      <dgm:prSet phldrT="[Text]"/>
      <dgm:spPr/>
      <dgm:t>
        <a:bodyPr/>
        <a:lstStyle/>
        <a:p>
          <a:r>
            <a:rPr lang="en-US" dirty="0"/>
            <a:t>2014 (Pilot) TAMP</a:t>
          </a:r>
        </a:p>
      </dgm:t>
    </dgm:pt>
    <dgm:pt modelId="{06CF1D95-56ED-4C0C-8A34-F73A10EB708B}" type="parTrans" cxnId="{36ED068F-271C-4C55-A51D-2B16AAF8A912}">
      <dgm:prSet/>
      <dgm:spPr/>
      <dgm:t>
        <a:bodyPr/>
        <a:lstStyle/>
        <a:p>
          <a:endParaRPr lang="en-US"/>
        </a:p>
      </dgm:t>
    </dgm:pt>
    <dgm:pt modelId="{A3C24A9A-F5A0-419C-9D9A-46D0D5FCEC7C}" type="sibTrans" cxnId="{36ED068F-271C-4C55-A51D-2B16AAF8A912}">
      <dgm:prSet/>
      <dgm:spPr/>
      <dgm:t>
        <a:bodyPr/>
        <a:lstStyle/>
        <a:p>
          <a:endParaRPr lang="en-US"/>
        </a:p>
      </dgm:t>
    </dgm:pt>
    <dgm:pt modelId="{6B0A4297-28A8-439F-B3B5-962CC6857634}">
      <dgm:prSet/>
      <dgm:spPr/>
      <dgm:t>
        <a:bodyPr/>
        <a:lstStyle/>
        <a:p>
          <a:r>
            <a:rPr lang="en-US" dirty="0"/>
            <a:t>2017 MnSHIP</a:t>
          </a:r>
        </a:p>
      </dgm:t>
    </dgm:pt>
    <dgm:pt modelId="{78C58E6E-0B35-43BA-B1CB-0F6D86C98A8B}" type="parTrans" cxnId="{98441563-1826-4C73-B8DB-97B82B8701B1}">
      <dgm:prSet/>
      <dgm:spPr/>
      <dgm:t>
        <a:bodyPr/>
        <a:lstStyle/>
        <a:p>
          <a:endParaRPr lang="en-US"/>
        </a:p>
      </dgm:t>
    </dgm:pt>
    <dgm:pt modelId="{0F47C70A-02AA-4D6D-80E5-3F7F40BBAC9E}" type="sibTrans" cxnId="{98441563-1826-4C73-B8DB-97B82B8701B1}">
      <dgm:prSet/>
      <dgm:spPr/>
      <dgm:t>
        <a:bodyPr/>
        <a:lstStyle/>
        <a:p>
          <a:endParaRPr lang="en-US"/>
        </a:p>
      </dgm:t>
    </dgm:pt>
    <dgm:pt modelId="{72F98AB3-0D8B-418A-939B-A7CD73D588D5}">
      <dgm:prSet/>
      <dgm:spPr/>
      <dgm:t>
        <a:bodyPr/>
        <a:lstStyle/>
        <a:p>
          <a:r>
            <a:rPr lang="en-US" dirty="0"/>
            <a:t>2018 TAMP (draft)</a:t>
          </a:r>
        </a:p>
        <a:p>
          <a:r>
            <a:rPr lang="en-US" dirty="0"/>
            <a:t>2019 TAMP</a:t>
          </a:r>
        </a:p>
      </dgm:t>
    </dgm:pt>
    <dgm:pt modelId="{3696812C-9B69-4CCE-8A04-368A7C4C0275}" type="parTrans" cxnId="{30D55E7D-33A8-44DC-A2CD-72700D2C7A41}">
      <dgm:prSet/>
      <dgm:spPr/>
      <dgm:t>
        <a:bodyPr/>
        <a:lstStyle/>
        <a:p>
          <a:endParaRPr lang="en-US"/>
        </a:p>
      </dgm:t>
    </dgm:pt>
    <dgm:pt modelId="{1E9A8B8F-74AD-4359-A3E2-E247EBCCEDF3}" type="sibTrans" cxnId="{30D55E7D-33A8-44DC-A2CD-72700D2C7A41}">
      <dgm:prSet/>
      <dgm:spPr/>
      <dgm:t>
        <a:bodyPr/>
        <a:lstStyle/>
        <a:p>
          <a:endParaRPr lang="en-US"/>
        </a:p>
      </dgm:t>
    </dgm:pt>
    <dgm:pt modelId="{8FB67F8B-9BD6-4E7F-8769-81F93894ADA8}">
      <dgm:prSet/>
      <dgm:spPr/>
      <dgm:t>
        <a:bodyPr/>
        <a:lstStyle/>
        <a:p>
          <a:r>
            <a:rPr lang="en-US" dirty="0"/>
            <a:t>TAMP/MnSHIP Update</a:t>
          </a:r>
        </a:p>
      </dgm:t>
    </dgm:pt>
    <dgm:pt modelId="{3EBB70BA-9F0C-4B6E-B614-8F08E51627BF}" type="parTrans" cxnId="{32FE7A58-68E6-4FA4-9240-BEE7B4D7FD10}">
      <dgm:prSet/>
      <dgm:spPr/>
      <dgm:t>
        <a:bodyPr/>
        <a:lstStyle/>
        <a:p>
          <a:endParaRPr lang="en-US"/>
        </a:p>
      </dgm:t>
    </dgm:pt>
    <dgm:pt modelId="{5BBF7554-E3A2-4454-B83F-BB8CBFA6926C}" type="sibTrans" cxnId="{32FE7A58-68E6-4FA4-9240-BEE7B4D7FD10}">
      <dgm:prSet/>
      <dgm:spPr/>
      <dgm:t>
        <a:bodyPr/>
        <a:lstStyle/>
        <a:p>
          <a:endParaRPr lang="en-US"/>
        </a:p>
      </dgm:t>
    </dgm:pt>
    <dgm:pt modelId="{BC4C46F0-C566-4F10-99CB-5B1985AFD60D}">
      <dgm:prSet phldrT="[Text]"/>
      <dgm:spPr/>
      <dgm:t>
        <a:bodyPr/>
        <a:lstStyle/>
        <a:p>
          <a:r>
            <a:rPr lang="en-US" dirty="0"/>
            <a:t>2013 MnSHIP</a:t>
          </a:r>
        </a:p>
      </dgm:t>
    </dgm:pt>
    <dgm:pt modelId="{73C454A7-3C42-4050-B021-94B9FB0F5284}" type="parTrans" cxnId="{92051168-388C-4888-819B-3231F0217EC7}">
      <dgm:prSet/>
      <dgm:spPr/>
      <dgm:t>
        <a:bodyPr/>
        <a:lstStyle/>
        <a:p>
          <a:endParaRPr lang="en-US"/>
        </a:p>
      </dgm:t>
    </dgm:pt>
    <dgm:pt modelId="{9F959DE0-CFA0-4E80-924B-4896511EF3A1}" type="sibTrans" cxnId="{92051168-388C-4888-819B-3231F0217EC7}">
      <dgm:prSet/>
      <dgm:spPr/>
      <dgm:t>
        <a:bodyPr/>
        <a:lstStyle/>
        <a:p>
          <a:endParaRPr lang="en-US"/>
        </a:p>
      </dgm:t>
    </dgm:pt>
    <dgm:pt modelId="{4CBAA3F0-C3DE-4738-8ECC-60B2888F3857}" type="pres">
      <dgm:prSet presAssocID="{27E4DA79-D152-442A-8E40-F7D56249D618}" presName="CompostProcess" presStyleCnt="0">
        <dgm:presLayoutVars>
          <dgm:dir/>
          <dgm:resizeHandles val="exact"/>
        </dgm:presLayoutVars>
      </dgm:prSet>
      <dgm:spPr/>
    </dgm:pt>
    <dgm:pt modelId="{DB4CB1FA-0B45-4977-BA8D-53E8007F0539}" type="pres">
      <dgm:prSet presAssocID="{27E4DA79-D152-442A-8E40-F7D56249D618}" presName="arrow" presStyleLbl="bgShp" presStyleIdx="0" presStyleCnt="1"/>
      <dgm:spPr/>
    </dgm:pt>
    <dgm:pt modelId="{DE948A2C-FB4A-43AD-9A02-8FC550EEFC88}" type="pres">
      <dgm:prSet presAssocID="{27E4DA79-D152-442A-8E40-F7D56249D618}" presName="linearProcess" presStyleCnt="0"/>
      <dgm:spPr/>
    </dgm:pt>
    <dgm:pt modelId="{6D13EBEB-8637-4B2D-B0EC-BF2A99FD872F}" type="pres">
      <dgm:prSet presAssocID="{BC4C46F0-C566-4F10-99CB-5B1985AFD60D}" presName="textNode" presStyleLbl="node1" presStyleIdx="0" presStyleCnt="5">
        <dgm:presLayoutVars>
          <dgm:bulletEnabled val="1"/>
        </dgm:presLayoutVars>
      </dgm:prSet>
      <dgm:spPr/>
    </dgm:pt>
    <dgm:pt modelId="{6C3E2224-A67E-406D-A752-20408F85D406}" type="pres">
      <dgm:prSet presAssocID="{9F959DE0-CFA0-4E80-924B-4896511EF3A1}" presName="sibTrans" presStyleCnt="0"/>
      <dgm:spPr/>
    </dgm:pt>
    <dgm:pt modelId="{A2FA1AF2-4858-4691-A537-2F07E871E015}" type="pres">
      <dgm:prSet presAssocID="{EFCD33AA-8A84-4A70-AB6A-7A17C86E88F1}" presName="textNode" presStyleLbl="node1" presStyleIdx="1" presStyleCnt="5">
        <dgm:presLayoutVars>
          <dgm:bulletEnabled val="1"/>
        </dgm:presLayoutVars>
      </dgm:prSet>
      <dgm:spPr/>
    </dgm:pt>
    <dgm:pt modelId="{707ADD79-7B99-4B32-A59E-3174E0A2059B}" type="pres">
      <dgm:prSet presAssocID="{A3C24A9A-F5A0-419C-9D9A-46D0D5FCEC7C}" presName="sibTrans" presStyleCnt="0"/>
      <dgm:spPr/>
    </dgm:pt>
    <dgm:pt modelId="{9BCAB170-DB60-4804-BA28-FC3587BD94FA}" type="pres">
      <dgm:prSet presAssocID="{6B0A4297-28A8-439F-B3B5-962CC6857634}" presName="textNode" presStyleLbl="node1" presStyleIdx="2" presStyleCnt="5">
        <dgm:presLayoutVars>
          <dgm:bulletEnabled val="1"/>
        </dgm:presLayoutVars>
      </dgm:prSet>
      <dgm:spPr/>
    </dgm:pt>
    <dgm:pt modelId="{B19ABE4A-77EE-4703-A113-4D187E4B40C0}" type="pres">
      <dgm:prSet presAssocID="{0F47C70A-02AA-4D6D-80E5-3F7F40BBAC9E}" presName="sibTrans" presStyleCnt="0"/>
      <dgm:spPr/>
    </dgm:pt>
    <dgm:pt modelId="{AF44EA53-6346-40B0-A078-EF6126E3DD58}" type="pres">
      <dgm:prSet presAssocID="{72F98AB3-0D8B-418A-939B-A7CD73D588D5}" presName="textNode" presStyleLbl="node1" presStyleIdx="3" presStyleCnt="5">
        <dgm:presLayoutVars>
          <dgm:bulletEnabled val="1"/>
        </dgm:presLayoutVars>
      </dgm:prSet>
      <dgm:spPr/>
    </dgm:pt>
    <dgm:pt modelId="{313FC1FD-BB56-4F84-886C-7A1D077EBFAC}" type="pres">
      <dgm:prSet presAssocID="{1E9A8B8F-74AD-4359-A3E2-E247EBCCEDF3}" presName="sibTrans" presStyleCnt="0"/>
      <dgm:spPr/>
    </dgm:pt>
    <dgm:pt modelId="{61D292C4-5C20-4F1A-83C6-560262E43E71}" type="pres">
      <dgm:prSet presAssocID="{8FB67F8B-9BD6-4E7F-8769-81F93894ADA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1FD7B62-D9B0-4CBD-98D5-B323FF543B6F}" type="presOf" srcId="{EFCD33AA-8A84-4A70-AB6A-7A17C86E88F1}" destId="{A2FA1AF2-4858-4691-A537-2F07E871E015}" srcOrd="0" destOrd="0" presId="urn:microsoft.com/office/officeart/2005/8/layout/hProcess9"/>
    <dgm:cxn modelId="{98441563-1826-4C73-B8DB-97B82B8701B1}" srcId="{27E4DA79-D152-442A-8E40-F7D56249D618}" destId="{6B0A4297-28A8-439F-B3B5-962CC6857634}" srcOrd="2" destOrd="0" parTransId="{78C58E6E-0B35-43BA-B1CB-0F6D86C98A8B}" sibTransId="{0F47C70A-02AA-4D6D-80E5-3F7F40BBAC9E}"/>
    <dgm:cxn modelId="{92051168-388C-4888-819B-3231F0217EC7}" srcId="{27E4DA79-D152-442A-8E40-F7D56249D618}" destId="{BC4C46F0-C566-4F10-99CB-5B1985AFD60D}" srcOrd="0" destOrd="0" parTransId="{73C454A7-3C42-4050-B021-94B9FB0F5284}" sibTransId="{9F959DE0-CFA0-4E80-924B-4896511EF3A1}"/>
    <dgm:cxn modelId="{EEC8AB51-29C7-43BF-92DB-10EA43A9594F}" type="presOf" srcId="{27E4DA79-D152-442A-8E40-F7D56249D618}" destId="{4CBAA3F0-C3DE-4738-8ECC-60B2888F3857}" srcOrd="0" destOrd="0" presId="urn:microsoft.com/office/officeart/2005/8/layout/hProcess9"/>
    <dgm:cxn modelId="{32FE7A58-68E6-4FA4-9240-BEE7B4D7FD10}" srcId="{27E4DA79-D152-442A-8E40-F7D56249D618}" destId="{8FB67F8B-9BD6-4E7F-8769-81F93894ADA8}" srcOrd="4" destOrd="0" parTransId="{3EBB70BA-9F0C-4B6E-B614-8F08E51627BF}" sibTransId="{5BBF7554-E3A2-4454-B83F-BB8CBFA6926C}"/>
    <dgm:cxn modelId="{30D55E7D-33A8-44DC-A2CD-72700D2C7A41}" srcId="{27E4DA79-D152-442A-8E40-F7D56249D618}" destId="{72F98AB3-0D8B-418A-939B-A7CD73D588D5}" srcOrd="3" destOrd="0" parTransId="{3696812C-9B69-4CCE-8A04-368A7C4C0275}" sibTransId="{1E9A8B8F-74AD-4359-A3E2-E247EBCCEDF3}"/>
    <dgm:cxn modelId="{36ED068F-271C-4C55-A51D-2B16AAF8A912}" srcId="{27E4DA79-D152-442A-8E40-F7D56249D618}" destId="{EFCD33AA-8A84-4A70-AB6A-7A17C86E88F1}" srcOrd="1" destOrd="0" parTransId="{06CF1D95-56ED-4C0C-8A34-F73A10EB708B}" sibTransId="{A3C24A9A-F5A0-419C-9D9A-46D0D5FCEC7C}"/>
    <dgm:cxn modelId="{D83A7E90-CAD1-4D96-95FC-43D408AABBBE}" type="presOf" srcId="{BC4C46F0-C566-4F10-99CB-5B1985AFD60D}" destId="{6D13EBEB-8637-4B2D-B0EC-BF2A99FD872F}" srcOrd="0" destOrd="0" presId="urn:microsoft.com/office/officeart/2005/8/layout/hProcess9"/>
    <dgm:cxn modelId="{EB055C96-A9CC-4757-9A42-77DB191018E3}" type="presOf" srcId="{72F98AB3-0D8B-418A-939B-A7CD73D588D5}" destId="{AF44EA53-6346-40B0-A078-EF6126E3DD58}" srcOrd="0" destOrd="0" presId="urn:microsoft.com/office/officeart/2005/8/layout/hProcess9"/>
    <dgm:cxn modelId="{3BBD5BA6-B0ED-4172-8BEB-553BFB5E280B}" type="presOf" srcId="{8FB67F8B-9BD6-4E7F-8769-81F93894ADA8}" destId="{61D292C4-5C20-4F1A-83C6-560262E43E71}" srcOrd="0" destOrd="0" presId="urn:microsoft.com/office/officeart/2005/8/layout/hProcess9"/>
    <dgm:cxn modelId="{F15DF2D1-0F03-4FA7-8923-7730E8A7134D}" type="presOf" srcId="{6B0A4297-28A8-439F-B3B5-962CC6857634}" destId="{9BCAB170-DB60-4804-BA28-FC3587BD94FA}" srcOrd="0" destOrd="0" presId="urn:microsoft.com/office/officeart/2005/8/layout/hProcess9"/>
    <dgm:cxn modelId="{A519793C-94C5-4334-B1F0-6DA66A29DA31}" type="presParOf" srcId="{4CBAA3F0-C3DE-4738-8ECC-60B2888F3857}" destId="{DB4CB1FA-0B45-4977-BA8D-53E8007F0539}" srcOrd="0" destOrd="0" presId="urn:microsoft.com/office/officeart/2005/8/layout/hProcess9"/>
    <dgm:cxn modelId="{06A55F68-0030-43EC-9DEC-204964B18D1E}" type="presParOf" srcId="{4CBAA3F0-C3DE-4738-8ECC-60B2888F3857}" destId="{DE948A2C-FB4A-43AD-9A02-8FC550EEFC88}" srcOrd="1" destOrd="0" presId="urn:microsoft.com/office/officeart/2005/8/layout/hProcess9"/>
    <dgm:cxn modelId="{A345F23F-C615-45F9-9DF2-974E09652BEF}" type="presParOf" srcId="{DE948A2C-FB4A-43AD-9A02-8FC550EEFC88}" destId="{6D13EBEB-8637-4B2D-B0EC-BF2A99FD872F}" srcOrd="0" destOrd="0" presId="urn:microsoft.com/office/officeart/2005/8/layout/hProcess9"/>
    <dgm:cxn modelId="{724873BD-EBAE-427A-93EA-97932EF94419}" type="presParOf" srcId="{DE948A2C-FB4A-43AD-9A02-8FC550EEFC88}" destId="{6C3E2224-A67E-406D-A752-20408F85D406}" srcOrd="1" destOrd="0" presId="urn:microsoft.com/office/officeart/2005/8/layout/hProcess9"/>
    <dgm:cxn modelId="{25C2B97B-8900-4290-9407-D56ECE50E140}" type="presParOf" srcId="{DE948A2C-FB4A-43AD-9A02-8FC550EEFC88}" destId="{A2FA1AF2-4858-4691-A537-2F07E871E015}" srcOrd="2" destOrd="0" presId="urn:microsoft.com/office/officeart/2005/8/layout/hProcess9"/>
    <dgm:cxn modelId="{045AB23E-C3D4-4D42-9110-33471E2436C3}" type="presParOf" srcId="{DE948A2C-FB4A-43AD-9A02-8FC550EEFC88}" destId="{707ADD79-7B99-4B32-A59E-3174E0A2059B}" srcOrd="3" destOrd="0" presId="urn:microsoft.com/office/officeart/2005/8/layout/hProcess9"/>
    <dgm:cxn modelId="{89225E15-74B0-49AD-A4D0-6E94C5DAFC54}" type="presParOf" srcId="{DE948A2C-FB4A-43AD-9A02-8FC550EEFC88}" destId="{9BCAB170-DB60-4804-BA28-FC3587BD94FA}" srcOrd="4" destOrd="0" presId="urn:microsoft.com/office/officeart/2005/8/layout/hProcess9"/>
    <dgm:cxn modelId="{D221759E-4882-4DBA-938D-F8ED83FE5F4E}" type="presParOf" srcId="{DE948A2C-FB4A-43AD-9A02-8FC550EEFC88}" destId="{B19ABE4A-77EE-4703-A113-4D187E4B40C0}" srcOrd="5" destOrd="0" presId="urn:microsoft.com/office/officeart/2005/8/layout/hProcess9"/>
    <dgm:cxn modelId="{1D630B7D-F814-44A0-BF9F-BF5152074522}" type="presParOf" srcId="{DE948A2C-FB4A-43AD-9A02-8FC550EEFC88}" destId="{AF44EA53-6346-40B0-A078-EF6126E3DD58}" srcOrd="6" destOrd="0" presId="urn:microsoft.com/office/officeart/2005/8/layout/hProcess9"/>
    <dgm:cxn modelId="{3DEB1E65-B689-474C-AFF5-77A61CDCDD1F}" type="presParOf" srcId="{DE948A2C-FB4A-43AD-9A02-8FC550EEFC88}" destId="{313FC1FD-BB56-4F84-886C-7A1D077EBFAC}" srcOrd="7" destOrd="0" presId="urn:microsoft.com/office/officeart/2005/8/layout/hProcess9"/>
    <dgm:cxn modelId="{83C7CEBC-566B-4609-A005-5FADFD8A9BB3}" type="presParOf" srcId="{DE948A2C-FB4A-43AD-9A02-8FC550EEFC88}" destId="{61D292C4-5C20-4F1A-83C6-560262E43E7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CB1FA-0B45-4977-BA8D-53E8007F0539}">
      <dsp:nvSpPr>
        <dsp:cNvPr id="0" name=""/>
        <dsp:cNvSpPr/>
      </dsp:nvSpPr>
      <dsp:spPr>
        <a:xfrm>
          <a:off x="598646" y="0"/>
          <a:ext cx="6784657" cy="47085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3EBEB-8637-4B2D-B0EC-BF2A99FD872F}">
      <dsp:nvSpPr>
        <dsp:cNvPr id="0" name=""/>
        <dsp:cNvSpPr/>
      </dsp:nvSpPr>
      <dsp:spPr>
        <a:xfrm>
          <a:off x="2117" y="1412556"/>
          <a:ext cx="1524297" cy="188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2013 MnSHIP</a:t>
          </a:r>
        </a:p>
      </dsp:txBody>
      <dsp:txXfrm>
        <a:off x="76527" y="1486966"/>
        <a:ext cx="1375477" cy="1734588"/>
      </dsp:txXfrm>
    </dsp:sp>
    <dsp:sp modelId="{A2FA1AF2-4858-4691-A537-2F07E871E015}">
      <dsp:nvSpPr>
        <dsp:cNvPr id="0" name=""/>
        <dsp:cNvSpPr/>
      </dsp:nvSpPr>
      <dsp:spPr>
        <a:xfrm>
          <a:off x="1615472" y="1412556"/>
          <a:ext cx="1524297" cy="188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2014 (Pilot) TAMP</a:t>
          </a:r>
        </a:p>
      </dsp:txBody>
      <dsp:txXfrm>
        <a:off x="1689882" y="1486966"/>
        <a:ext cx="1375477" cy="1734588"/>
      </dsp:txXfrm>
    </dsp:sp>
    <dsp:sp modelId="{9BCAB170-DB60-4804-BA28-FC3587BD94FA}">
      <dsp:nvSpPr>
        <dsp:cNvPr id="0" name=""/>
        <dsp:cNvSpPr/>
      </dsp:nvSpPr>
      <dsp:spPr>
        <a:xfrm>
          <a:off x="3228826" y="1412556"/>
          <a:ext cx="1524297" cy="188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2017 MnSHIP</a:t>
          </a:r>
        </a:p>
      </dsp:txBody>
      <dsp:txXfrm>
        <a:off x="3303236" y="1486966"/>
        <a:ext cx="1375477" cy="1734588"/>
      </dsp:txXfrm>
    </dsp:sp>
    <dsp:sp modelId="{AF44EA53-6346-40B0-A078-EF6126E3DD58}">
      <dsp:nvSpPr>
        <dsp:cNvPr id="0" name=""/>
        <dsp:cNvSpPr/>
      </dsp:nvSpPr>
      <dsp:spPr>
        <a:xfrm>
          <a:off x="4842180" y="1412556"/>
          <a:ext cx="1524297" cy="188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2018 TAMP (draft)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2019 TAMP</a:t>
          </a:r>
        </a:p>
      </dsp:txBody>
      <dsp:txXfrm>
        <a:off x="4916590" y="1486966"/>
        <a:ext cx="1375477" cy="1734588"/>
      </dsp:txXfrm>
    </dsp:sp>
    <dsp:sp modelId="{61D292C4-5C20-4F1A-83C6-560262E43E71}">
      <dsp:nvSpPr>
        <dsp:cNvPr id="0" name=""/>
        <dsp:cNvSpPr/>
      </dsp:nvSpPr>
      <dsp:spPr>
        <a:xfrm>
          <a:off x="6455534" y="1412556"/>
          <a:ext cx="1524297" cy="1883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TAMP/MnSHIP Update</a:t>
          </a:r>
        </a:p>
      </dsp:txBody>
      <dsp:txXfrm>
        <a:off x="6529944" y="1486966"/>
        <a:ext cx="1375477" cy="173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0.80476</cdr:x>
      <cdr:y>0.21888</cdr:y>
    </cdr:from>
    <cdr:to>
      <cdr:x>0.91037</cdr:x>
      <cdr:y>0.36465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967839" y="13729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0.81665</cdr:x>
      <cdr:y>0.29412</cdr:y>
    </cdr:from>
    <cdr:to>
      <cdr:x>0.92226</cdr:x>
      <cdr:y>0.43989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070811" y="18449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9/23/2020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Past Interaction Between TAMP and MnSHIP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Josh Pearson </a:t>
            </a:r>
          </a:p>
          <a:p>
            <a:r>
              <a:rPr lang="en-US" dirty="0">
                <a:solidFill>
                  <a:schemeClr val="accent1"/>
                </a:solidFill>
              </a:rPr>
              <a:t>Office of Transportation System Management</a:t>
            </a:r>
            <a:endParaRPr lang="en-US" dirty="0"/>
          </a:p>
          <a:p>
            <a:r>
              <a:rPr lang="en-US" dirty="0"/>
              <a:t>9/24/2020</a:t>
            </a:r>
          </a:p>
        </p:txBody>
      </p:sp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2E6F-0E47-42C4-A358-094D2A3F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2018/2019 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477B-FEC2-41E3-917F-8E79A103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476"/>
            <a:ext cx="7886700" cy="49244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Included new assets not in 2014 TAMP</a:t>
            </a:r>
          </a:p>
          <a:p>
            <a:pPr lvl="1"/>
            <a:r>
              <a:rPr lang="en-US" dirty="0"/>
              <a:t>Signals and lighting</a:t>
            </a:r>
          </a:p>
          <a:p>
            <a:pPr lvl="1"/>
            <a:r>
              <a:rPr lang="en-US" dirty="0"/>
              <a:t>Noise walls</a:t>
            </a:r>
          </a:p>
          <a:p>
            <a:pPr lvl="1"/>
            <a:r>
              <a:rPr lang="en-US" dirty="0"/>
              <a:t>Buildings</a:t>
            </a:r>
          </a:p>
          <a:p>
            <a:pPr lvl="1"/>
            <a:r>
              <a:rPr lang="en-US" dirty="0"/>
              <a:t>Pedestrian infrastructure</a:t>
            </a:r>
          </a:p>
          <a:p>
            <a:pPr lvl="1"/>
            <a:r>
              <a:rPr lang="en-US" dirty="0"/>
              <a:t>ITS infrastructure</a:t>
            </a:r>
          </a:p>
          <a:p>
            <a:r>
              <a:rPr lang="en-US" dirty="0"/>
              <a:t>All assets included discussion of capital and maintenance funding to maintain assets and life cycle planning scenarios</a:t>
            </a:r>
          </a:p>
          <a:p>
            <a:r>
              <a:rPr lang="en-US" dirty="0"/>
              <a:t>Initial data collection, condition ratings, and draft targets for some of the new assets were incorporated into Roadside Infrastructure investment category in MnSHIP but were not officially adopted</a:t>
            </a:r>
          </a:p>
          <a:p>
            <a:r>
              <a:rPr lang="en-US" dirty="0"/>
              <a:t>Performance measures and targets were later revised for some assets and officially adopted in the 2019 TAMP</a:t>
            </a:r>
          </a:p>
          <a:p>
            <a:r>
              <a:rPr lang="en-US" dirty="0"/>
              <a:t>Reference to HSOP was removed, as that plan has since been retired, removing connection to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B441B-59C3-47FF-AA21-08170869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4933-0B37-419F-8AFF-8DCC4A57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2018/2019 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3A3E-6839-4EB0-88F0-2899D3EB6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Updated 10-year planned investment and additional need based on MnSHIP investment direction and CHIP projects</a:t>
            </a:r>
          </a:p>
          <a:p>
            <a:r>
              <a:rPr lang="en-US" dirty="0"/>
              <a:t>Yearly planned pavement and bridge investment and lanes miles/deck area to be completed included for annual consistency review</a:t>
            </a:r>
          </a:p>
          <a:p>
            <a:r>
              <a:rPr lang="en-US" dirty="0"/>
              <a:t>Pavement and bridge was shown by FHWA work type</a:t>
            </a:r>
          </a:p>
          <a:p>
            <a:pPr lvl="1"/>
            <a:r>
              <a:rPr lang="en-US" dirty="0"/>
              <a:t>Initial Construction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Preservation</a:t>
            </a:r>
          </a:p>
          <a:p>
            <a:pPr lvl="1"/>
            <a:r>
              <a:rPr lang="en-US" dirty="0"/>
              <a:t>Rehabilitation</a:t>
            </a:r>
          </a:p>
          <a:p>
            <a:pPr lvl="1"/>
            <a:r>
              <a:rPr lang="en-US" dirty="0"/>
              <a:t>Reconstruction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A474-6088-4F0D-B75C-3E39CD8C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34EC69BF-8A2A-421D-8739-87C2E502E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56" y="4162216"/>
            <a:ext cx="4954920" cy="23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684D-E37B-47F6-BAF4-A4C4B46B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TAMP/MnSHIP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C2D4-2A7A-4DE7-B26B-107CBEC52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 prioritization of assets in TAMP and incorporate prioritization in MnSHIP Roadside Infrastructure discussion</a:t>
            </a:r>
          </a:p>
          <a:p>
            <a:r>
              <a:rPr lang="en-US" dirty="0"/>
              <a:t>Review and evaluate 2023-2042 revenue projections to consider operation/maintenance and capital split and possibly adjust the split based on capital investments</a:t>
            </a:r>
          </a:p>
          <a:p>
            <a:r>
              <a:rPr lang="en-US" dirty="0"/>
              <a:t>Evaluate impact of underinvesting in capital improvements on maintenance budgets for pavement, bridge, and other assets</a:t>
            </a:r>
          </a:p>
          <a:p>
            <a:r>
              <a:rPr lang="en-US" dirty="0"/>
              <a:t>Evaluate impact on future capital and maintenance needs when investing in mobility/expansion using total cost of ownership data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EAF3-0B7D-4719-80B4-B7C11BBD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DEA4-23F7-40BE-86DB-2B47E9DF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08" y="1867135"/>
            <a:ext cx="7116184" cy="2219093"/>
          </a:xfrm>
        </p:spPr>
        <p:txBody>
          <a:bodyPr/>
          <a:lstStyle/>
          <a:p>
            <a:r>
              <a:rPr lang="en-US" dirty="0"/>
              <a:t>What are other ways we can better integrate maintenance and operations into TAMP and MnSHIP?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09FA-506D-438A-8EA6-2FB33F5C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/>
              <a:t>Josh Pearson</a:t>
            </a:r>
          </a:p>
          <a:p>
            <a:r>
              <a:rPr lang="en-US" sz="2200" i="1" dirty="0"/>
              <a:t>Joshua.pearson@state.mn.us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967C0F-D43E-4B96-8D94-67F1CB3D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Minnesota State Highway Investment Plan </a:t>
            </a:r>
          </a:p>
        </p:txBody>
      </p:sp>
      <p:pic>
        <p:nvPicPr>
          <p:cNvPr id="12" name="Content Placeholder 11" descr="A picture containing device, table&#10;&#10;Description automatically generated">
            <a:extLst>
              <a:ext uri="{FF2B5EF4-FFF2-40B4-BE49-F238E27FC236}">
                <a16:creationId xmlns:a16="http://schemas.microsoft.com/office/drawing/2014/main" id="{C36F0AB9-DFF8-426A-B68C-9070AC30E1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6" y="1593850"/>
            <a:ext cx="3541496" cy="458311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CCA0CB-D2FC-4212-9143-4FB213DC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650" y="1594627"/>
            <a:ext cx="4076700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Directs capital investment on state highway network</a:t>
            </a:r>
          </a:p>
          <a:p>
            <a:r>
              <a:rPr lang="en-US" dirty="0"/>
              <a:t>Fiscally constrained, 20-year plan</a:t>
            </a:r>
          </a:p>
          <a:p>
            <a:r>
              <a:rPr lang="en-US" dirty="0"/>
              <a:t>Due within one year of SMTP adoption – January 2023 at the latest</a:t>
            </a:r>
          </a:p>
          <a:p>
            <a:r>
              <a:rPr lang="en-US" dirty="0"/>
              <a:t>Not project specific</a:t>
            </a:r>
          </a:p>
          <a:p>
            <a:r>
              <a:rPr lang="en-US" dirty="0"/>
              <a:t>Update process to begin late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82C20A-8961-4590-AC76-2F426B300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>
          <a:xfrm>
            <a:off x="828676" y="1416556"/>
            <a:ext cx="7440096" cy="51175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1C082-5A73-4C63-BD1D-70406CF7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MnSHIP</a:t>
            </a:r>
            <a:r>
              <a:rPr lang="en-US" dirty="0"/>
              <a:t> update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BC37-4F43-4DCA-9EDC-F92465BC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7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FAFB-FDEA-46D2-B8F9-69BE2F6F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TAMP/MnSHIP History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4CB9-CF71-4334-8BDA-2BD10C51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864595-AAB8-4740-BF6A-C0A66DE7B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581606"/>
              </p:ext>
            </p:extLst>
          </p:nvPr>
        </p:nvGraphicFramePr>
        <p:xfrm>
          <a:off x="533400" y="1647831"/>
          <a:ext cx="7981950" cy="470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6AC2-C427-4E85-8D43-3069E3B3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E2C8-95EB-4B2E-B187-B7240BC5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594627"/>
            <a:ext cx="4002786" cy="50157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Pilot TAMP completed in 2014</a:t>
            </a:r>
          </a:p>
          <a:p>
            <a:r>
              <a:rPr lang="en-US" dirty="0"/>
              <a:t>Revised the targets for pavement and bridge</a:t>
            </a:r>
          </a:p>
          <a:p>
            <a:r>
              <a:rPr lang="en-US" dirty="0"/>
              <a:t>Added new targets for other assets</a:t>
            </a:r>
          </a:p>
          <a:p>
            <a:pPr lvl="1"/>
            <a:r>
              <a:rPr lang="en-US" dirty="0"/>
              <a:t>Culverts/deep stormwater tunnels</a:t>
            </a:r>
          </a:p>
          <a:p>
            <a:pPr lvl="1"/>
            <a:r>
              <a:rPr lang="en-US" dirty="0"/>
              <a:t>Overhead sign structures</a:t>
            </a:r>
          </a:p>
          <a:p>
            <a:pPr lvl="1"/>
            <a:r>
              <a:rPr lang="en-US" dirty="0"/>
              <a:t>High mast light towers</a:t>
            </a:r>
          </a:p>
          <a:p>
            <a:pPr lvl="1"/>
            <a:r>
              <a:rPr lang="en-US" dirty="0"/>
              <a:t>Started to work on additional assets for inclusion in the 2019 TAMP (ITS, signals, lighting, pedestrian infrastructure, buildings, and noise walls)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778185D-A02B-44C2-AEA4-A7C3B12900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2311994"/>
              </p:ext>
            </p:extLst>
          </p:nvPr>
        </p:nvGraphicFramePr>
        <p:xfrm>
          <a:off x="4479036" y="1594627"/>
          <a:ext cx="430301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89">
                  <a:extLst>
                    <a:ext uri="{9D8B030D-6E8A-4147-A177-3AD203B41FA5}">
                      <a16:colId xmlns:a16="http://schemas.microsoft.com/office/drawing/2014/main" val="2698440789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999393226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456732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 MnSHIP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 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7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– Interstate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Poor</a:t>
                      </a:r>
                    </a:p>
                    <a:p>
                      <a:r>
                        <a:rPr lang="en-US" dirty="0"/>
                        <a:t>70%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Poor</a:t>
                      </a:r>
                    </a:p>
                    <a:p>
                      <a:r>
                        <a:rPr lang="en-US" dirty="0"/>
                        <a:t>70%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4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Pavement – Other 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Poor</a:t>
                      </a:r>
                    </a:p>
                    <a:p>
                      <a:r>
                        <a:rPr lang="en-US" dirty="0"/>
                        <a:t>70%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 Poor</a:t>
                      </a:r>
                    </a:p>
                    <a:p>
                      <a:r>
                        <a:rPr lang="en-US" dirty="0"/>
                        <a:t>65%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0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Pavement – Non-NHS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 Poor</a:t>
                      </a:r>
                    </a:p>
                    <a:p>
                      <a:r>
                        <a:rPr lang="en-US" dirty="0"/>
                        <a:t>65%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 Poor</a:t>
                      </a:r>
                    </a:p>
                    <a:p>
                      <a:r>
                        <a:rPr lang="en-US" dirty="0"/>
                        <a:t>60%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2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Bridge – NHS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Poor</a:t>
                      </a:r>
                    </a:p>
                    <a:p>
                      <a:r>
                        <a:rPr lang="en-US" dirty="0"/>
                        <a:t>84% Good/ 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Poor</a:t>
                      </a:r>
                    </a:p>
                    <a:p>
                      <a:r>
                        <a:rPr lang="en-US" dirty="0"/>
                        <a:t>55%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49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Bridge – Non-NHS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 Poor</a:t>
                      </a:r>
                    </a:p>
                    <a:p>
                      <a:r>
                        <a:rPr lang="en-US" dirty="0"/>
                        <a:t>80% Good/ 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 Poor</a:t>
                      </a:r>
                    </a:p>
                    <a:p>
                      <a:r>
                        <a:rPr lang="en-US" dirty="0"/>
                        <a:t>50%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4018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C2BB9-6519-455F-AFBE-B759A0FE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3B4A-7DC4-4F5D-AE5B-9DAE9005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F88C-AFCE-47B2-97EA-3CCD9916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1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Maintenance and operations strategies from 2013 MnSHIP and Highway System Operations Plan (HSOP) included in TAMP</a:t>
            </a:r>
          </a:p>
          <a:p>
            <a:r>
              <a:rPr lang="en-US" dirty="0"/>
              <a:t>Life-cycle planning scenarios and cost analysis compared strategies with and without maintenance</a:t>
            </a:r>
          </a:p>
          <a:p>
            <a:r>
              <a:rPr lang="en-US" dirty="0"/>
              <a:t>Future expected capital investment in preventive and reactive maintenance based on BARC and PM setasides in CHIP and in more high-level terms</a:t>
            </a:r>
          </a:p>
          <a:p>
            <a:r>
              <a:rPr lang="en-US" dirty="0"/>
              <a:t>TAMP used HSOP budget from 2012-2015 to discuss operation and maintenance budget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92C6-9588-46D2-BA99-A23022BE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D094-5F4D-431C-A9C4-3C3050A2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MnSHIP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DC03-10E4-40B0-A8D1-63F4B876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Incorporated revised pavement and bridge targets from 2014 TAMP to update 20-year investment needed to maintain targets through 2037</a:t>
            </a:r>
          </a:p>
          <a:p>
            <a:r>
              <a:rPr lang="en-US" dirty="0"/>
              <a:t>Roadside infrastructure performance levels used 2014 TAMP data and measures (if available) for performance level development and outcomes where</a:t>
            </a:r>
          </a:p>
          <a:p>
            <a:pPr lvl="1"/>
            <a:r>
              <a:rPr lang="en-US" dirty="0"/>
              <a:t>Performance level 0 &amp; 1 – Expected outcomes based on investment level</a:t>
            </a:r>
          </a:p>
          <a:p>
            <a:pPr lvl="1"/>
            <a:r>
              <a:rPr lang="en-US" dirty="0"/>
              <a:t>Performance level 2 – Investment needed maintain current condition</a:t>
            </a:r>
          </a:p>
          <a:p>
            <a:pPr lvl="1"/>
            <a:r>
              <a:rPr lang="en-US" dirty="0"/>
              <a:t>Performance level 3 – Investment needed to reach draft targets</a:t>
            </a:r>
          </a:p>
          <a:p>
            <a:r>
              <a:rPr lang="en-US" dirty="0"/>
              <a:t>No discussion of prioritization of assets within Roadside Infrastructure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1866-FBCF-4018-9712-55301ADA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9699-BB8F-41E6-BAD1-D204A023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MnSHIP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8DA1-4FD7-4A94-8A3D-0C5546BB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8751"/>
            <a:ext cx="7886700" cy="25336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Split of state revenue sources between Capital and Operations/ Maintenance discussed during development of revenue projections</a:t>
            </a:r>
          </a:p>
          <a:p>
            <a:r>
              <a:rPr lang="en-US" dirty="0"/>
              <a:t>While Federal-Aid Highway Program is restricted to State Road Construction use, more discretion is permitted for revenues collected at the state level</a:t>
            </a:r>
          </a:p>
          <a:p>
            <a:r>
              <a:rPr lang="en-US" dirty="0"/>
              <a:t>Chose a split in growth rates so that the expected the loss of future purchasing power – defined as the gap between funding and inflationary increases – is the same for both budgets (same as split in 2013 MnSHIP)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BB59-77E4-407A-A93A-505FD501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D4F616-6F22-4C0D-9852-FF9659B2E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937389"/>
              </p:ext>
            </p:extLst>
          </p:nvPr>
        </p:nvGraphicFramePr>
        <p:xfrm>
          <a:off x="1209675" y="3739452"/>
          <a:ext cx="6208675" cy="298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54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AD52-45FD-4BC9-AA87-3F2A8BF3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MnSHIP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87D6A1-1573-48C8-B56A-694B1D27F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672340"/>
              </p:ext>
            </p:extLst>
          </p:nvPr>
        </p:nvGraphicFramePr>
        <p:xfrm>
          <a:off x="195264" y="2517092"/>
          <a:ext cx="8753471" cy="418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1">
                  <a:extLst>
                    <a:ext uri="{9D8B030D-6E8A-4147-A177-3AD203B41FA5}">
                      <a16:colId xmlns:a16="http://schemas.microsoft.com/office/drawing/2014/main" val="1932623366"/>
                    </a:ext>
                  </a:extLst>
                </a:gridCol>
                <a:gridCol w="1388744">
                  <a:extLst>
                    <a:ext uri="{9D8B030D-6E8A-4147-A177-3AD203B41FA5}">
                      <a16:colId xmlns:a16="http://schemas.microsoft.com/office/drawing/2014/main" val="1527619649"/>
                    </a:ext>
                  </a:extLst>
                </a:gridCol>
                <a:gridCol w="1388744">
                  <a:extLst>
                    <a:ext uri="{9D8B030D-6E8A-4147-A177-3AD203B41FA5}">
                      <a16:colId xmlns:a16="http://schemas.microsoft.com/office/drawing/2014/main" val="1069684339"/>
                    </a:ext>
                  </a:extLst>
                </a:gridCol>
                <a:gridCol w="1388744">
                  <a:extLst>
                    <a:ext uri="{9D8B030D-6E8A-4147-A177-3AD203B41FA5}">
                      <a16:colId xmlns:a16="http://schemas.microsoft.com/office/drawing/2014/main" val="3788482585"/>
                    </a:ext>
                  </a:extLst>
                </a:gridCol>
                <a:gridCol w="1388744">
                  <a:extLst>
                    <a:ext uri="{9D8B030D-6E8A-4147-A177-3AD203B41FA5}">
                      <a16:colId xmlns:a16="http://schemas.microsoft.com/office/drawing/2014/main" val="2607719493"/>
                    </a:ext>
                  </a:extLst>
                </a:gridCol>
                <a:gridCol w="1388744">
                  <a:extLst>
                    <a:ext uri="{9D8B030D-6E8A-4147-A177-3AD203B41FA5}">
                      <a16:colId xmlns:a16="http://schemas.microsoft.com/office/drawing/2014/main" val="3621380584"/>
                    </a:ext>
                  </a:extLst>
                </a:gridCol>
              </a:tblGrid>
              <a:tr h="565883">
                <a:tc>
                  <a:txBody>
                    <a:bodyPr/>
                    <a:lstStyle/>
                    <a:p>
                      <a:r>
                        <a:rPr lang="en-US" sz="1600" dirty="0"/>
                        <a:t>Performance Level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Performance Level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Performance 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Performance 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Performance 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Performance Level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6030"/>
                  </a:ext>
                </a:extLst>
              </a:tr>
              <a:tr h="565883">
                <a:tc>
                  <a:txBody>
                    <a:bodyPr/>
                    <a:lstStyle/>
                    <a:p>
                      <a:r>
                        <a:rPr lang="en-US" sz="1600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 (Interstate)</a:t>
                      </a:r>
                    </a:p>
                    <a:p>
                      <a:pPr algn="ctr"/>
                      <a:r>
                        <a:rPr lang="en-US" sz="1600" dirty="0"/>
                        <a:t>18% </a:t>
                      </a:r>
                    </a:p>
                    <a:p>
                      <a:pPr algn="ctr"/>
                      <a:r>
                        <a:rPr lang="en-US" sz="1600" dirty="0"/>
                        <a:t>(Other NHS)</a:t>
                      </a:r>
                    </a:p>
                    <a:p>
                      <a:pPr algn="ctr"/>
                      <a:r>
                        <a:rPr lang="en-US" sz="1600" dirty="0"/>
                        <a:t>24%</a:t>
                      </a:r>
                    </a:p>
                    <a:p>
                      <a:pPr algn="ctr"/>
                      <a:r>
                        <a:rPr lang="en-US" sz="1600" dirty="0"/>
                        <a:t>(Non-NHS)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(Interstate)</a:t>
                      </a:r>
                    </a:p>
                    <a:p>
                      <a:pPr algn="ctr"/>
                      <a:r>
                        <a:rPr lang="en-US" sz="1600" dirty="0"/>
                        <a:t>11%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(Other NHS)</a:t>
                      </a:r>
                    </a:p>
                    <a:p>
                      <a:pPr algn="ctr"/>
                      <a:r>
                        <a:rPr lang="en-US" sz="1600" dirty="0"/>
                        <a:t>14%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(Non-NHS)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  <a:p>
                      <a:pPr algn="ctr"/>
                      <a:r>
                        <a:rPr lang="en-US" sz="1600" dirty="0"/>
                        <a:t>(Interstate)</a:t>
                      </a:r>
                    </a:p>
                    <a:p>
                      <a:pPr algn="ctr"/>
                      <a:r>
                        <a:rPr lang="en-US" sz="1600" dirty="0"/>
                        <a:t>4%</a:t>
                      </a:r>
                    </a:p>
                    <a:p>
                      <a:pPr algn="ctr"/>
                      <a:r>
                        <a:rPr lang="en-US" sz="1600" dirty="0"/>
                        <a:t>(Other NHS)</a:t>
                      </a:r>
                    </a:p>
                    <a:p>
                      <a:pPr algn="ctr"/>
                      <a:r>
                        <a:rPr lang="en-US" sz="1600" dirty="0"/>
                        <a:t>14%</a:t>
                      </a:r>
                    </a:p>
                    <a:p>
                      <a:pPr algn="ctr"/>
                      <a:r>
                        <a:rPr lang="en-US" sz="1600" dirty="0"/>
                        <a:t>(Non-NHS)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  <a:p>
                      <a:pPr algn="ctr"/>
                      <a:r>
                        <a:rPr lang="en-US" sz="1600" dirty="0"/>
                        <a:t>(Interstate)</a:t>
                      </a:r>
                    </a:p>
                    <a:p>
                      <a:pPr algn="ctr"/>
                      <a:r>
                        <a:rPr lang="en-US" sz="1600" dirty="0"/>
                        <a:t>4%</a:t>
                      </a:r>
                    </a:p>
                    <a:p>
                      <a:pPr algn="ctr"/>
                      <a:r>
                        <a:rPr lang="en-US" sz="1600" dirty="0"/>
                        <a:t>(Other NHS)</a:t>
                      </a:r>
                    </a:p>
                    <a:p>
                      <a:pPr algn="ctr"/>
                      <a:r>
                        <a:rPr lang="en-US" sz="1600" dirty="0"/>
                        <a:t>10%</a:t>
                      </a:r>
                    </a:p>
                    <a:p>
                      <a:pPr algn="ctr"/>
                      <a:r>
                        <a:rPr lang="en-US" sz="1600" dirty="0"/>
                        <a:t>(Non-NHS)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  <a:p>
                      <a:pPr algn="ctr"/>
                      <a:r>
                        <a:rPr lang="en-US" sz="1600" dirty="0"/>
                        <a:t>(Interstate)</a:t>
                      </a:r>
                    </a:p>
                    <a:p>
                      <a:pPr algn="ctr"/>
                      <a:r>
                        <a:rPr lang="en-US" sz="1600" dirty="0"/>
                        <a:t>3%</a:t>
                      </a:r>
                    </a:p>
                    <a:p>
                      <a:pPr algn="ctr"/>
                      <a:r>
                        <a:rPr lang="en-US" sz="1600" dirty="0"/>
                        <a:t>(Other NHS)</a:t>
                      </a:r>
                    </a:p>
                    <a:p>
                      <a:pPr algn="ctr"/>
                      <a:r>
                        <a:rPr lang="en-US" sz="1600" dirty="0"/>
                        <a:t>4%</a:t>
                      </a:r>
                    </a:p>
                    <a:p>
                      <a:pPr algn="ctr"/>
                      <a:r>
                        <a:rPr lang="en-US" sz="1600" dirty="0"/>
                        <a:t>(Non-NHS)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158814"/>
                  </a:ext>
                </a:extLst>
              </a:tr>
              <a:tr h="3626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Investment 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$9.6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$11.3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$13.8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$15.0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$18.4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275312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r>
                        <a:rPr lang="en-US" sz="1600" dirty="0"/>
                        <a:t>Est. Maintenance Costs </a:t>
                      </a:r>
                    </a:p>
                    <a:p>
                      <a:r>
                        <a:rPr lang="en-US" sz="1600" dirty="0"/>
                        <a:t>(per year 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$27.8 million (18-27)</a:t>
                      </a:r>
                    </a:p>
                    <a:p>
                      <a:pPr algn="ctr"/>
                      <a:r>
                        <a:rPr lang="en-US" sz="1600" dirty="0"/>
                        <a:t>$26.5 million (28-37)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$27.6 million (18-27)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$24.7 million (28-37)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$27.5 million (18-27)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$24.2 million (28-37)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$27.5 million (18-27)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$23.8 million (28-37)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$27.3 million (18-27)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$23.3 million (28-37)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872140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r>
                        <a:rPr lang="en-US" sz="1600" dirty="0"/>
                        <a:t>Maintenance Cost in 2037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$30.1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$29.2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$28.1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$27.7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$24.9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2064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63DD95-B4EA-4E0E-98F6-09885A031D21}"/>
              </a:ext>
            </a:extLst>
          </p:cNvPr>
          <p:cNvSpPr txBox="1"/>
          <p:nvPr/>
        </p:nvSpPr>
        <p:spPr>
          <a:xfrm>
            <a:off x="195264" y="1316763"/>
            <a:ext cx="868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steps to consider pavement capital investment impact on ops and maintenance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Discussed impact of investment direction on maintenance budget in “Unmet Need” section in Chapter 6</a:t>
            </a:r>
          </a:p>
        </p:txBody>
      </p:sp>
    </p:spTree>
    <p:extLst>
      <p:ext uri="{BB962C8B-B14F-4D97-AF65-F5344CB8AC3E}">
        <p14:creationId xmlns:p14="http://schemas.microsoft.com/office/powerpoint/2010/main" val="2390821350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1664</TotalTime>
  <Words>977</Words>
  <Application>Microsoft Office PowerPoint</Application>
  <PresentationFormat>On-screen Show (4:3)</PresentationFormat>
  <Paragraphs>176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NeueHaasGroteskText Std</vt:lpstr>
      <vt:lpstr>MN.IT</vt:lpstr>
      <vt:lpstr>Past Interaction Between TAMP and MnSHIP</vt:lpstr>
      <vt:lpstr>Minnesota State Highway Investment Plan </vt:lpstr>
      <vt:lpstr>MnSHIP update process</vt:lpstr>
      <vt:lpstr>TAMP/MnSHIP History</vt:lpstr>
      <vt:lpstr>2014 TAMP</vt:lpstr>
      <vt:lpstr>2014 TAMP</vt:lpstr>
      <vt:lpstr>2017 MnSHIP</vt:lpstr>
      <vt:lpstr>2017 MnSHIP</vt:lpstr>
      <vt:lpstr>2017 MnSHIP</vt:lpstr>
      <vt:lpstr>2018/2019 TAMP</vt:lpstr>
      <vt:lpstr>2018/2019 TAMP</vt:lpstr>
      <vt:lpstr>Ideas for TAMP/MnSHIP Updates</vt:lpstr>
      <vt:lpstr>What are other ways we can better integrate maintenance and operations into TAMP and MnSHIP?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Between TAMP and MnSHIP</dc:title>
  <dc:subject>PowerPoint Template</dc:subject>
  <dc:creator>Pearson, Joshua (DOT)</dc:creator>
  <cp:keywords>PowerPoint, Template</cp:keywords>
  <dc:description>Version 1.1, Released 8-2016</dc:description>
  <cp:lastModifiedBy>Pearson, Joshua (DOT)</cp:lastModifiedBy>
  <cp:revision>43</cp:revision>
  <dcterms:created xsi:type="dcterms:W3CDTF">2020-09-21T14:20:24Z</dcterms:created>
  <dcterms:modified xsi:type="dcterms:W3CDTF">2020-09-23T19:51:23Z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