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86"/>
  </p:notesMasterIdLst>
  <p:sldIdLst>
    <p:sldId id="276" r:id="rId2"/>
    <p:sldId id="290" r:id="rId3"/>
    <p:sldId id="277" r:id="rId4"/>
    <p:sldId id="315" r:id="rId5"/>
    <p:sldId id="278" r:id="rId6"/>
    <p:sldId id="876" r:id="rId7"/>
    <p:sldId id="280" r:id="rId8"/>
    <p:sldId id="296" r:id="rId9"/>
    <p:sldId id="807" r:id="rId10"/>
    <p:sldId id="849" r:id="rId11"/>
    <p:sldId id="298" r:id="rId12"/>
    <p:sldId id="316" r:id="rId13"/>
    <p:sldId id="317" r:id="rId14"/>
    <p:sldId id="318" r:id="rId15"/>
    <p:sldId id="319" r:id="rId16"/>
    <p:sldId id="299" r:id="rId17"/>
    <p:sldId id="320" r:id="rId18"/>
    <p:sldId id="289" r:id="rId19"/>
    <p:sldId id="304" r:id="rId20"/>
    <p:sldId id="810" r:id="rId21"/>
    <p:sldId id="812" r:id="rId22"/>
    <p:sldId id="817" r:id="rId23"/>
    <p:sldId id="839" r:id="rId24"/>
    <p:sldId id="840" r:id="rId25"/>
    <p:sldId id="841" r:id="rId26"/>
    <p:sldId id="814" r:id="rId27"/>
    <p:sldId id="303" r:id="rId28"/>
    <p:sldId id="863" r:id="rId29"/>
    <p:sldId id="864" r:id="rId30"/>
    <p:sldId id="291" r:id="rId31"/>
    <p:sldId id="844" r:id="rId32"/>
    <p:sldId id="401" r:id="rId33"/>
    <p:sldId id="424" r:id="rId34"/>
    <p:sldId id="845" r:id="rId35"/>
    <p:sldId id="846" r:id="rId36"/>
    <p:sldId id="821" r:id="rId37"/>
    <p:sldId id="847" r:id="rId38"/>
    <p:sldId id="848" r:id="rId39"/>
    <p:sldId id="323" r:id="rId40"/>
    <p:sldId id="294" r:id="rId41"/>
    <p:sldId id="808" r:id="rId42"/>
    <p:sldId id="851" r:id="rId43"/>
    <p:sldId id="856" r:id="rId44"/>
    <p:sldId id="833" r:id="rId45"/>
    <p:sldId id="823" r:id="rId46"/>
    <p:sldId id="865" r:id="rId47"/>
    <p:sldId id="822" r:id="rId48"/>
    <p:sldId id="824" r:id="rId49"/>
    <p:sldId id="866" r:id="rId50"/>
    <p:sldId id="875" r:id="rId51"/>
    <p:sldId id="825" r:id="rId52"/>
    <p:sldId id="826" r:id="rId53"/>
    <p:sldId id="868" r:id="rId54"/>
    <p:sldId id="831" r:id="rId55"/>
    <p:sldId id="857" r:id="rId56"/>
    <p:sldId id="271" r:id="rId57"/>
    <p:sldId id="872" r:id="rId58"/>
    <p:sldId id="867" r:id="rId59"/>
    <p:sldId id="874" r:id="rId60"/>
    <p:sldId id="827" r:id="rId61"/>
    <p:sldId id="835" r:id="rId62"/>
    <p:sldId id="869" r:id="rId63"/>
    <p:sldId id="877" r:id="rId64"/>
    <p:sldId id="836" r:id="rId65"/>
    <p:sldId id="871" r:id="rId66"/>
    <p:sldId id="828" r:id="rId67"/>
    <p:sldId id="283" r:id="rId68"/>
    <p:sldId id="838" r:id="rId69"/>
    <p:sldId id="859" r:id="rId70"/>
    <p:sldId id="286" r:id="rId71"/>
    <p:sldId id="850" r:id="rId72"/>
    <p:sldId id="860" r:id="rId73"/>
    <p:sldId id="282" r:id="rId74"/>
    <p:sldId id="285" r:id="rId75"/>
    <p:sldId id="284" r:id="rId76"/>
    <p:sldId id="288" r:id="rId77"/>
    <p:sldId id="862" r:id="rId78"/>
    <p:sldId id="861" r:id="rId79"/>
    <p:sldId id="801" r:id="rId80"/>
    <p:sldId id="806" r:id="rId81"/>
    <p:sldId id="324" r:id="rId82"/>
    <p:sldId id="818" r:id="rId83"/>
    <p:sldId id="263" r:id="rId84"/>
    <p:sldId id="261" r:id="rId85"/>
  </p:sldIdLst>
  <p:sldSz cx="12192000" cy="6858000"/>
  <p:notesSz cx="6858000" cy="9144000"/>
  <p:embeddedFontLst>
    <p:embeddedFont>
      <p:font typeface="Brandon Grotesque Bold" panose="020B0803020203060202" charset="0"/>
      <p:regular r:id="rId87"/>
      <p:italic r:id="rId88"/>
    </p:embeddedFont>
    <p:embeddedFont>
      <p:font typeface="Brandon Grotesque Regular" panose="020B0503020203060202" charset="0"/>
      <p:regular r:id="rId89"/>
      <p:italic r:id="rId90"/>
    </p:embeddedFont>
    <p:embeddedFont>
      <p:font typeface="Calibri" panose="020F0502020204030204" pitchFamily="34" charset="0"/>
      <p:regular r:id="rId91"/>
      <p:bold r:id="rId92"/>
      <p:italic r:id="rId93"/>
      <p:boldItalic r:id="rId94"/>
    </p:embeddedFont>
    <p:embeddedFont>
      <p:font typeface="Proxima Nova" panose="020B060402020202020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51531" autoAdjust="0"/>
  </p:normalViewPr>
  <p:slideViewPr>
    <p:cSldViewPr snapToGrid="0">
      <p:cViewPr varScale="1">
        <p:scale>
          <a:sx n="41" d="100"/>
          <a:sy n="41" d="100"/>
        </p:scale>
        <p:origin x="1022" y="29"/>
      </p:cViewPr>
      <p:guideLst/>
    </p:cSldViewPr>
  </p:slideViewPr>
  <p:notesTextViewPr>
    <p:cViewPr>
      <p:scale>
        <a:sx n="1" d="1"/>
        <a:sy n="1" d="1"/>
      </p:scale>
      <p:origin x="0" y="0"/>
    </p:cViewPr>
  </p:notesTextViewPr>
  <p:sorterViewPr>
    <p:cViewPr varScale="1">
      <p:scale>
        <a:sx n="100" d="100"/>
        <a:sy n="100" d="100"/>
      </p:scale>
      <p:origin x="0" y="-113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3.fntdata"/><Relationship Id="rId97"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[Matrix20201219.xlsx]Summary Pivot(s)!PivotTable5</c:name>
    <c:fmtId val="12"/>
  </c:pivotSource>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AM Gap per Tier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alpha val="85000"/>
            </a:schemeClr>
          </a:solidFill>
          <a:ln w="9525" cap="flat" cmpd="sng" algn="ctr">
            <a:solidFill>
              <a:schemeClr val="lt1">
                <a:alpha val="50000"/>
              </a:schemeClr>
            </a:solidFill>
            <a:round/>
          </a:ln>
          <a:effectLst/>
        </c:spPr>
      </c:pivotFmt>
      <c:pivotFmt>
        <c:idx val="14"/>
        <c:spPr>
          <a:solidFill>
            <a:schemeClr val="accent1">
              <a:alpha val="85000"/>
            </a:schemeClr>
          </a:solidFill>
          <a:ln w="9525" cap="flat" cmpd="sng" algn="ctr">
            <a:solidFill>
              <a:schemeClr val="lt1">
                <a:alpha val="50000"/>
              </a:schemeClr>
            </a:solidFill>
            <a:round/>
          </a:ln>
          <a:effectLst/>
        </c:spPr>
      </c:pivotFmt>
      <c:pivotFmt>
        <c:idx val="15"/>
        <c:spPr>
          <a:solidFill>
            <a:schemeClr val="accent1">
              <a:alpha val="85000"/>
            </a:schemeClr>
          </a:solidFill>
          <a:ln w="9525" cap="flat" cmpd="sng" algn="ctr">
            <a:solidFill>
              <a:schemeClr val="lt1">
                <a:alpha val="50000"/>
              </a:schemeClr>
            </a:solidFill>
            <a:round/>
          </a:ln>
          <a:effectLst/>
        </c:spPr>
      </c:pivotFmt>
      <c:pivotFmt>
        <c:idx val="16"/>
        <c:spPr>
          <a:solidFill>
            <a:schemeClr val="accent1">
              <a:alpha val="85000"/>
            </a:schemeClr>
          </a:solidFill>
          <a:ln w="9525" cap="flat" cmpd="sng" algn="ctr">
            <a:solidFill>
              <a:schemeClr val="lt1">
                <a:alpha val="50000"/>
              </a:schemeClr>
            </a:solidFill>
            <a:round/>
          </a:ln>
          <a:effectLst/>
        </c:spPr>
      </c:pivotFmt>
      <c:pivotFmt>
        <c:idx val="17"/>
        <c:spPr>
          <a:solidFill>
            <a:schemeClr val="accent1">
              <a:alpha val="85000"/>
            </a:schemeClr>
          </a:solidFill>
          <a:ln w="9525" cap="flat" cmpd="sng" algn="ctr">
            <a:solidFill>
              <a:schemeClr val="lt1">
                <a:alpha val="50000"/>
              </a:schemeClr>
            </a:solidFill>
            <a:round/>
          </a:ln>
          <a:effectLst/>
        </c:spPr>
      </c:pivotFmt>
      <c:pivotFmt>
        <c:idx val="18"/>
        <c:spPr>
          <a:solidFill>
            <a:schemeClr val="accent1">
              <a:alpha val="85000"/>
            </a:schemeClr>
          </a:solidFill>
          <a:ln w="9525" cap="flat" cmpd="sng" algn="ctr">
            <a:solidFill>
              <a:schemeClr val="lt1">
                <a:alpha val="50000"/>
              </a:schemeClr>
            </a:solidFill>
            <a:round/>
          </a:ln>
          <a:effectLst/>
        </c:spPr>
      </c:pivotFmt>
      <c:pivotFmt>
        <c:idx val="19"/>
        <c:spPr>
          <a:solidFill>
            <a:schemeClr val="accent1">
              <a:alpha val="85000"/>
            </a:schemeClr>
          </a:solidFill>
          <a:ln w="9525" cap="flat" cmpd="sng" algn="ctr">
            <a:solidFill>
              <a:schemeClr val="lt1">
                <a:alpha val="50000"/>
              </a:schemeClr>
            </a:solidFill>
            <a:round/>
          </a:ln>
          <a:effectLst/>
        </c:spPr>
      </c:pivotFmt>
      <c:pivotFmt>
        <c:idx val="20"/>
        <c:spPr>
          <a:solidFill>
            <a:schemeClr val="accent1">
              <a:alpha val="85000"/>
            </a:schemeClr>
          </a:solidFill>
          <a:ln w="9525" cap="flat" cmpd="sng" algn="ctr">
            <a:solidFill>
              <a:schemeClr val="lt1">
                <a:alpha val="50000"/>
              </a:schemeClr>
            </a:solidFill>
            <a:round/>
          </a:ln>
          <a:effectLst/>
        </c:spPr>
      </c:pivotFmt>
      <c:pivotFmt>
        <c:idx val="21"/>
        <c:spPr>
          <a:solidFill>
            <a:schemeClr val="accent1">
              <a:alpha val="85000"/>
            </a:schemeClr>
          </a:solidFill>
          <a:ln w="9525" cap="flat" cmpd="sng" algn="ctr">
            <a:solidFill>
              <a:schemeClr val="lt1">
                <a:alpha val="50000"/>
              </a:schemeClr>
            </a:solidFill>
            <a:round/>
          </a:ln>
          <a:effectLst/>
        </c:spPr>
      </c:pivotFmt>
      <c:pivotFmt>
        <c:idx val="22"/>
        <c:spPr>
          <a:solidFill>
            <a:schemeClr val="accent1">
              <a:alpha val="85000"/>
            </a:schemeClr>
          </a:solidFill>
          <a:ln w="9525" cap="flat" cmpd="sng" algn="ctr">
            <a:solidFill>
              <a:schemeClr val="lt1">
                <a:alpha val="50000"/>
              </a:schemeClr>
            </a:solidFill>
            <a:round/>
          </a:ln>
          <a:effectLst/>
        </c:spPr>
      </c:pivotFmt>
      <c:pivotFmt>
        <c:idx val="23"/>
        <c:spPr>
          <a:solidFill>
            <a:schemeClr val="accent1">
              <a:alpha val="85000"/>
            </a:schemeClr>
          </a:solidFill>
          <a:ln w="9525" cap="flat" cmpd="sng" algn="ctr">
            <a:solidFill>
              <a:schemeClr val="lt1">
                <a:alpha val="50000"/>
              </a:schemeClr>
            </a:solidFill>
            <a:round/>
          </a:ln>
          <a:effectLst/>
        </c:spPr>
      </c:pivotFmt>
      <c:pivotFmt>
        <c:idx val="24"/>
        <c:spPr>
          <a:solidFill>
            <a:schemeClr val="accent1">
              <a:alpha val="85000"/>
            </a:schemeClr>
          </a:solidFill>
          <a:ln w="9525" cap="flat" cmpd="sng" algn="ctr">
            <a:solidFill>
              <a:schemeClr val="lt1">
                <a:alpha val="50000"/>
              </a:schemeClr>
            </a:solidFill>
            <a:round/>
          </a:ln>
          <a:effectLst/>
        </c:spPr>
      </c:pivotFmt>
      <c:pivotFmt>
        <c:idx val="25"/>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'Summary Pivot(s)'!$B$3</c:f>
              <c:strCache>
                <c:ptCount val="1"/>
                <c:pt idx="0">
                  <c:v>Total</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0-AEE0-4190-80C5-717F5E72B482}"/>
              </c:ext>
            </c:extLst>
          </c:dPt>
          <c:dPt>
            <c:idx val="1"/>
            <c:invertIfNegative val="0"/>
            <c:bubble3D val="0"/>
            <c:extLst>
              <c:ext xmlns:c16="http://schemas.microsoft.com/office/drawing/2014/chart" uri="{C3380CC4-5D6E-409C-BE32-E72D297353CC}">
                <c16:uniqueId val="{00000001-AEE0-4190-80C5-717F5E72B482}"/>
              </c:ext>
            </c:extLst>
          </c:dPt>
          <c:dPt>
            <c:idx val="2"/>
            <c:invertIfNegative val="0"/>
            <c:bubble3D val="0"/>
            <c:extLst>
              <c:ext xmlns:c16="http://schemas.microsoft.com/office/drawing/2014/chart" uri="{C3380CC4-5D6E-409C-BE32-E72D297353CC}">
                <c16:uniqueId val="{00000002-AEE0-4190-80C5-717F5E72B482}"/>
              </c:ext>
            </c:extLst>
          </c:dPt>
          <c:dPt>
            <c:idx val="3"/>
            <c:invertIfNegative val="0"/>
            <c:bubble3D val="0"/>
            <c:extLst>
              <c:ext xmlns:c16="http://schemas.microsoft.com/office/drawing/2014/chart" uri="{C3380CC4-5D6E-409C-BE32-E72D297353CC}">
                <c16:uniqueId val="{00000003-AEE0-4190-80C5-717F5E72B482}"/>
              </c:ext>
            </c:extLst>
          </c:dPt>
          <c:dPt>
            <c:idx val="4"/>
            <c:invertIfNegative val="0"/>
            <c:bubble3D val="0"/>
            <c:extLst>
              <c:ext xmlns:c16="http://schemas.microsoft.com/office/drawing/2014/chart" uri="{C3380CC4-5D6E-409C-BE32-E72D297353CC}">
                <c16:uniqueId val="{00000004-AEE0-4190-80C5-717F5E72B482}"/>
              </c:ext>
            </c:extLst>
          </c:dPt>
          <c:dPt>
            <c:idx val="5"/>
            <c:invertIfNegative val="0"/>
            <c:bubble3D val="0"/>
            <c:extLst>
              <c:ext xmlns:c16="http://schemas.microsoft.com/office/drawing/2014/chart" uri="{C3380CC4-5D6E-409C-BE32-E72D297353CC}">
                <c16:uniqueId val="{00000005-AEE0-4190-80C5-717F5E72B482}"/>
              </c:ext>
            </c:extLst>
          </c:dPt>
          <c:dPt>
            <c:idx val="6"/>
            <c:invertIfNegative val="0"/>
            <c:bubble3D val="0"/>
            <c:extLst>
              <c:ext xmlns:c16="http://schemas.microsoft.com/office/drawing/2014/chart" uri="{C3380CC4-5D6E-409C-BE32-E72D297353CC}">
                <c16:uniqueId val="{00000006-AEE0-4190-80C5-717F5E72B482}"/>
              </c:ext>
            </c:extLst>
          </c:dPt>
          <c:dPt>
            <c:idx val="7"/>
            <c:invertIfNegative val="0"/>
            <c:bubble3D val="0"/>
            <c:extLst>
              <c:ext xmlns:c16="http://schemas.microsoft.com/office/drawing/2014/chart" uri="{C3380CC4-5D6E-409C-BE32-E72D297353CC}">
                <c16:uniqueId val="{00000007-AEE0-4190-80C5-717F5E72B482}"/>
              </c:ext>
            </c:extLst>
          </c:dPt>
          <c:dPt>
            <c:idx val="8"/>
            <c:invertIfNegative val="0"/>
            <c:bubble3D val="0"/>
            <c:extLst>
              <c:ext xmlns:c16="http://schemas.microsoft.com/office/drawing/2014/chart" uri="{C3380CC4-5D6E-409C-BE32-E72D297353CC}">
                <c16:uniqueId val="{00000008-AEE0-4190-80C5-717F5E72B482}"/>
              </c:ext>
            </c:extLst>
          </c:dPt>
          <c:dPt>
            <c:idx val="9"/>
            <c:invertIfNegative val="0"/>
            <c:bubble3D val="0"/>
            <c:extLst>
              <c:ext xmlns:c16="http://schemas.microsoft.com/office/drawing/2014/chart" uri="{C3380CC4-5D6E-409C-BE32-E72D297353CC}">
                <c16:uniqueId val="{00000009-AEE0-4190-80C5-717F5E72B482}"/>
              </c:ext>
            </c:extLst>
          </c:dPt>
          <c:dPt>
            <c:idx val="10"/>
            <c:invertIfNegative val="0"/>
            <c:bubble3D val="0"/>
            <c:extLst>
              <c:ext xmlns:c16="http://schemas.microsoft.com/office/drawing/2014/chart" uri="{C3380CC4-5D6E-409C-BE32-E72D297353CC}">
                <c16:uniqueId val="{0000000A-AEE0-4190-80C5-717F5E72B482}"/>
              </c:ext>
            </c:extLst>
          </c:dPt>
          <c:dPt>
            <c:idx val="11"/>
            <c:invertIfNegative val="0"/>
            <c:bubble3D val="0"/>
            <c:extLst>
              <c:ext xmlns:c16="http://schemas.microsoft.com/office/drawing/2014/chart" uri="{C3380CC4-5D6E-409C-BE32-E72D297353CC}">
                <c16:uniqueId val="{0000000B-AEE0-4190-80C5-717F5E72B48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'Summary Pivot(s)'!$A$4:$A$20</c:f>
              <c:multiLvlStrCache>
                <c:ptCount val="12"/>
                <c:lvl>
                  <c:pt idx="0">
                    <c:v>0</c:v>
                  </c:pt>
                  <c:pt idx="1">
                    <c:v>1</c:v>
                  </c:pt>
                  <c:pt idx="2">
                    <c:v>0</c:v>
                  </c:pt>
                  <c:pt idx="3">
                    <c:v>3</c:v>
                  </c:pt>
                  <c:pt idx="4">
                    <c:v>4</c:v>
                  </c:pt>
                  <c:pt idx="5">
                    <c:v>0</c:v>
                  </c:pt>
                  <c:pt idx="6">
                    <c:v>1</c:v>
                  </c:pt>
                  <c:pt idx="7">
                    <c:v>2</c:v>
                  </c:pt>
                  <c:pt idx="8">
                    <c:v>3</c:v>
                  </c:pt>
                  <c:pt idx="9">
                    <c:v>0</c:v>
                  </c:pt>
                  <c:pt idx="10">
                    <c:v>1</c:v>
                  </c:pt>
                  <c:pt idx="11">
                    <c:v>2</c:v>
                  </c:pt>
                </c:lvl>
                <c:lvl>
                  <c:pt idx="0">
                    <c:v>1</c:v>
                  </c:pt>
                  <c:pt idx="2">
                    <c:v>2</c:v>
                  </c:pt>
                  <c:pt idx="5">
                    <c:v>3</c:v>
                  </c:pt>
                  <c:pt idx="9">
                    <c:v>4</c:v>
                  </c:pt>
                </c:lvl>
              </c:multiLvlStrCache>
            </c:multiLvlStrRef>
          </c:cat>
          <c:val>
            <c:numRef>
              <c:f>'Summary Pivot(s)'!$B$4:$B$20</c:f>
              <c:numCache>
                <c:formatCode>General</c:formatCode>
                <c:ptCount val="12"/>
                <c:pt idx="0">
                  <c:v>6</c:v>
                </c:pt>
                <c:pt idx="1">
                  <c:v>1</c:v>
                </c:pt>
                <c:pt idx="2">
                  <c:v>4</c:v>
                </c:pt>
                <c:pt idx="3">
                  <c:v>3</c:v>
                </c:pt>
                <c:pt idx="4">
                  <c:v>6</c:v>
                </c:pt>
                <c:pt idx="5">
                  <c:v>12</c:v>
                </c:pt>
                <c:pt idx="6">
                  <c:v>6</c:v>
                </c:pt>
                <c:pt idx="7">
                  <c:v>5</c:v>
                </c:pt>
                <c:pt idx="8">
                  <c:v>3</c:v>
                </c:pt>
                <c:pt idx="9">
                  <c:v>5</c:v>
                </c:pt>
                <c:pt idx="10">
                  <c:v>5</c:v>
                </c:pt>
                <c:pt idx="11">
                  <c:v>1</c:v>
                </c:pt>
              </c:numCache>
            </c:numRef>
          </c:val>
          <c:extLst>
            <c:ext xmlns:c16="http://schemas.microsoft.com/office/drawing/2014/chart" uri="{C3380CC4-5D6E-409C-BE32-E72D297353CC}">
              <c16:uniqueId val="{0000000C-AEE0-4190-80C5-717F5E72B482}"/>
            </c:ext>
          </c:extLst>
        </c:ser>
        <c:dLbls>
          <c:dLblPos val="inEnd"/>
          <c:showLegendKey val="0"/>
          <c:showVal val="1"/>
          <c:showCatName val="0"/>
          <c:showSerName val="0"/>
          <c:showPercent val="0"/>
          <c:showBubbleSize val="0"/>
        </c:dLbls>
        <c:gapWidth val="65"/>
        <c:axId val="493187368"/>
        <c:axId val="493185728"/>
      </c:barChart>
      <c:catAx>
        <c:axId val="49318736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AM Gap</a:t>
                </a:r>
              </a:p>
              <a:p>
                <a:pPr>
                  <a:defRPr/>
                </a:pPr>
                <a:r>
                  <a:rPr lang="en-US"/>
                  <a:t>Tier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93185728"/>
        <c:crosses val="autoZero"/>
        <c:auto val="1"/>
        <c:lblAlgn val="ctr"/>
        <c:lblOffset val="100"/>
        <c:noMultiLvlLbl val="0"/>
      </c:catAx>
      <c:valAx>
        <c:axId val="4931857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Count of Asset Classes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493187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[Matrix20201219.xlsx]Summary Pivot(s)!PivotTable8</c:name>
    <c:fmtId val="23"/>
  </c:pivotSource>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100" baseline="0">
                <a:solidFill>
                  <a:sysClr val="window" lastClr="FFFFFF">
                    <a:lumMod val="95000"/>
                  </a:sysClr>
                </a:solidFill>
                <a:effectLst>
                  <a:outerShdw blurRad="50800" dist="38100" dir="5400000" algn="t" rotWithShape="0">
                    <a:prstClr val="black">
                      <a:alpha val="40000"/>
                    </a:prstClr>
                  </a:outerShdw>
                </a:effectLst>
                <a:latin typeface="+mn-lt"/>
                <a:ea typeface="+mn-ea"/>
                <a:cs typeface="+mn-cs"/>
              </a:defRPr>
            </a:pPr>
            <a:r>
              <a:rPr lang="en-US" sz="1800" b="1" i="0" baseline="0">
                <a:effectLst>
                  <a:outerShdw blurRad="50800" dist="38100" dir="5400000" algn="t" rotWithShape="0">
                    <a:srgbClr val="000000">
                      <a:alpha val="40000"/>
                    </a:srgbClr>
                  </a:outerShdw>
                </a:effectLst>
              </a:rPr>
              <a:t>Sum of AM Gap Steps by MnSHIP Category </a:t>
            </a:r>
            <a:endParaRPr lang="en-US">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100" baseline="0">
              <a:solidFill>
                <a:sysClr val="window" lastClr="FFFFFF">
                  <a:lumMod val="95000"/>
                </a:sys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dLbl>
          <c:idx val="0"/>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'Summary Pivot(s)'!$S$3</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 Pivot(s)'!$R$4:$R$15</c:f>
              <c:strCache>
                <c:ptCount val="11"/>
                <c:pt idx="0">
                  <c:v>Roadside Infra</c:v>
                </c:pt>
                <c:pt idx="1">
                  <c:v>Pavement Condition</c:v>
                </c:pt>
                <c:pt idx="2">
                  <c:v>Accessible Ped Infra</c:v>
                </c:pt>
                <c:pt idx="3">
                  <c:v>&lt;null&gt;</c:v>
                </c:pt>
                <c:pt idx="4">
                  <c:v>Bycycle Infra</c:v>
                </c:pt>
                <c:pt idx="5">
                  <c:v>Traveler Safety</c:v>
                </c:pt>
                <c:pt idx="6">
                  <c:v>Project Delivery</c:v>
                </c:pt>
                <c:pt idx="7">
                  <c:v>Bridge Condition</c:v>
                </c:pt>
                <c:pt idx="8">
                  <c:v>(blank)</c:v>
                </c:pt>
                <c:pt idx="9">
                  <c:v>Facilities</c:v>
                </c:pt>
                <c:pt idx="10">
                  <c:v>NA</c:v>
                </c:pt>
              </c:strCache>
            </c:strRef>
          </c:cat>
          <c:val>
            <c:numRef>
              <c:f>'Summary Pivot(s)'!$S$4:$S$15</c:f>
              <c:numCache>
                <c:formatCode>General</c:formatCode>
                <c:ptCount val="11"/>
                <c:pt idx="0">
                  <c:v>32</c:v>
                </c:pt>
                <c:pt idx="1">
                  <c:v>10</c:v>
                </c:pt>
                <c:pt idx="2">
                  <c:v>8</c:v>
                </c:pt>
                <c:pt idx="3">
                  <c:v>6</c:v>
                </c:pt>
                <c:pt idx="4">
                  <c:v>6</c:v>
                </c:pt>
                <c:pt idx="5">
                  <c:v>4</c:v>
                </c:pt>
                <c:pt idx="6">
                  <c:v>1</c:v>
                </c:pt>
                <c:pt idx="7">
                  <c:v>0</c:v>
                </c:pt>
                <c:pt idx="8">
                  <c:v>0</c:v>
                </c:pt>
                <c:pt idx="9">
                  <c:v>0</c:v>
                </c:pt>
                <c:pt idx="10">
                  <c:v>0</c:v>
                </c:pt>
              </c:numCache>
            </c:numRef>
          </c:val>
          <c:extLst>
            <c:ext xmlns:c16="http://schemas.microsoft.com/office/drawing/2014/chart" uri="{C3380CC4-5D6E-409C-BE32-E72D297353CC}">
              <c16:uniqueId val="{00000000-F015-438B-9D9B-CFBD1F67C7DE}"/>
            </c:ext>
          </c:extLst>
        </c:ser>
        <c:dLbls>
          <c:showLegendKey val="0"/>
          <c:showVal val="1"/>
          <c:showCatName val="0"/>
          <c:showSerName val="0"/>
          <c:showPercent val="0"/>
          <c:showBubbleSize val="0"/>
        </c:dLbls>
        <c:gapWidth val="100"/>
        <c:overlap val="-24"/>
        <c:axId val="442992624"/>
        <c:axId val="442992952"/>
      </c:barChart>
      <c:catAx>
        <c:axId val="442992624"/>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Tier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2992952"/>
        <c:crosses val="autoZero"/>
        <c:auto val="1"/>
        <c:lblAlgn val="ctr"/>
        <c:lblOffset val="100"/>
        <c:noMultiLvlLbl val="0"/>
      </c:catAx>
      <c:valAx>
        <c:axId val="44299295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29926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D57BF-DC7D-40AE-B47E-2160B9F8CCB4}"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822403F-598E-4055-8944-FE79524F7B7E}">
      <dgm:prSet phldrT="[Text]"/>
      <dgm:spPr/>
      <dgm:t>
        <a:bodyPr/>
        <a:lstStyle/>
        <a:p>
          <a:r>
            <a:rPr lang="en-US" dirty="0"/>
            <a:t>Asset Responsibilities Database</a:t>
          </a:r>
        </a:p>
      </dgm:t>
    </dgm:pt>
    <dgm:pt modelId="{AC1E8671-D218-4869-ADEB-AF8B7F7E3283}" type="parTrans" cxnId="{A51568C1-0A44-447E-B94D-08FD5B9FA3B5}">
      <dgm:prSet/>
      <dgm:spPr/>
      <dgm:t>
        <a:bodyPr/>
        <a:lstStyle/>
        <a:p>
          <a:endParaRPr lang="en-US"/>
        </a:p>
      </dgm:t>
    </dgm:pt>
    <dgm:pt modelId="{A0A9ABB7-7653-48C3-924B-50D80120C8D8}" type="sibTrans" cxnId="{A51568C1-0A44-447E-B94D-08FD5B9FA3B5}">
      <dgm:prSet/>
      <dgm:spPr/>
      <dgm:t>
        <a:bodyPr/>
        <a:lstStyle/>
        <a:p>
          <a:endParaRPr lang="en-US"/>
        </a:p>
      </dgm:t>
    </dgm:pt>
    <dgm:pt modelId="{93A2E329-53A0-4A04-A67E-6E9C25BA40A5}">
      <dgm:prSet phldrT="[Text]"/>
      <dgm:spPr/>
      <dgm:t>
        <a:bodyPr/>
        <a:lstStyle/>
        <a:p>
          <a:r>
            <a:rPr lang="en-US" dirty="0"/>
            <a:t>Asset Classes</a:t>
          </a:r>
        </a:p>
      </dgm:t>
    </dgm:pt>
    <dgm:pt modelId="{05968B1C-CA8F-4ABC-961E-2BDD57E63598}" type="parTrans" cxnId="{5134E07A-E037-473A-893E-40774578E3BC}">
      <dgm:prSet/>
      <dgm:spPr/>
      <dgm:t>
        <a:bodyPr/>
        <a:lstStyle/>
        <a:p>
          <a:endParaRPr lang="en-US"/>
        </a:p>
      </dgm:t>
    </dgm:pt>
    <dgm:pt modelId="{07658270-E8A3-45D6-9548-EBEC4D3B067A}" type="sibTrans" cxnId="{5134E07A-E037-473A-893E-40774578E3BC}">
      <dgm:prSet/>
      <dgm:spPr/>
      <dgm:t>
        <a:bodyPr/>
        <a:lstStyle/>
        <a:p>
          <a:endParaRPr lang="en-US"/>
        </a:p>
      </dgm:t>
    </dgm:pt>
    <dgm:pt modelId="{C371C71C-CBCB-4671-A0F3-28A43FC68848}">
      <dgm:prSet phldrT="[Text]"/>
      <dgm:spPr/>
      <dgm:t>
        <a:bodyPr/>
        <a:lstStyle/>
        <a:p>
          <a:r>
            <a:rPr lang="en-US" dirty="0"/>
            <a:t>Asset Data Needs</a:t>
          </a:r>
        </a:p>
      </dgm:t>
    </dgm:pt>
    <dgm:pt modelId="{1CE6268C-9867-48D9-90B9-869CD52E09CB}" type="parTrans" cxnId="{D9B527AA-838C-4CCC-BDA9-50192D8537C9}">
      <dgm:prSet/>
      <dgm:spPr/>
      <dgm:t>
        <a:bodyPr/>
        <a:lstStyle/>
        <a:p>
          <a:endParaRPr lang="en-US"/>
        </a:p>
      </dgm:t>
    </dgm:pt>
    <dgm:pt modelId="{32002343-C9D2-4A76-B0AC-9AB27F2E56BA}" type="sibTrans" cxnId="{D9B527AA-838C-4CCC-BDA9-50192D8537C9}">
      <dgm:prSet/>
      <dgm:spPr/>
      <dgm:t>
        <a:bodyPr/>
        <a:lstStyle/>
        <a:p>
          <a:endParaRPr lang="en-US"/>
        </a:p>
      </dgm:t>
    </dgm:pt>
    <dgm:pt modelId="{ED1A9368-BBFC-4DC5-B79F-395C969C7CA7}">
      <dgm:prSet phldrT="[Text]"/>
      <dgm:spPr/>
      <dgm:t>
        <a:bodyPr/>
        <a:lstStyle/>
        <a:p>
          <a:r>
            <a:rPr lang="en-US" dirty="0"/>
            <a:t>Asset Tiers</a:t>
          </a:r>
        </a:p>
      </dgm:t>
    </dgm:pt>
    <dgm:pt modelId="{809C9F8E-7FDC-4497-BAC0-7C3B1C1001AD}" type="parTrans" cxnId="{902925C9-08DF-44C0-9902-DD0BC2570E37}">
      <dgm:prSet/>
      <dgm:spPr/>
      <dgm:t>
        <a:bodyPr/>
        <a:lstStyle/>
        <a:p>
          <a:endParaRPr lang="en-US"/>
        </a:p>
      </dgm:t>
    </dgm:pt>
    <dgm:pt modelId="{67D7EED8-1CE2-4B6D-B48C-8181C1159E57}" type="sibTrans" cxnId="{902925C9-08DF-44C0-9902-DD0BC2570E37}">
      <dgm:prSet/>
      <dgm:spPr/>
      <dgm:t>
        <a:bodyPr/>
        <a:lstStyle/>
        <a:p>
          <a:endParaRPr lang="en-US"/>
        </a:p>
      </dgm:t>
    </dgm:pt>
    <dgm:pt modelId="{8CD3D927-3ED1-4AA4-94C9-BA1D25D92887}">
      <dgm:prSet phldrT="[Text]"/>
      <dgm:spPr/>
      <dgm:t>
        <a:bodyPr/>
        <a:lstStyle/>
        <a:p>
          <a:r>
            <a:rPr lang="en-US" dirty="0"/>
            <a:t>Asset Management Approaches</a:t>
          </a:r>
        </a:p>
      </dgm:t>
    </dgm:pt>
    <dgm:pt modelId="{EE5682F5-718A-48EF-9A8E-590AD52C40BD}" type="parTrans" cxnId="{FD2EFF5E-2442-418B-BB31-24C3B5ED5A2E}">
      <dgm:prSet/>
      <dgm:spPr/>
      <dgm:t>
        <a:bodyPr/>
        <a:lstStyle/>
        <a:p>
          <a:endParaRPr lang="en-US"/>
        </a:p>
      </dgm:t>
    </dgm:pt>
    <dgm:pt modelId="{E664D836-69AE-4AB5-9612-8F39D24AB80B}" type="sibTrans" cxnId="{FD2EFF5E-2442-418B-BB31-24C3B5ED5A2E}">
      <dgm:prSet/>
      <dgm:spPr/>
      <dgm:t>
        <a:bodyPr/>
        <a:lstStyle/>
        <a:p>
          <a:endParaRPr lang="en-US"/>
        </a:p>
      </dgm:t>
    </dgm:pt>
    <dgm:pt modelId="{B19BE147-C080-49DE-BC43-46C468A8D477}">
      <dgm:prSet phldrT="[Text]"/>
      <dgm:spPr/>
      <dgm:t>
        <a:bodyPr/>
        <a:lstStyle/>
        <a:p>
          <a:r>
            <a:rPr lang="en-US" dirty="0"/>
            <a:t>Asset Drivers </a:t>
          </a:r>
        </a:p>
      </dgm:t>
    </dgm:pt>
    <dgm:pt modelId="{66E44A47-5821-4B5F-A1D0-12E3F0452514}" type="parTrans" cxnId="{3E9A0193-4FE3-4AD7-9C8E-2011D3640439}">
      <dgm:prSet/>
      <dgm:spPr/>
      <dgm:t>
        <a:bodyPr/>
        <a:lstStyle/>
        <a:p>
          <a:endParaRPr lang="en-US"/>
        </a:p>
      </dgm:t>
    </dgm:pt>
    <dgm:pt modelId="{BFF7C1A6-5BD6-4E89-B1D3-FEE4EC981D7D}" type="sibTrans" cxnId="{3E9A0193-4FE3-4AD7-9C8E-2011D3640439}">
      <dgm:prSet/>
      <dgm:spPr/>
      <dgm:t>
        <a:bodyPr/>
        <a:lstStyle/>
        <a:p>
          <a:endParaRPr lang="en-US"/>
        </a:p>
      </dgm:t>
    </dgm:pt>
    <dgm:pt modelId="{C89ED52B-FBD8-4089-A545-01C85F779E4F}">
      <dgm:prSet phldrT="[Text]"/>
      <dgm:spPr/>
      <dgm:t>
        <a:bodyPr/>
        <a:lstStyle/>
        <a:p>
          <a:r>
            <a:rPr lang="en-US" dirty="0"/>
            <a:t>Data Collection Methodology</a:t>
          </a:r>
        </a:p>
      </dgm:t>
    </dgm:pt>
    <dgm:pt modelId="{A1147938-DB76-43AC-98C5-6CD24EE4DB4A}" type="parTrans" cxnId="{C32D2A53-B2D0-40CA-8751-B52464EB23DF}">
      <dgm:prSet/>
      <dgm:spPr/>
      <dgm:t>
        <a:bodyPr/>
        <a:lstStyle/>
        <a:p>
          <a:endParaRPr lang="en-US"/>
        </a:p>
      </dgm:t>
    </dgm:pt>
    <dgm:pt modelId="{02451A4B-6592-405F-8B26-2FE5165CBBC1}" type="sibTrans" cxnId="{C32D2A53-B2D0-40CA-8751-B52464EB23DF}">
      <dgm:prSet/>
      <dgm:spPr/>
      <dgm:t>
        <a:bodyPr/>
        <a:lstStyle/>
        <a:p>
          <a:endParaRPr lang="en-US"/>
        </a:p>
      </dgm:t>
    </dgm:pt>
    <dgm:pt modelId="{152AA89F-B456-44E2-A6CD-91EC3F9F72DC}">
      <dgm:prSet phldrT="[Text]"/>
      <dgm:spPr/>
      <dgm:t>
        <a:bodyPr/>
        <a:lstStyle/>
        <a:p>
          <a:r>
            <a:rPr lang="en-US" dirty="0"/>
            <a:t>Partner w/Geotechnical TWT</a:t>
          </a:r>
        </a:p>
      </dgm:t>
    </dgm:pt>
    <dgm:pt modelId="{596EE1BB-0C6D-469D-B009-D7C0056AA0BD}" type="parTrans" cxnId="{1C11B6CE-86E2-412F-8736-6B6AAF968686}">
      <dgm:prSet/>
      <dgm:spPr/>
      <dgm:t>
        <a:bodyPr/>
        <a:lstStyle/>
        <a:p>
          <a:endParaRPr lang="en-US"/>
        </a:p>
      </dgm:t>
    </dgm:pt>
    <dgm:pt modelId="{2A8D30DC-751D-4B81-81D1-8C1A5B292C22}" type="sibTrans" cxnId="{1C11B6CE-86E2-412F-8736-6B6AAF968686}">
      <dgm:prSet/>
      <dgm:spPr/>
      <dgm:t>
        <a:bodyPr/>
        <a:lstStyle/>
        <a:p>
          <a:endParaRPr lang="en-US"/>
        </a:p>
      </dgm:t>
    </dgm:pt>
    <dgm:pt modelId="{1E88E63A-84A9-4178-A7D8-248752527785}">
      <dgm:prSet phldrT="[Text]"/>
      <dgm:spPr/>
      <dgm:t>
        <a:bodyPr/>
        <a:lstStyle/>
        <a:p>
          <a:r>
            <a:rPr lang="en-US" dirty="0"/>
            <a:t>Return on Investment</a:t>
          </a:r>
        </a:p>
      </dgm:t>
    </dgm:pt>
    <dgm:pt modelId="{3F7FCBDC-9E5F-4DA5-B90B-8907C0A8DBAB}" type="parTrans" cxnId="{9F0C19D9-4F78-4292-90D8-76020E0CEB92}">
      <dgm:prSet/>
      <dgm:spPr/>
      <dgm:t>
        <a:bodyPr/>
        <a:lstStyle/>
        <a:p>
          <a:endParaRPr lang="en-US"/>
        </a:p>
      </dgm:t>
    </dgm:pt>
    <dgm:pt modelId="{705DF1F4-C391-4BAE-AEA9-20F604839BC4}" type="sibTrans" cxnId="{9F0C19D9-4F78-4292-90D8-76020E0CEB92}">
      <dgm:prSet/>
      <dgm:spPr/>
      <dgm:t>
        <a:bodyPr/>
        <a:lstStyle/>
        <a:p>
          <a:endParaRPr lang="en-US"/>
        </a:p>
      </dgm:t>
    </dgm:pt>
    <dgm:pt modelId="{5A5CDCD4-DB3F-4769-BAAE-55EA3A1120F2}">
      <dgm:prSet phldrT="[Text]"/>
      <dgm:spPr/>
      <dgm:t>
        <a:bodyPr/>
        <a:lstStyle/>
        <a:p>
          <a:r>
            <a:rPr lang="en-US" dirty="0"/>
            <a:t>Partner w/TAMP TWT</a:t>
          </a:r>
        </a:p>
      </dgm:t>
    </dgm:pt>
    <dgm:pt modelId="{F7F202BE-894D-48CD-8980-AD98B7988C92}" type="parTrans" cxnId="{461C5109-7A6E-4486-AE96-A28144EC24C7}">
      <dgm:prSet/>
      <dgm:spPr/>
      <dgm:t>
        <a:bodyPr/>
        <a:lstStyle/>
        <a:p>
          <a:endParaRPr lang="en-US"/>
        </a:p>
      </dgm:t>
    </dgm:pt>
    <dgm:pt modelId="{B193B9A6-6A2C-4A35-9D25-64AFC39A0DE8}" type="sibTrans" cxnId="{461C5109-7A6E-4486-AE96-A28144EC24C7}">
      <dgm:prSet/>
      <dgm:spPr/>
      <dgm:t>
        <a:bodyPr/>
        <a:lstStyle/>
        <a:p>
          <a:endParaRPr lang="en-US"/>
        </a:p>
      </dgm:t>
    </dgm:pt>
    <dgm:pt modelId="{F4318574-6C67-4DFB-897A-300EAC3069ED}">
      <dgm:prSet phldrT="[Text]"/>
      <dgm:spPr/>
      <dgm:t>
        <a:bodyPr/>
        <a:lstStyle/>
        <a:p>
          <a:r>
            <a:rPr lang="en-US" dirty="0"/>
            <a:t>Data Collection Plan</a:t>
          </a:r>
        </a:p>
      </dgm:t>
    </dgm:pt>
    <dgm:pt modelId="{35809F51-6903-4DBB-A222-55C0FC4D4AC1}" type="parTrans" cxnId="{D014FBF0-D35F-428C-BA33-A25903C02B6C}">
      <dgm:prSet/>
      <dgm:spPr/>
      <dgm:t>
        <a:bodyPr/>
        <a:lstStyle/>
        <a:p>
          <a:endParaRPr lang="en-US"/>
        </a:p>
      </dgm:t>
    </dgm:pt>
    <dgm:pt modelId="{94ECB804-F617-4478-A647-EDE4027C1596}" type="sibTrans" cxnId="{D014FBF0-D35F-428C-BA33-A25903C02B6C}">
      <dgm:prSet/>
      <dgm:spPr/>
      <dgm:t>
        <a:bodyPr/>
        <a:lstStyle/>
        <a:p>
          <a:endParaRPr lang="en-US"/>
        </a:p>
      </dgm:t>
    </dgm:pt>
    <dgm:pt modelId="{87E3C746-AE67-4DEE-8579-14ADA6D74F6E}">
      <dgm:prSet phldrT="[Text]"/>
      <dgm:spPr/>
      <dgm:t>
        <a:bodyPr/>
        <a:lstStyle/>
        <a:p>
          <a:r>
            <a:rPr lang="en-US" dirty="0"/>
            <a:t>Working Matrix</a:t>
          </a:r>
        </a:p>
      </dgm:t>
    </dgm:pt>
    <dgm:pt modelId="{9CD9ED32-32EB-422D-BF05-6F2B7E1AF282}" type="parTrans" cxnId="{98ADBD15-7D68-472F-B31D-326C65633496}">
      <dgm:prSet/>
      <dgm:spPr/>
      <dgm:t>
        <a:bodyPr/>
        <a:lstStyle/>
        <a:p>
          <a:endParaRPr lang="en-US"/>
        </a:p>
      </dgm:t>
    </dgm:pt>
    <dgm:pt modelId="{32E32933-C325-4941-8F5F-F074A9A23AF3}" type="sibTrans" cxnId="{98ADBD15-7D68-472F-B31D-326C65633496}">
      <dgm:prSet/>
      <dgm:spPr/>
      <dgm:t>
        <a:bodyPr/>
        <a:lstStyle/>
        <a:p>
          <a:endParaRPr lang="en-US"/>
        </a:p>
      </dgm:t>
    </dgm:pt>
    <dgm:pt modelId="{6FBC3B8B-2738-4A3D-AEE9-23DF8FDF8B3B}" type="pres">
      <dgm:prSet presAssocID="{794D57BF-DC7D-40AE-B47E-2160B9F8CCB4}" presName="Name0" presStyleCnt="0">
        <dgm:presLayoutVars>
          <dgm:dir/>
          <dgm:resizeHandles/>
        </dgm:presLayoutVars>
      </dgm:prSet>
      <dgm:spPr/>
    </dgm:pt>
    <dgm:pt modelId="{495B65C1-810F-42F4-A7BA-C70C1409095B}" type="pres">
      <dgm:prSet presAssocID="{9822403F-598E-4055-8944-FE79524F7B7E}" presName="compNode" presStyleCnt="0"/>
      <dgm:spPr/>
    </dgm:pt>
    <dgm:pt modelId="{079C604A-ECD3-4AAA-9AA6-5865DCCC9D52}" type="pres">
      <dgm:prSet presAssocID="{9822403F-598E-4055-8944-FE79524F7B7E}" presName="dummyConnPt" presStyleCnt="0"/>
      <dgm:spPr/>
    </dgm:pt>
    <dgm:pt modelId="{44DDCB43-1015-4D5A-B01E-4D1972C2759C}" type="pres">
      <dgm:prSet presAssocID="{9822403F-598E-4055-8944-FE79524F7B7E}" presName="node" presStyleLbl="node1" presStyleIdx="0" presStyleCnt="12" custScaleX="136378" custScaleY="46379">
        <dgm:presLayoutVars>
          <dgm:bulletEnabled val="1"/>
        </dgm:presLayoutVars>
      </dgm:prSet>
      <dgm:spPr/>
    </dgm:pt>
    <dgm:pt modelId="{4DEEE160-0570-4D47-8B94-45829CBC5498}" type="pres">
      <dgm:prSet presAssocID="{A0A9ABB7-7653-48C3-924B-50D80120C8D8}" presName="sibTrans" presStyleLbl="bgSibTrans2D1" presStyleIdx="0" presStyleCnt="11" custLinFactY="69150" custLinFactNeighborX="67958" custLinFactNeighborY="100000"/>
      <dgm:spPr/>
    </dgm:pt>
    <dgm:pt modelId="{4FFC0721-484E-4382-B009-F0342C122D2E}" type="pres">
      <dgm:prSet presAssocID="{93A2E329-53A0-4A04-A67E-6E9C25BA40A5}" presName="compNode" presStyleCnt="0"/>
      <dgm:spPr/>
    </dgm:pt>
    <dgm:pt modelId="{325BA8D0-65EB-4D55-BC3B-AFEE8110DFB4}" type="pres">
      <dgm:prSet presAssocID="{93A2E329-53A0-4A04-A67E-6E9C25BA40A5}" presName="dummyConnPt" presStyleCnt="0"/>
      <dgm:spPr/>
    </dgm:pt>
    <dgm:pt modelId="{01585C5D-3646-43AA-9641-D83B16FCF583}" type="pres">
      <dgm:prSet presAssocID="{93A2E329-53A0-4A04-A67E-6E9C25BA40A5}" presName="node" presStyleLbl="node1" presStyleIdx="1" presStyleCnt="12" custScaleX="136378" custScaleY="46379">
        <dgm:presLayoutVars>
          <dgm:bulletEnabled val="1"/>
        </dgm:presLayoutVars>
      </dgm:prSet>
      <dgm:spPr/>
    </dgm:pt>
    <dgm:pt modelId="{ECE368C3-28D7-4366-A89B-49E2583C91E2}" type="pres">
      <dgm:prSet presAssocID="{07658270-E8A3-45D6-9548-EBEC4D3B067A}" presName="sibTrans" presStyleLbl="bgSibTrans2D1" presStyleIdx="1" presStyleCnt="11" custLinFactY="69150" custLinFactNeighborX="67958" custLinFactNeighborY="100000"/>
      <dgm:spPr/>
    </dgm:pt>
    <dgm:pt modelId="{C7EAC2EE-0DCD-4337-B80E-8EC727B82167}" type="pres">
      <dgm:prSet presAssocID="{8CD3D927-3ED1-4AA4-94C9-BA1D25D92887}" presName="compNode" presStyleCnt="0"/>
      <dgm:spPr/>
    </dgm:pt>
    <dgm:pt modelId="{462DD5D9-1575-4560-9F9B-0B38423F082B}" type="pres">
      <dgm:prSet presAssocID="{8CD3D927-3ED1-4AA4-94C9-BA1D25D92887}" presName="dummyConnPt" presStyleCnt="0"/>
      <dgm:spPr/>
    </dgm:pt>
    <dgm:pt modelId="{D15B3E79-D8D9-4BDF-9505-E4483FCE7318}" type="pres">
      <dgm:prSet presAssocID="{8CD3D927-3ED1-4AA4-94C9-BA1D25D92887}" presName="node" presStyleLbl="node1" presStyleIdx="2" presStyleCnt="12" custScaleX="136378" custScaleY="46379">
        <dgm:presLayoutVars>
          <dgm:bulletEnabled val="1"/>
        </dgm:presLayoutVars>
      </dgm:prSet>
      <dgm:spPr/>
    </dgm:pt>
    <dgm:pt modelId="{C7E86200-12DE-4ACE-9FFA-FA0FCEFA9D05}" type="pres">
      <dgm:prSet presAssocID="{E664D836-69AE-4AB5-9612-8F39D24AB80B}" presName="sibTrans" presStyleLbl="bgSibTrans2D1" presStyleIdx="2" presStyleCnt="11" custLinFactY="69150" custLinFactNeighborX="67958" custLinFactNeighborY="100000"/>
      <dgm:spPr/>
    </dgm:pt>
    <dgm:pt modelId="{AF5E019B-590C-4AF8-9E14-84830836F199}" type="pres">
      <dgm:prSet presAssocID="{B19BE147-C080-49DE-BC43-46C468A8D477}" presName="compNode" presStyleCnt="0"/>
      <dgm:spPr/>
    </dgm:pt>
    <dgm:pt modelId="{977DDA5A-23BF-4635-94CE-E9AF51D3F110}" type="pres">
      <dgm:prSet presAssocID="{B19BE147-C080-49DE-BC43-46C468A8D477}" presName="dummyConnPt" presStyleCnt="0"/>
      <dgm:spPr/>
    </dgm:pt>
    <dgm:pt modelId="{A9881295-26F1-4AF2-ADE9-DEEAD4EBBA12}" type="pres">
      <dgm:prSet presAssocID="{B19BE147-C080-49DE-BC43-46C468A8D477}" presName="node" presStyleLbl="node1" presStyleIdx="3" presStyleCnt="12" custScaleX="136378" custScaleY="46379">
        <dgm:presLayoutVars>
          <dgm:bulletEnabled val="1"/>
        </dgm:presLayoutVars>
      </dgm:prSet>
      <dgm:spPr/>
    </dgm:pt>
    <dgm:pt modelId="{7DEC1FB6-1027-420B-949F-47039A8BFEE1}" type="pres">
      <dgm:prSet presAssocID="{BFF7C1A6-5BD6-4E89-B1D3-FEE4EC981D7D}" presName="sibTrans" presStyleLbl="bgSibTrans2D1" presStyleIdx="3" presStyleCnt="11" custLinFactY="73984" custLinFactNeighborX="13648" custLinFactNeighborY="100000"/>
      <dgm:spPr/>
    </dgm:pt>
    <dgm:pt modelId="{0E87C2EF-1DC3-4120-9F93-573FB96C905D}" type="pres">
      <dgm:prSet presAssocID="{ED1A9368-BBFC-4DC5-B79F-395C969C7CA7}" presName="compNode" presStyleCnt="0"/>
      <dgm:spPr/>
    </dgm:pt>
    <dgm:pt modelId="{CD7A4400-867F-4F67-9D9F-EDB852415E99}" type="pres">
      <dgm:prSet presAssocID="{ED1A9368-BBFC-4DC5-B79F-395C969C7CA7}" presName="dummyConnPt" presStyleCnt="0"/>
      <dgm:spPr/>
    </dgm:pt>
    <dgm:pt modelId="{DE2EF784-EF8F-48CE-BB52-04772ABFBB9C}" type="pres">
      <dgm:prSet presAssocID="{ED1A9368-BBFC-4DC5-B79F-395C969C7CA7}" presName="node" presStyleLbl="node1" presStyleIdx="4" presStyleCnt="12" custScaleX="136378" custScaleY="46379">
        <dgm:presLayoutVars>
          <dgm:bulletEnabled val="1"/>
        </dgm:presLayoutVars>
      </dgm:prSet>
      <dgm:spPr/>
    </dgm:pt>
    <dgm:pt modelId="{372C779C-46DB-472E-9365-1338E2112E35}" type="pres">
      <dgm:prSet presAssocID="{67D7EED8-1CE2-4B6D-B48C-8181C1159E57}" presName="sibTrans" presStyleLbl="bgSibTrans2D1" presStyleIdx="4" presStyleCnt="11" custLinFactY="69150" custLinFactNeighborX="63033" custLinFactNeighborY="100000"/>
      <dgm:spPr/>
    </dgm:pt>
    <dgm:pt modelId="{FFED015D-C768-4EFC-9618-2598E01D4850}" type="pres">
      <dgm:prSet presAssocID="{C371C71C-CBCB-4671-A0F3-28A43FC68848}" presName="compNode" presStyleCnt="0"/>
      <dgm:spPr/>
    </dgm:pt>
    <dgm:pt modelId="{D1D14B30-A49D-4113-B913-A9B64946E6A5}" type="pres">
      <dgm:prSet presAssocID="{C371C71C-CBCB-4671-A0F3-28A43FC68848}" presName="dummyConnPt" presStyleCnt="0"/>
      <dgm:spPr/>
    </dgm:pt>
    <dgm:pt modelId="{AD8A399E-9A07-4D11-AC60-BB543FC7C20F}" type="pres">
      <dgm:prSet presAssocID="{C371C71C-CBCB-4671-A0F3-28A43FC68848}" presName="node" presStyleLbl="node1" presStyleIdx="5" presStyleCnt="12" custScaleX="136378" custScaleY="46379">
        <dgm:presLayoutVars>
          <dgm:bulletEnabled val="1"/>
        </dgm:presLayoutVars>
      </dgm:prSet>
      <dgm:spPr/>
    </dgm:pt>
    <dgm:pt modelId="{311E1D6A-02F1-4C1A-A6AD-7998FDDCD04F}" type="pres">
      <dgm:prSet presAssocID="{32002343-C9D2-4A76-B0AC-9AB27F2E56BA}" presName="sibTrans" presStyleLbl="bgSibTrans2D1" presStyleIdx="5" presStyleCnt="11" custLinFactY="69150" custLinFactNeighborX="63033" custLinFactNeighborY="100000"/>
      <dgm:spPr/>
    </dgm:pt>
    <dgm:pt modelId="{0ABD51C8-D4BC-4AC0-B59C-EF300FFD1A3A}" type="pres">
      <dgm:prSet presAssocID="{C89ED52B-FBD8-4089-A545-01C85F779E4F}" presName="compNode" presStyleCnt="0"/>
      <dgm:spPr/>
    </dgm:pt>
    <dgm:pt modelId="{FFB348E3-81EF-4C34-B918-C010AAEAC6C6}" type="pres">
      <dgm:prSet presAssocID="{C89ED52B-FBD8-4089-A545-01C85F779E4F}" presName="dummyConnPt" presStyleCnt="0"/>
      <dgm:spPr/>
    </dgm:pt>
    <dgm:pt modelId="{094C73CD-C312-4B3D-AACB-BCDA510CCA8D}" type="pres">
      <dgm:prSet presAssocID="{C89ED52B-FBD8-4089-A545-01C85F779E4F}" presName="node" presStyleLbl="node1" presStyleIdx="6" presStyleCnt="12" custScaleX="136378" custScaleY="46379">
        <dgm:presLayoutVars>
          <dgm:bulletEnabled val="1"/>
        </dgm:presLayoutVars>
      </dgm:prSet>
      <dgm:spPr/>
    </dgm:pt>
    <dgm:pt modelId="{59C5ED96-EAF7-49AA-92BE-7AE89C7ADABB}" type="pres">
      <dgm:prSet presAssocID="{02451A4B-6592-405F-8B26-2FE5165CBBC1}" presName="sibTrans" presStyleLbl="bgSibTrans2D1" presStyleIdx="6" presStyleCnt="11" custLinFactY="69150" custLinFactNeighborX="63033" custLinFactNeighborY="100000"/>
      <dgm:spPr/>
    </dgm:pt>
    <dgm:pt modelId="{2FB93C1E-D4E2-4F66-A453-042E941A2841}" type="pres">
      <dgm:prSet presAssocID="{152AA89F-B456-44E2-A6CD-91EC3F9F72DC}" presName="compNode" presStyleCnt="0"/>
      <dgm:spPr/>
    </dgm:pt>
    <dgm:pt modelId="{26D8310D-7C05-4AF5-AC18-21B6AFD239D6}" type="pres">
      <dgm:prSet presAssocID="{152AA89F-B456-44E2-A6CD-91EC3F9F72DC}" presName="dummyConnPt" presStyleCnt="0"/>
      <dgm:spPr/>
    </dgm:pt>
    <dgm:pt modelId="{B1F3DA0E-C0A6-439F-B18C-8361E0518221}" type="pres">
      <dgm:prSet presAssocID="{152AA89F-B456-44E2-A6CD-91EC3F9F72DC}" presName="node" presStyleLbl="node1" presStyleIdx="7" presStyleCnt="12" custScaleX="136378" custScaleY="46379">
        <dgm:presLayoutVars>
          <dgm:bulletEnabled val="1"/>
        </dgm:presLayoutVars>
      </dgm:prSet>
      <dgm:spPr/>
    </dgm:pt>
    <dgm:pt modelId="{3A9E2A88-3CBE-4FB0-874C-ADEC0E039C47}" type="pres">
      <dgm:prSet presAssocID="{2A8D30DC-751D-4B81-81D1-8C1A5B292C22}" presName="sibTrans" presStyleLbl="bgSibTrans2D1" presStyleIdx="7" presStyleCnt="11" custLinFactY="69150" custLinFactNeighborX="11588" custLinFactNeighborY="100000"/>
      <dgm:spPr/>
    </dgm:pt>
    <dgm:pt modelId="{54D9E154-5CF9-4751-98F9-5C2FAC0632A1}" type="pres">
      <dgm:prSet presAssocID="{1E88E63A-84A9-4178-A7D8-248752527785}" presName="compNode" presStyleCnt="0"/>
      <dgm:spPr/>
    </dgm:pt>
    <dgm:pt modelId="{83CF3027-C148-48AD-9C01-00B932E66FC0}" type="pres">
      <dgm:prSet presAssocID="{1E88E63A-84A9-4178-A7D8-248752527785}" presName="dummyConnPt" presStyleCnt="0"/>
      <dgm:spPr/>
    </dgm:pt>
    <dgm:pt modelId="{8C9AC996-560B-4104-9156-259A51DC0E68}" type="pres">
      <dgm:prSet presAssocID="{1E88E63A-84A9-4178-A7D8-248752527785}" presName="node" presStyleLbl="node1" presStyleIdx="8" presStyleCnt="12" custScaleX="136378" custScaleY="46379">
        <dgm:presLayoutVars>
          <dgm:bulletEnabled val="1"/>
        </dgm:presLayoutVars>
      </dgm:prSet>
      <dgm:spPr/>
    </dgm:pt>
    <dgm:pt modelId="{179103B7-DEEA-4637-9DA0-0C3D755AE85A}" type="pres">
      <dgm:prSet presAssocID="{705DF1F4-C391-4BAE-AEA9-20F604839BC4}" presName="sibTrans" presStyleLbl="bgSibTrans2D1" presStyleIdx="8" presStyleCnt="11" custLinFactY="40154" custLinFactNeighborX="66973" custLinFactNeighborY="100000"/>
      <dgm:spPr/>
    </dgm:pt>
    <dgm:pt modelId="{56D946F4-DAAF-43FC-B3BB-5E2AED5AFA3A}" type="pres">
      <dgm:prSet presAssocID="{5A5CDCD4-DB3F-4769-BAAE-55EA3A1120F2}" presName="compNode" presStyleCnt="0"/>
      <dgm:spPr/>
    </dgm:pt>
    <dgm:pt modelId="{7EDB1387-3C90-4A80-8F90-C1C1AE83B733}" type="pres">
      <dgm:prSet presAssocID="{5A5CDCD4-DB3F-4769-BAAE-55EA3A1120F2}" presName="dummyConnPt" presStyleCnt="0"/>
      <dgm:spPr/>
    </dgm:pt>
    <dgm:pt modelId="{4EE5ED32-AD31-46A7-9FF0-2A226A498C20}" type="pres">
      <dgm:prSet presAssocID="{5A5CDCD4-DB3F-4769-BAAE-55EA3A1120F2}" presName="node" presStyleLbl="node1" presStyleIdx="9" presStyleCnt="12" custScaleX="136378" custScaleY="46379">
        <dgm:presLayoutVars>
          <dgm:bulletEnabled val="1"/>
        </dgm:presLayoutVars>
      </dgm:prSet>
      <dgm:spPr/>
    </dgm:pt>
    <dgm:pt modelId="{AA2213EF-ABE2-43C7-BA0D-471616A27E7B}" type="pres">
      <dgm:prSet presAssocID="{B193B9A6-6A2C-4A35-9D25-64AFC39A0DE8}" presName="sibTrans" presStyleLbl="bgSibTrans2D1" presStyleIdx="9" presStyleCnt="11" custLinFactY="40154" custLinFactNeighborX="66973" custLinFactNeighborY="100000"/>
      <dgm:spPr/>
    </dgm:pt>
    <dgm:pt modelId="{EF07B02B-3292-4E49-AB6C-704E9047B328}" type="pres">
      <dgm:prSet presAssocID="{F4318574-6C67-4DFB-897A-300EAC3069ED}" presName="compNode" presStyleCnt="0"/>
      <dgm:spPr/>
    </dgm:pt>
    <dgm:pt modelId="{AD0ECD3F-338B-4489-98CC-A2CFF9A54F7E}" type="pres">
      <dgm:prSet presAssocID="{F4318574-6C67-4DFB-897A-300EAC3069ED}" presName="dummyConnPt" presStyleCnt="0"/>
      <dgm:spPr/>
    </dgm:pt>
    <dgm:pt modelId="{9771266F-8A0E-472D-B44C-3746E9390FA5}" type="pres">
      <dgm:prSet presAssocID="{F4318574-6C67-4DFB-897A-300EAC3069ED}" presName="node" presStyleLbl="node1" presStyleIdx="10" presStyleCnt="12" custScaleX="136378" custScaleY="46379">
        <dgm:presLayoutVars>
          <dgm:bulletEnabled val="1"/>
        </dgm:presLayoutVars>
      </dgm:prSet>
      <dgm:spPr/>
    </dgm:pt>
    <dgm:pt modelId="{592F96E4-2DE9-4D54-A3CF-BF4822D6A1E7}" type="pres">
      <dgm:prSet presAssocID="{94ECB804-F617-4478-A647-EDE4027C1596}" presName="sibTrans" presStyleLbl="bgSibTrans2D1" presStyleIdx="10" presStyleCnt="11" custLinFactY="40154" custLinFactNeighborX="66973" custLinFactNeighborY="100000"/>
      <dgm:spPr/>
    </dgm:pt>
    <dgm:pt modelId="{C9AB83A2-EADE-4F34-98BD-AEAF81874D57}" type="pres">
      <dgm:prSet presAssocID="{87E3C746-AE67-4DEE-8579-14ADA6D74F6E}" presName="compNode" presStyleCnt="0"/>
      <dgm:spPr/>
    </dgm:pt>
    <dgm:pt modelId="{0EC948A7-6142-4B15-B5CF-FC2E726797B1}" type="pres">
      <dgm:prSet presAssocID="{87E3C746-AE67-4DEE-8579-14ADA6D74F6E}" presName="dummyConnPt" presStyleCnt="0"/>
      <dgm:spPr/>
    </dgm:pt>
    <dgm:pt modelId="{D3B9C2C9-E9C7-4BB3-958B-93ABC3BA90C5}" type="pres">
      <dgm:prSet presAssocID="{87E3C746-AE67-4DEE-8579-14ADA6D74F6E}" presName="node" presStyleLbl="node1" presStyleIdx="11" presStyleCnt="12" custScaleX="136378" custScaleY="46379">
        <dgm:presLayoutVars>
          <dgm:bulletEnabled val="1"/>
        </dgm:presLayoutVars>
      </dgm:prSet>
      <dgm:spPr/>
    </dgm:pt>
  </dgm:ptLst>
  <dgm:cxnLst>
    <dgm:cxn modelId="{F2C90102-5266-4EBC-9235-0AAEB37404D1}" type="presOf" srcId="{8CD3D927-3ED1-4AA4-94C9-BA1D25D92887}" destId="{D15B3E79-D8D9-4BDF-9505-E4483FCE7318}" srcOrd="0" destOrd="0" presId="urn:microsoft.com/office/officeart/2005/8/layout/bProcess4"/>
    <dgm:cxn modelId="{461C5109-7A6E-4486-AE96-A28144EC24C7}" srcId="{794D57BF-DC7D-40AE-B47E-2160B9F8CCB4}" destId="{5A5CDCD4-DB3F-4769-BAAE-55EA3A1120F2}" srcOrd="9" destOrd="0" parTransId="{F7F202BE-894D-48CD-8980-AD98B7988C92}" sibTransId="{B193B9A6-6A2C-4A35-9D25-64AFC39A0DE8}"/>
    <dgm:cxn modelId="{6FD0F014-61DD-4876-945E-BD603000DA62}" type="presOf" srcId="{BFF7C1A6-5BD6-4E89-B1D3-FEE4EC981D7D}" destId="{7DEC1FB6-1027-420B-949F-47039A8BFEE1}" srcOrd="0" destOrd="0" presId="urn:microsoft.com/office/officeart/2005/8/layout/bProcess4"/>
    <dgm:cxn modelId="{98ADBD15-7D68-472F-B31D-326C65633496}" srcId="{794D57BF-DC7D-40AE-B47E-2160B9F8CCB4}" destId="{87E3C746-AE67-4DEE-8579-14ADA6D74F6E}" srcOrd="11" destOrd="0" parTransId="{9CD9ED32-32EB-422D-BF05-6F2B7E1AF282}" sibTransId="{32E32933-C325-4941-8F5F-F074A9A23AF3}"/>
    <dgm:cxn modelId="{DA76EE19-F04F-4643-8058-B14F190CEAE2}" type="presOf" srcId="{87E3C746-AE67-4DEE-8579-14ADA6D74F6E}" destId="{D3B9C2C9-E9C7-4BB3-958B-93ABC3BA90C5}" srcOrd="0" destOrd="0" presId="urn:microsoft.com/office/officeart/2005/8/layout/bProcess4"/>
    <dgm:cxn modelId="{298AD52C-AFCA-40BF-AB95-06D45136E07A}" type="presOf" srcId="{B193B9A6-6A2C-4A35-9D25-64AFC39A0DE8}" destId="{AA2213EF-ABE2-43C7-BA0D-471616A27E7B}" srcOrd="0" destOrd="0" presId="urn:microsoft.com/office/officeart/2005/8/layout/bProcess4"/>
    <dgm:cxn modelId="{32579A32-5F95-40C3-9E8D-573AE38ED0CC}" type="presOf" srcId="{705DF1F4-C391-4BAE-AEA9-20F604839BC4}" destId="{179103B7-DEEA-4637-9DA0-0C3D755AE85A}" srcOrd="0" destOrd="0" presId="urn:microsoft.com/office/officeart/2005/8/layout/bProcess4"/>
    <dgm:cxn modelId="{F036DE5C-02BF-489D-BB74-FB71CE1260DF}" type="presOf" srcId="{94ECB804-F617-4478-A647-EDE4027C1596}" destId="{592F96E4-2DE9-4D54-A3CF-BF4822D6A1E7}" srcOrd="0" destOrd="0" presId="urn:microsoft.com/office/officeart/2005/8/layout/bProcess4"/>
    <dgm:cxn modelId="{5D4E9A5D-BA58-4A58-AE7E-F7D40A701069}" type="presOf" srcId="{07658270-E8A3-45D6-9548-EBEC4D3B067A}" destId="{ECE368C3-28D7-4366-A89B-49E2583C91E2}" srcOrd="0" destOrd="0" presId="urn:microsoft.com/office/officeart/2005/8/layout/bProcess4"/>
    <dgm:cxn modelId="{FD2EFF5E-2442-418B-BB31-24C3B5ED5A2E}" srcId="{794D57BF-DC7D-40AE-B47E-2160B9F8CCB4}" destId="{8CD3D927-3ED1-4AA4-94C9-BA1D25D92887}" srcOrd="2" destOrd="0" parTransId="{EE5682F5-718A-48EF-9A8E-590AD52C40BD}" sibTransId="{E664D836-69AE-4AB5-9612-8F39D24AB80B}"/>
    <dgm:cxn modelId="{C32D2A53-B2D0-40CA-8751-B52464EB23DF}" srcId="{794D57BF-DC7D-40AE-B47E-2160B9F8CCB4}" destId="{C89ED52B-FBD8-4089-A545-01C85F779E4F}" srcOrd="6" destOrd="0" parTransId="{A1147938-DB76-43AC-98C5-6CD24EE4DB4A}" sibTransId="{02451A4B-6592-405F-8B26-2FE5165CBBC1}"/>
    <dgm:cxn modelId="{DEDF0278-CD7B-4A3F-8870-BB18B9D5F196}" type="presOf" srcId="{32002343-C9D2-4A76-B0AC-9AB27F2E56BA}" destId="{311E1D6A-02F1-4C1A-A6AD-7998FDDCD04F}" srcOrd="0" destOrd="0" presId="urn:microsoft.com/office/officeart/2005/8/layout/bProcess4"/>
    <dgm:cxn modelId="{8D654D59-CCD6-433E-AD4D-150BA7464325}" type="presOf" srcId="{67D7EED8-1CE2-4B6D-B48C-8181C1159E57}" destId="{372C779C-46DB-472E-9365-1338E2112E35}" srcOrd="0" destOrd="0" presId="urn:microsoft.com/office/officeart/2005/8/layout/bProcess4"/>
    <dgm:cxn modelId="{14F4AB5A-D42B-4C1E-8A22-C654895FD1E3}" type="presOf" srcId="{E664D836-69AE-4AB5-9612-8F39D24AB80B}" destId="{C7E86200-12DE-4ACE-9FFA-FA0FCEFA9D05}" srcOrd="0" destOrd="0" presId="urn:microsoft.com/office/officeart/2005/8/layout/bProcess4"/>
    <dgm:cxn modelId="{5134E07A-E037-473A-893E-40774578E3BC}" srcId="{794D57BF-DC7D-40AE-B47E-2160B9F8CCB4}" destId="{93A2E329-53A0-4A04-A67E-6E9C25BA40A5}" srcOrd="1" destOrd="0" parTransId="{05968B1C-CA8F-4ABC-961E-2BDD57E63598}" sibTransId="{07658270-E8A3-45D6-9548-EBEC4D3B067A}"/>
    <dgm:cxn modelId="{F953A880-43FE-45DC-BFE2-D3425C1C0D02}" type="presOf" srcId="{B19BE147-C080-49DE-BC43-46C468A8D477}" destId="{A9881295-26F1-4AF2-ADE9-DEEAD4EBBA12}" srcOrd="0" destOrd="0" presId="urn:microsoft.com/office/officeart/2005/8/layout/bProcess4"/>
    <dgm:cxn modelId="{7E0A4C86-2681-4844-A68E-BEBDC2CF4C9B}" type="presOf" srcId="{152AA89F-B456-44E2-A6CD-91EC3F9F72DC}" destId="{B1F3DA0E-C0A6-439F-B18C-8361E0518221}" srcOrd="0" destOrd="0" presId="urn:microsoft.com/office/officeart/2005/8/layout/bProcess4"/>
    <dgm:cxn modelId="{367DD792-FD03-4C82-AD26-316C80934B02}" type="presOf" srcId="{5A5CDCD4-DB3F-4769-BAAE-55EA3A1120F2}" destId="{4EE5ED32-AD31-46A7-9FF0-2A226A498C20}" srcOrd="0" destOrd="0" presId="urn:microsoft.com/office/officeart/2005/8/layout/bProcess4"/>
    <dgm:cxn modelId="{3E9A0193-4FE3-4AD7-9C8E-2011D3640439}" srcId="{794D57BF-DC7D-40AE-B47E-2160B9F8CCB4}" destId="{B19BE147-C080-49DE-BC43-46C468A8D477}" srcOrd="3" destOrd="0" parTransId="{66E44A47-5821-4B5F-A1D0-12E3F0452514}" sibTransId="{BFF7C1A6-5BD6-4E89-B1D3-FEE4EC981D7D}"/>
    <dgm:cxn modelId="{D9B527AA-838C-4CCC-BDA9-50192D8537C9}" srcId="{794D57BF-DC7D-40AE-B47E-2160B9F8CCB4}" destId="{C371C71C-CBCB-4671-A0F3-28A43FC68848}" srcOrd="5" destOrd="0" parTransId="{1CE6268C-9867-48D9-90B9-869CD52E09CB}" sibTransId="{32002343-C9D2-4A76-B0AC-9AB27F2E56BA}"/>
    <dgm:cxn modelId="{C0ED3FB6-21CD-4AE6-BC41-7122D12FF126}" type="presOf" srcId="{02451A4B-6592-405F-8B26-2FE5165CBBC1}" destId="{59C5ED96-EAF7-49AA-92BE-7AE89C7ADABB}" srcOrd="0" destOrd="0" presId="urn:microsoft.com/office/officeart/2005/8/layout/bProcess4"/>
    <dgm:cxn modelId="{A51568C1-0A44-447E-B94D-08FD5B9FA3B5}" srcId="{794D57BF-DC7D-40AE-B47E-2160B9F8CCB4}" destId="{9822403F-598E-4055-8944-FE79524F7B7E}" srcOrd="0" destOrd="0" parTransId="{AC1E8671-D218-4869-ADEB-AF8B7F7E3283}" sibTransId="{A0A9ABB7-7653-48C3-924B-50D80120C8D8}"/>
    <dgm:cxn modelId="{902925C9-08DF-44C0-9902-DD0BC2570E37}" srcId="{794D57BF-DC7D-40AE-B47E-2160B9F8CCB4}" destId="{ED1A9368-BBFC-4DC5-B79F-395C969C7CA7}" srcOrd="4" destOrd="0" parTransId="{809C9F8E-7FDC-4497-BAC0-7C3B1C1001AD}" sibTransId="{67D7EED8-1CE2-4B6D-B48C-8181C1159E57}"/>
    <dgm:cxn modelId="{13F997CD-5A28-4F6D-9592-F9EB3F9A8E23}" type="presOf" srcId="{F4318574-6C67-4DFB-897A-300EAC3069ED}" destId="{9771266F-8A0E-472D-B44C-3746E9390FA5}" srcOrd="0" destOrd="0" presId="urn:microsoft.com/office/officeart/2005/8/layout/bProcess4"/>
    <dgm:cxn modelId="{1C11B6CE-86E2-412F-8736-6B6AAF968686}" srcId="{794D57BF-DC7D-40AE-B47E-2160B9F8CCB4}" destId="{152AA89F-B456-44E2-A6CD-91EC3F9F72DC}" srcOrd="7" destOrd="0" parTransId="{596EE1BB-0C6D-469D-B009-D7C0056AA0BD}" sibTransId="{2A8D30DC-751D-4B81-81D1-8C1A5B292C22}"/>
    <dgm:cxn modelId="{F39AECD2-782A-4023-9ACC-B06BC46FE492}" type="presOf" srcId="{2A8D30DC-751D-4B81-81D1-8C1A5B292C22}" destId="{3A9E2A88-3CBE-4FB0-874C-ADEC0E039C47}" srcOrd="0" destOrd="0" presId="urn:microsoft.com/office/officeart/2005/8/layout/bProcess4"/>
    <dgm:cxn modelId="{B61703D4-6F03-412D-9ECD-D737C0D2E452}" type="presOf" srcId="{9822403F-598E-4055-8944-FE79524F7B7E}" destId="{44DDCB43-1015-4D5A-B01E-4D1972C2759C}" srcOrd="0" destOrd="0" presId="urn:microsoft.com/office/officeart/2005/8/layout/bProcess4"/>
    <dgm:cxn modelId="{9F0C19D9-4F78-4292-90D8-76020E0CEB92}" srcId="{794D57BF-DC7D-40AE-B47E-2160B9F8CCB4}" destId="{1E88E63A-84A9-4178-A7D8-248752527785}" srcOrd="8" destOrd="0" parTransId="{3F7FCBDC-9E5F-4DA5-B90B-8907C0A8DBAB}" sibTransId="{705DF1F4-C391-4BAE-AEA9-20F604839BC4}"/>
    <dgm:cxn modelId="{A3463FE2-CF39-4CC7-BE7A-5D352A264537}" type="presOf" srcId="{C89ED52B-FBD8-4089-A545-01C85F779E4F}" destId="{094C73CD-C312-4B3D-AACB-BCDA510CCA8D}" srcOrd="0" destOrd="0" presId="urn:microsoft.com/office/officeart/2005/8/layout/bProcess4"/>
    <dgm:cxn modelId="{83CF0FE4-B69E-4C85-B24B-EB74E6C9E2C9}" type="presOf" srcId="{93A2E329-53A0-4A04-A67E-6E9C25BA40A5}" destId="{01585C5D-3646-43AA-9641-D83B16FCF583}" srcOrd="0" destOrd="0" presId="urn:microsoft.com/office/officeart/2005/8/layout/bProcess4"/>
    <dgm:cxn modelId="{16CAB2E8-CA4B-44ED-905A-948CD33E81F7}" type="presOf" srcId="{794D57BF-DC7D-40AE-B47E-2160B9F8CCB4}" destId="{6FBC3B8B-2738-4A3D-AEE9-23DF8FDF8B3B}" srcOrd="0" destOrd="0" presId="urn:microsoft.com/office/officeart/2005/8/layout/bProcess4"/>
    <dgm:cxn modelId="{5CCC71EE-D88F-41E5-982D-AC3B64A1A504}" type="presOf" srcId="{1E88E63A-84A9-4178-A7D8-248752527785}" destId="{8C9AC996-560B-4104-9156-259A51DC0E68}" srcOrd="0" destOrd="0" presId="urn:microsoft.com/office/officeart/2005/8/layout/bProcess4"/>
    <dgm:cxn modelId="{CDA87CF0-7054-4E07-B2A6-4AD508CCD4DB}" type="presOf" srcId="{ED1A9368-BBFC-4DC5-B79F-395C969C7CA7}" destId="{DE2EF784-EF8F-48CE-BB52-04772ABFBB9C}" srcOrd="0" destOrd="0" presId="urn:microsoft.com/office/officeart/2005/8/layout/bProcess4"/>
    <dgm:cxn modelId="{D014FBF0-D35F-428C-BA33-A25903C02B6C}" srcId="{794D57BF-DC7D-40AE-B47E-2160B9F8CCB4}" destId="{F4318574-6C67-4DFB-897A-300EAC3069ED}" srcOrd="10" destOrd="0" parTransId="{35809F51-6903-4DBB-A222-55C0FC4D4AC1}" sibTransId="{94ECB804-F617-4478-A647-EDE4027C1596}"/>
    <dgm:cxn modelId="{00A200F1-0998-4076-8E69-7F95D01CBEB6}" type="presOf" srcId="{C371C71C-CBCB-4671-A0F3-28A43FC68848}" destId="{AD8A399E-9A07-4D11-AC60-BB543FC7C20F}" srcOrd="0" destOrd="0" presId="urn:microsoft.com/office/officeart/2005/8/layout/bProcess4"/>
    <dgm:cxn modelId="{70AC5CF6-479C-4F69-A09D-60EF71069B3E}" type="presOf" srcId="{A0A9ABB7-7653-48C3-924B-50D80120C8D8}" destId="{4DEEE160-0570-4D47-8B94-45829CBC5498}" srcOrd="0" destOrd="0" presId="urn:microsoft.com/office/officeart/2005/8/layout/bProcess4"/>
    <dgm:cxn modelId="{F9A84F8A-3369-4184-95D2-96FC78CC4FE8}" type="presParOf" srcId="{6FBC3B8B-2738-4A3D-AEE9-23DF8FDF8B3B}" destId="{495B65C1-810F-42F4-A7BA-C70C1409095B}" srcOrd="0" destOrd="0" presId="urn:microsoft.com/office/officeart/2005/8/layout/bProcess4"/>
    <dgm:cxn modelId="{CA0235C3-A392-43CE-903C-65E4E6790983}" type="presParOf" srcId="{495B65C1-810F-42F4-A7BA-C70C1409095B}" destId="{079C604A-ECD3-4AAA-9AA6-5865DCCC9D52}" srcOrd="0" destOrd="0" presId="urn:microsoft.com/office/officeart/2005/8/layout/bProcess4"/>
    <dgm:cxn modelId="{3BA38DF5-AB33-4082-BB7F-38E23D707A04}" type="presParOf" srcId="{495B65C1-810F-42F4-A7BA-C70C1409095B}" destId="{44DDCB43-1015-4D5A-B01E-4D1972C2759C}" srcOrd="1" destOrd="0" presId="urn:microsoft.com/office/officeart/2005/8/layout/bProcess4"/>
    <dgm:cxn modelId="{6C2543B5-3EE7-45D9-9022-CCD530F70C17}" type="presParOf" srcId="{6FBC3B8B-2738-4A3D-AEE9-23DF8FDF8B3B}" destId="{4DEEE160-0570-4D47-8B94-45829CBC5498}" srcOrd="1" destOrd="0" presId="urn:microsoft.com/office/officeart/2005/8/layout/bProcess4"/>
    <dgm:cxn modelId="{438FEB5F-4595-44EE-95AA-1FB0A82AFF53}" type="presParOf" srcId="{6FBC3B8B-2738-4A3D-AEE9-23DF8FDF8B3B}" destId="{4FFC0721-484E-4382-B009-F0342C122D2E}" srcOrd="2" destOrd="0" presId="urn:microsoft.com/office/officeart/2005/8/layout/bProcess4"/>
    <dgm:cxn modelId="{D00659C2-EAC8-4F16-B555-966DF3F0FFA2}" type="presParOf" srcId="{4FFC0721-484E-4382-B009-F0342C122D2E}" destId="{325BA8D0-65EB-4D55-BC3B-AFEE8110DFB4}" srcOrd="0" destOrd="0" presId="urn:microsoft.com/office/officeart/2005/8/layout/bProcess4"/>
    <dgm:cxn modelId="{6D3430D0-E9E4-412B-B72E-1D0C6DAC4E25}" type="presParOf" srcId="{4FFC0721-484E-4382-B009-F0342C122D2E}" destId="{01585C5D-3646-43AA-9641-D83B16FCF583}" srcOrd="1" destOrd="0" presId="urn:microsoft.com/office/officeart/2005/8/layout/bProcess4"/>
    <dgm:cxn modelId="{C634451A-0B09-43F2-9602-402F30169ACF}" type="presParOf" srcId="{6FBC3B8B-2738-4A3D-AEE9-23DF8FDF8B3B}" destId="{ECE368C3-28D7-4366-A89B-49E2583C91E2}" srcOrd="3" destOrd="0" presId="urn:microsoft.com/office/officeart/2005/8/layout/bProcess4"/>
    <dgm:cxn modelId="{6EA7374C-9E7E-4FB5-8983-D4A169806156}" type="presParOf" srcId="{6FBC3B8B-2738-4A3D-AEE9-23DF8FDF8B3B}" destId="{C7EAC2EE-0DCD-4337-B80E-8EC727B82167}" srcOrd="4" destOrd="0" presId="urn:microsoft.com/office/officeart/2005/8/layout/bProcess4"/>
    <dgm:cxn modelId="{35B349A0-00FE-4262-BB0A-4B9856DD3ACF}" type="presParOf" srcId="{C7EAC2EE-0DCD-4337-B80E-8EC727B82167}" destId="{462DD5D9-1575-4560-9F9B-0B38423F082B}" srcOrd="0" destOrd="0" presId="urn:microsoft.com/office/officeart/2005/8/layout/bProcess4"/>
    <dgm:cxn modelId="{568E82DE-8287-4713-BD1C-754D8D4F6D6C}" type="presParOf" srcId="{C7EAC2EE-0DCD-4337-B80E-8EC727B82167}" destId="{D15B3E79-D8D9-4BDF-9505-E4483FCE7318}" srcOrd="1" destOrd="0" presId="urn:microsoft.com/office/officeart/2005/8/layout/bProcess4"/>
    <dgm:cxn modelId="{32CE0F13-0598-484E-8C3E-778D23AF1817}" type="presParOf" srcId="{6FBC3B8B-2738-4A3D-AEE9-23DF8FDF8B3B}" destId="{C7E86200-12DE-4ACE-9FFA-FA0FCEFA9D05}" srcOrd="5" destOrd="0" presId="urn:microsoft.com/office/officeart/2005/8/layout/bProcess4"/>
    <dgm:cxn modelId="{C708FA21-A1A8-480F-BE99-FC372CA22B4F}" type="presParOf" srcId="{6FBC3B8B-2738-4A3D-AEE9-23DF8FDF8B3B}" destId="{AF5E019B-590C-4AF8-9E14-84830836F199}" srcOrd="6" destOrd="0" presId="urn:microsoft.com/office/officeart/2005/8/layout/bProcess4"/>
    <dgm:cxn modelId="{46476703-94E8-466C-849F-5CF1930371E4}" type="presParOf" srcId="{AF5E019B-590C-4AF8-9E14-84830836F199}" destId="{977DDA5A-23BF-4635-94CE-E9AF51D3F110}" srcOrd="0" destOrd="0" presId="urn:microsoft.com/office/officeart/2005/8/layout/bProcess4"/>
    <dgm:cxn modelId="{F14D60B5-99F8-489A-B774-276D7439E663}" type="presParOf" srcId="{AF5E019B-590C-4AF8-9E14-84830836F199}" destId="{A9881295-26F1-4AF2-ADE9-DEEAD4EBBA12}" srcOrd="1" destOrd="0" presId="urn:microsoft.com/office/officeart/2005/8/layout/bProcess4"/>
    <dgm:cxn modelId="{08724AC9-137B-4474-9DC7-ABACC1779429}" type="presParOf" srcId="{6FBC3B8B-2738-4A3D-AEE9-23DF8FDF8B3B}" destId="{7DEC1FB6-1027-420B-949F-47039A8BFEE1}" srcOrd="7" destOrd="0" presId="urn:microsoft.com/office/officeart/2005/8/layout/bProcess4"/>
    <dgm:cxn modelId="{BA6C4516-0D0F-4280-9553-B29BD5B2ED30}" type="presParOf" srcId="{6FBC3B8B-2738-4A3D-AEE9-23DF8FDF8B3B}" destId="{0E87C2EF-1DC3-4120-9F93-573FB96C905D}" srcOrd="8" destOrd="0" presId="urn:microsoft.com/office/officeart/2005/8/layout/bProcess4"/>
    <dgm:cxn modelId="{9FFF272F-6B4E-43F0-96F4-5F398835EF63}" type="presParOf" srcId="{0E87C2EF-1DC3-4120-9F93-573FB96C905D}" destId="{CD7A4400-867F-4F67-9D9F-EDB852415E99}" srcOrd="0" destOrd="0" presId="urn:microsoft.com/office/officeart/2005/8/layout/bProcess4"/>
    <dgm:cxn modelId="{ED625991-6F1F-4D5A-B77E-BE173C893C64}" type="presParOf" srcId="{0E87C2EF-1DC3-4120-9F93-573FB96C905D}" destId="{DE2EF784-EF8F-48CE-BB52-04772ABFBB9C}" srcOrd="1" destOrd="0" presId="urn:microsoft.com/office/officeart/2005/8/layout/bProcess4"/>
    <dgm:cxn modelId="{09938C7B-856A-4815-816D-3DD15972A136}" type="presParOf" srcId="{6FBC3B8B-2738-4A3D-AEE9-23DF8FDF8B3B}" destId="{372C779C-46DB-472E-9365-1338E2112E35}" srcOrd="9" destOrd="0" presId="urn:microsoft.com/office/officeart/2005/8/layout/bProcess4"/>
    <dgm:cxn modelId="{F4E41DCC-7359-4687-9946-8C5134FE97A8}" type="presParOf" srcId="{6FBC3B8B-2738-4A3D-AEE9-23DF8FDF8B3B}" destId="{FFED015D-C768-4EFC-9618-2598E01D4850}" srcOrd="10" destOrd="0" presId="urn:microsoft.com/office/officeart/2005/8/layout/bProcess4"/>
    <dgm:cxn modelId="{44B7DFBA-1108-4F12-A6A4-4D0FBCEBE198}" type="presParOf" srcId="{FFED015D-C768-4EFC-9618-2598E01D4850}" destId="{D1D14B30-A49D-4113-B913-A9B64946E6A5}" srcOrd="0" destOrd="0" presId="urn:microsoft.com/office/officeart/2005/8/layout/bProcess4"/>
    <dgm:cxn modelId="{05E2BDD6-A319-4AA0-9982-90CB40B0718C}" type="presParOf" srcId="{FFED015D-C768-4EFC-9618-2598E01D4850}" destId="{AD8A399E-9A07-4D11-AC60-BB543FC7C20F}" srcOrd="1" destOrd="0" presId="urn:microsoft.com/office/officeart/2005/8/layout/bProcess4"/>
    <dgm:cxn modelId="{FE1FC45A-D432-4002-BD46-57614BDB317C}" type="presParOf" srcId="{6FBC3B8B-2738-4A3D-AEE9-23DF8FDF8B3B}" destId="{311E1D6A-02F1-4C1A-A6AD-7998FDDCD04F}" srcOrd="11" destOrd="0" presId="urn:microsoft.com/office/officeart/2005/8/layout/bProcess4"/>
    <dgm:cxn modelId="{9B721433-A66C-48F4-81E0-487D345A4F2E}" type="presParOf" srcId="{6FBC3B8B-2738-4A3D-AEE9-23DF8FDF8B3B}" destId="{0ABD51C8-D4BC-4AC0-B59C-EF300FFD1A3A}" srcOrd="12" destOrd="0" presId="urn:microsoft.com/office/officeart/2005/8/layout/bProcess4"/>
    <dgm:cxn modelId="{AAACB113-37FB-41D1-8A66-9793858AC100}" type="presParOf" srcId="{0ABD51C8-D4BC-4AC0-B59C-EF300FFD1A3A}" destId="{FFB348E3-81EF-4C34-B918-C010AAEAC6C6}" srcOrd="0" destOrd="0" presId="urn:microsoft.com/office/officeart/2005/8/layout/bProcess4"/>
    <dgm:cxn modelId="{BED0AA52-A847-4C44-85F2-DE84DE8E3C57}" type="presParOf" srcId="{0ABD51C8-D4BC-4AC0-B59C-EF300FFD1A3A}" destId="{094C73CD-C312-4B3D-AACB-BCDA510CCA8D}" srcOrd="1" destOrd="0" presId="urn:microsoft.com/office/officeart/2005/8/layout/bProcess4"/>
    <dgm:cxn modelId="{393300BA-30B9-4D9D-9795-E4EEF770B4DA}" type="presParOf" srcId="{6FBC3B8B-2738-4A3D-AEE9-23DF8FDF8B3B}" destId="{59C5ED96-EAF7-49AA-92BE-7AE89C7ADABB}" srcOrd="13" destOrd="0" presId="urn:microsoft.com/office/officeart/2005/8/layout/bProcess4"/>
    <dgm:cxn modelId="{02ADC604-7468-4469-94D4-E29413896AD3}" type="presParOf" srcId="{6FBC3B8B-2738-4A3D-AEE9-23DF8FDF8B3B}" destId="{2FB93C1E-D4E2-4F66-A453-042E941A2841}" srcOrd="14" destOrd="0" presId="urn:microsoft.com/office/officeart/2005/8/layout/bProcess4"/>
    <dgm:cxn modelId="{C208008D-9A39-4526-8283-2F01CAEA9929}" type="presParOf" srcId="{2FB93C1E-D4E2-4F66-A453-042E941A2841}" destId="{26D8310D-7C05-4AF5-AC18-21B6AFD239D6}" srcOrd="0" destOrd="0" presId="urn:microsoft.com/office/officeart/2005/8/layout/bProcess4"/>
    <dgm:cxn modelId="{785191D5-8EFE-4FF3-8188-A1263BEACAF3}" type="presParOf" srcId="{2FB93C1E-D4E2-4F66-A453-042E941A2841}" destId="{B1F3DA0E-C0A6-439F-B18C-8361E0518221}" srcOrd="1" destOrd="0" presId="urn:microsoft.com/office/officeart/2005/8/layout/bProcess4"/>
    <dgm:cxn modelId="{78239ECA-A9C0-4C03-A262-EE7E5208BB80}" type="presParOf" srcId="{6FBC3B8B-2738-4A3D-AEE9-23DF8FDF8B3B}" destId="{3A9E2A88-3CBE-4FB0-874C-ADEC0E039C47}" srcOrd="15" destOrd="0" presId="urn:microsoft.com/office/officeart/2005/8/layout/bProcess4"/>
    <dgm:cxn modelId="{F43C4243-C923-4B24-BE02-77B42CF29BAC}" type="presParOf" srcId="{6FBC3B8B-2738-4A3D-AEE9-23DF8FDF8B3B}" destId="{54D9E154-5CF9-4751-98F9-5C2FAC0632A1}" srcOrd="16" destOrd="0" presId="urn:microsoft.com/office/officeart/2005/8/layout/bProcess4"/>
    <dgm:cxn modelId="{DAA719BB-A843-42D6-844B-FA193FBC402A}" type="presParOf" srcId="{54D9E154-5CF9-4751-98F9-5C2FAC0632A1}" destId="{83CF3027-C148-48AD-9C01-00B932E66FC0}" srcOrd="0" destOrd="0" presId="urn:microsoft.com/office/officeart/2005/8/layout/bProcess4"/>
    <dgm:cxn modelId="{8D39024E-36F9-48D3-92E0-5FB6030D0384}" type="presParOf" srcId="{54D9E154-5CF9-4751-98F9-5C2FAC0632A1}" destId="{8C9AC996-560B-4104-9156-259A51DC0E68}" srcOrd="1" destOrd="0" presId="urn:microsoft.com/office/officeart/2005/8/layout/bProcess4"/>
    <dgm:cxn modelId="{3FF85722-6824-4555-B42B-52AFD7D3432C}" type="presParOf" srcId="{6FBC3B8B-2738-4A3D-AEE9-23DF8FDF8B3B}" destId="{179103B7-DEEA-4637-9DA0-0C3D755AE85A}" srcOrd="17" destOrd="0" presId="urn:microsoft.com/office/officeart/2005/8/layout/bProcess4"/>
    <dgm:cxn modelId="{018568AC-2BD2-4283-A5CE-0EFE3DA517A7}" type="presParOf" srcId="{6FBC3B8B-2738-4A3D-AEE9-23DF8FDF8B3B}" destId="{56D946F4-DAAF-43FC-B3BB-5E2AED5AFA3A}" srcOrd="18" destOrd="0" presId="urn:microsoft.com/office/officeart/2005/8/layout/bProcess4"/>
    <dgm:cxn modelId="{4655C21F-92E4-46A2-A942-C55D21EAAC46}" type="presParOf" srcId="{56D946F4-DAAF-43FC-B3BB-5E2AED5AFA3A}" destId="{7EDB1387-3C90-4A80-8F90-C1C1AE83B733}" srcOrd="0" destOrd="0" presId="urn:microsoft.com/office/officeart/2005/8/layout/bProcess4"/>
    <dgm:cxn modelId="{A9C9BEDB-00CC-4866-AFEF-D433EAED642A}" type="presParOf" srcId="{56D946F4-DAAF-43FC-B3BB-5E2AED5AFA3A}" destId="{4EE5ED32-AD31-46A7-9FF0-2A226A498C20}" srcOrd="1" destOrd="0" presId="urn:microsoft.com/office/officeart/2005/8/layout/bProcess4"/>
    <dgm:cxn modelId="{B0EA533E-96A7-4787-B31F-B04BAC1BAA39}" type="presParOf" srcId="{6FBC3B8B-2738-4A3D-AEE9-23DF8FDF8B3B}" destId="{AA2213EF-ABE2-43C7-BA0D-471616A27E7B}" srcOrd="19" destOrd="0" presId="urn:microsoft.com/office/officeart/2005/8/layout/bProcess4"/>
    <dgm:cxn modelId="{147C7BC6-5AAC-47D7-801E-74E1AE51068C}" type="presParOf" srcId="{6FBC3B8B-2738-4A3D-AEE9-23DF8FDF8B3B}" destId="{EF07B02B-3292-4E49-AB6C-704E9047B328}" srcOrd="20" destOrd="0" presId="urn:microsoft.com/office/officeart/2005/8/layout/bProcess4"/>
    <dgm:cxn modelId="{3404A1BA-CAB6-4B3B-8C50-64CE37923C0A}" type="presParOf" srcId="{EF07B02B-3292-4E49-AB6C-704E9047B328}" destId="{AD0ECD3F-338B-4489-98CC-A2CFF9A54F7E}" srcOrd="0" destOrd="0" presId="urn:microsoft.com/office/officeart/2005/8/layout/bProcess4"/>
    <dgm:cxn modelId="{13800286-94EB-45C5-8571-51DC5C7E6BEA}" type="presParOf" srcId="{EF07B02B-3292-4E49-AB6C-704E9047B328}" destId="{9771266F-8A0E-472D-B44C-3746E9390FA5}" srcOrd="1" destOrd="0" presId="urn:microsoft.com/office/officeart/2005/8/layout/bProcess4"/>
    <dgm:cxn modelId="{5CA28A78-9473-4F67-996E-F213FE15F376}" type="presParOf" srcId="{6FBC3B8B-2738-4A3D-AEE9-23DF8FDF8B3B}" destId="{592F96E4-2DE9-4D54-A3CF-BF4822D6A1E7}" srcOrd="21" destOrd="0" presId="urn:microsoft.com/office/officeart/2005/8/layout/bProcess4"/>
    <dgm:cxn modelId="{E425A0C6-C64E-4289-AFD7-F6BCC5AB423A}" type="presParOf" srcId="{6FBC3B8B-2738-4A3D-AEE9-23DF8FDF8B3B}" destId="{C9AB83A2-EADE-4F34-98BD-AEAF81874D57}" srcOrd="22" destOrd="0" presId="urn:microsoft.com/office/officeart/2005/8/layout/bProcess4"/>
    <dgm:cxn modelId="{3BD2C624-E28C-44A3-A7D8-3FE40FAFCA88}" type="presParOf" srcId="{C9AB83A2-EADE-4F34-98BD-AEAF81874D57}" destId="{0EC948A7-6142-4B15-B5CF-FC2E726797B1}" srcOrd="0" destOrd="0" presId="urn:microsoft.com/office/officeart/2005/8/layout/bProcess4"/>
    <dgm:cxn modelId="{F5B319DF-0D31-4EB7-B6FF-AAE49574E340}" type="presParOf" srcId="{C9AB83A2-EADE-4F34-98BD-AEAF81874D57}" destId="{D3B9C2C9-E9C7-4BB3-958B-93ABC3BA90C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5ADC1E-28FD-42C3-AA66-E8A6A3E3A514}"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754B1C86-149B-4D49-B492-726319651A22}">
      <dgm:prSet phldrT="[Text]"/>
      <dgm:spPr>
        <a:xfrm rot="5400000">
          <a:off x="-119898" y="120936"/>
          <a:ext cx="799321" cy="559525"/>
        </a:xfrm>
      </dgm:spPr>
      <dgm:t>
        <a:bodyPr/>
        <a:lstStyle/>
        <a:p>
          <a:r>
            <a:rPr lang="en-US" dirty="0"/>
            <a:t>Plan</a:t>
          </a:r>
        </a:p>
      </dgm:t>
    </dgm:pt>
    <dgm:pt modelId="{C231D070-5064-4FA9-A5E4-86EDB574B089}" type="parTrans" cxnId="{AB0FE69A-5676-4D38-989F-BFF66299BE5E}">
      <dgm:prSet/>
      <dgm:spPr/>
      <dgm:t>
        <a:bodyPr/>
        <a:lstStyle/>
        <a:p>
          <a:endParaRPr lang="en-US"/>
        </a:p>
      </dgm:t>
    </dgm:pt>
    <dgm:pt modelId="{236C6DD3-8762-4B30-A7F0-591180DD7AA9}" type="sibTrans" cxnId="{AB0FE69A-5676-4D38-989F-BFF66299BE5E}">
      <dgm:prSet/>
      <dgm:spPr/>
      <dgm:t>
        <a:bodyPr/>
        <a:lstStyle/>
        <a:p>
          <a:endParaRPr lang="en-US"/>
        </a:p>
      </dgm:t>
    </dgm:pt>
    <dgm:pt modelId="{F6541E4A-6E2B-4E22-B55A-C4B965B8EFF0}">
      <dgm:prSet phldrT="[Text]"/>
      <dgm:spPr>
        <a:xfrm rot="5400000">
          <a:off x="1942301" y="-1381737"/>
          <a:ext cx="519559" cy="3285110"/>
        </a:xfrm>
      </dgm:spPr>
      <dgm:t>
        <a:bodyPr/>
        <a:lstStyle/>
        <a:p>
          <a:r>
            <a:rPr lang="en-US" dirty="0">
              <a:solidFill>
                <a:schemeClr val="bg1"/>
              </a:solidFill>
            </a:rPr>
            <a:t> </a:t>
          </a:r>
          <a:r>
            <a:rPr lang="en-US" dirty="0">
              <a:solidFill>
                <a:schemeClr val="tx1"/>
              </a:solidFill>
            </a:rPr>
            <a:t>1.  </a:t>
          </a:r>
          <a:r>
            <a:rPr lang="en-US" baseline="0" dirty="0">
              <a:solidFill>
                <a:schemeClr val="tx1"/>
              </a:solidFill>
            </a:rPr>
            <a:t>Define Purpose of Study and Scope of TAM Investment</a:t>
          </a:r>
          <a:endParaRPr lang="en-US" dirty="0">
            <a:solidFill>
              <a:schemeClr val="tx1"/>
            </a:solidFill>
          </a:endParaRPr>
        </a:p>
      </dgm:t>
    </dgm:pt>
    <dgm:pt modelId="{1BFF036E-F640-41ED-8217-C19D8F09FF19}" type="parTrans" cxnId="{0633E78D-4A15-411F-B279-DECD704F7D70}">
      <dgm:prSet/>
      <dgm:spPr/>
      <dgm:t>
        <a:bodyPr/>
        <a:lstStyle/>
        <a:p>
          <a:endParaRPr lang="en-US"/>
        </a:p>
      </dgm:t>
    </dgm:pt>
    <dgm:pt modelId="{B0CB9D41-817E-4498-8C09-352A9B911BC3}" type="sibTrans" cxnId="{0633E78D-4A15-411F-B279-DECD704F7D70}">
      <dgm:prSet/>
      <dgm:spPr/>
      <dgm:t>
        <a:bodyPr/>
        <a:lstStyle/>
        <a:p>
          <a:endParaRPr lang="en-US"/>
        </a:p>
      </dgm:t>
    </dgm:pt>
    <dgm:pt modelId="{C2C7B1AD-4DF8-437B-BF67-3BCB3778BE98}">
      <dgm:prSet phldrT="[Text]"/>
      <dgm:spPr>
        <a:xfrm rot="5400000">
          <a:off x="1942301" y="-1381737"/>
          <a:ext cx="519559" cy="3285110"/>
        </a:xfrm>
      </dgm:spPr>
      <dgm:t>
        <a:bodyPr/>
        <a:lstStyle/>
        <a:p>
          <a:r>
            <a:rPr lang="en-US" dirty="0">
              <a:solidFill>
                <a:schemeClr val="tx1"/>
              </a:solidFill>
            </a:rPr>
            <a:t> 2.  Identify Likely Impacts</a:t>
          </a:r>
        </a:p>
      </dgm:t>
    </dgm:pt>
    <dgm:pt modelId="{4769BB2F-FD31-4132-86B4-731F49375B82}" type="parTrans" cxnId="{1821394B-C192-459E-9064-7AA797BA9C82}">
      <dgm:prSet/>
      <dgm:spPr/>
      <dgm:t>
        <a:bodyPr/>
        <a:lstStyle/>
        <a:p>
          <a:endParaRPr lang="en-US"/>
        </a:p>
      </dgm:t>
    </dgm:pt>
    <dgm:pt modelId="{92D4995D-E758-4A12-A850-3AB5A151E5A8}" type="sibTrans" cxnId="{1821394B-C192-459E-9064-7AA797BA9C82}">
      <dgm:prSet/>
      <dgm:spPr/>
      <dgm:t>
        <a:bodyPr/>
        <a:lstStyle/>
        <a:p>
          <a:endParaRPr lang="en-US"/>
        </a:p>
      </dgm:t>
    </dgm:pt>
    <dgm:pt modelId="{88A2843B-6416-4E2D-9E76-270BCCE5D692}">
      <dgm:prSet phldrT="[Text]"/>
      <dgm:spPr>
        <a:xfrm rot="5400000">
          <a:off x="-119898" y="752400"/>
          <a:ext cx="799321" cy="559525"/>
        </a:xfrm>
      </dgm:spPr>
      <dgm:t>
        <a:bodyPr/>
        <a:lstStyle/>
        <a:p>
          <a:r>
            <a:rPr lang="en-US" dirty="0"/>
            <a:t>Collect</a:t>
          </a:r>
        </a:p>
      </dgm:t>
    </dgm:pt>
    <dgm:pt modelId="{5B521E1F-5819-4FD6-8947-A652D37D636C}" type="parTrans" cxnId="{92623159-0C9B-4815-A467-517364C9ED5E}">
      <dgm:prSet/>
      <dgm:spPr/>
      <dgm:t>
        <a:bodyPr/>
        <a:lstStyle/>
        <a:p>
          <a:endParaRPr lang="en-US"/>
        </a:p>
      </dgm:t>
    </dgm:pt>
    <dgm:pt modelId="{AA09BBEA-12C0-4AD8-AE4E-E8CC2AD9B7BA}" type="sibTrans" cxnId="{92623159-0C9B-4815-A467-517364C9ED5E}">
      <dgm:prSet/>
      <dgm:spPr/>
      <dgm:t>
        <a:bodyPr/>
        <a:lstStyle/>
        <a:p>
          <a:endParaRPr lang="en-US"/>
        </a:p>
      </dgm:t>
    </dgm:pt>
    <dgm:pt modelId="{D8AA05AE-E921-4DD9-832B-0ECABB64FEF9}">
      <dgm:prSet phldrT="[Text]"/>
      <dgm:spPr>
        <a:xfrm rot="5400000">
          <a:off x="1942301" y="-750273"/>
          <a:ext cx="519559" cy="3285110"/>
        </a:xfrm>
      </dgm:spPr>
      <dgm:t>
        <a:bodyPr/>
        <a:lstStyle/>
        <a:p>
          <a:r>
            <a:rPr lang="en-US" dirty="0">
              <a:solidFill>
                <a:schemeClr val="bg1"/>
              </a:solidFill>
            </a:rPr>
            <a:t> </a:t>
          </a:r>
          <a:r>
            <a:rPr lang="en-US" dirty="0">
              <a:solidFill>
                <a:srgbClr val="424142"/>
              </a:solidFill>
            </a:rPr>
            <a:t>4.  Establish Modeling Approach and Identify Tools</a:t>
          </a:r>
          <a:endParaRPr lang="en-US" dirty="0">
            <a:solidFill>
              <a:schemeClr val="bg1"/>
            </a:solidFill>
          </a:endParaRPr>
        </a:p>
      </dgm:t>
    </dgm:pt>
    <dgm:pt modelId="{56A30EA2-155B-4CDA-850A-94DF980EBBE0}" type="parTrans" cxnId="{B8A5E733-E90D-49F6-97AA-014C6B766D94}">
      <dgm:prSet/>
      <dgm:spPr/>
      <dgm:t>
        <a:bodyPr/>
        <a:lstStyle/>
        <a:p>
          <a:endParaRPr lang="en-US"/>
        </a:p>
      </dgm:t>
    </dgm:pt>
    <dgm:pt modelId="{71A23FEA-1F43-45EA-84C2-76FD13943CC0}" type="sibTrans" cxnId="{B8A5E733-E90D-49F6-97AA-014C6B766D94}">
      <dgm:prSet/>
      <dgm:spPr/>
      <dgm:t>
        <a:bodyPr/>
        <a:lstStyle/>
        <a:p>
          <a:endParaRPr lang="en-US"/>
        </a:p>
      </dgm:t>
    </dgm:pt>
    <dgm:pt modelId="{94AEBDB0-77BA-4894-A741-3AC2D004EDAB}">
      <dgm:prSet phldrT="[Text]"/>
      <dgm:spPr>
        <a:xfrm rot="5400000">
          <a:off x="-119898" y="1383865"/>
          <a:ext cx="799321" cy="559525"/>
        </a:xfrm>
      </dgm:spPr>
      <dgm:t>
        <a:bodyPr/>
        <a:lstStyle/>
        <a:p>
          <a:r>
            <a:rPr lang="en-US" dirty="0"/>
            <a:t>Analyze</a:t>
          </a:r>
        </a:p>
      </dgm:t>
    </dgm:pt>
    <dgm:pt modelId="{5DE54D1E-9D40-499A-B933-059E3CF23545}" type="parTrans" cxnId="{C296F565-0FA5-430F-9EA1-62C2467DC00A}">
      <dgm:prSet/>
      <dgm:spPr/>
      <dgm:t>
        <a:bodyPr/>
        <a:lstStyle/>
        <a:p>
          <a:endParaRPr lang="en-US"/>
        </a:p>
      </dgm:t>
    </dgm:pt>
    <dgm:pt modelId="{3B3AFD73-F5DB-423D-85DE-C53B0CA0FB45}" type="sibTrans" cxnId="{C296F565-0FA5-430F-9EA1-62C2467DC00A}">
      <dgm:prSet/>
      <dgm:spPr/>
      <dgm:t>
        <a:bodyPr/>
        <a:lstStyle/>
        <a:p>
          <a:endParaRPr lang="en-US"/>
        </a:p>
      </dgm:t>
    </dgm:pt>
    <dgm:pt modelId="{02F073A5-A330-471C-9F92-AF410568ADC0}">
      <dgm:prSet phldrT="[Text]"/>
      <dgm:spPr>
        <a:xfrm rot="5400000">
          <a:off x="1942301" y="-118808"/>
          <a:ext cx="519559" cy="3285110"/>
        </a:xfrm>
      </dgm:spPr>
      <dgm:t>
        <a:bodyPr/>
        <a:lstStyle/>
        <a:p>
          <a:r>
            <a:rPr lang="en-US" dirty="0">
              <a:solidFill>
                <a:schemeClr val="tx1"/>
              </a:solidFill>
            </a:rPr>
            <a:t> 6.  Conduct Analysis</a:t>
          </a:r>
        </a:p>
      </dgm:t>
    </dgm:pt>
    <dgm:pt modelId="{3EC3FE34-AF60-4783-BD3D-D19B2A22C104}" type="parTrans" cxnId="{13BD9F39-A0F5-4B82-95E4-1834EA8CED0B}">
      <dgm:prSet/>
      <dgm:spPr/>
      <dgm:t>
        <a:bodyPr/>
        <a:lstStyle/>
        <a:p>
          <a:endParaRPr lang="en-US"/>
        </a:p>
      </dgm:t>
    </dgm:pt>
    <dgm:pt modelId="{27008564-A13B-4BD9-BF93-5F1F0D7C1337}" type="sibTrans" cxnId="{13BD9F39-A0F5-4B82-95E4-1834EA8CED0B}">
      <dgm:prSet/>
      <dgm:spPr/>
      <dgm:t>
        <a:bodyPr/>
        <a:lstStyle/>
        <a:p>
          <a:endParaRPr lang="en-US"/>
        </a:p>
      </dgm:t>
    </dgm:pt>
    <dgm:pt modelId="{53BA2367-8047-4057-BAC5-859322B0EB72}">
      <dgm:prSet phldrT="[Text]"/>
      <dgm:spPr>
        <a:xfrm rot="5400000">
          <a:off x="1942301" y="-118808"/>
          <a:ext cx="519559" cy="3285110"/>
        </a:xfrm>
      </dgm:spPr>
      <dgm:t>
        <a:bodyPr/>
        <a:lstStyle/>
        <a:p>
          <a:r>
            <a:rPr lang="en-US" dirty="0">
              <a:solidFill>
                <a:schemeClr val="tx1"/>
              </a:solidFill>
            </a:rPr>
            <a:t> 7.  Estimate ROI and Summarize Results</a:t>
          </a:r>
        </a:p>
      </dgm:t>
    </dgm:pt>
    <dgm:pt modelId="{5022FBC4-F1AD-4D88-9CAC-A3862A2C7121}" type="parTrans" cxnId="{71E0952E-20E5-44C6-A62F-370B5D87BC97}">
      <dgm:prSet/>
      <dgm:spPr/>
      <dgm:t>
        <a:bodyPr/>
        <a:lstStyle/>
        <a:p>
          <a:endParaRPr lang="en-US"/>
        </a:p>
      </dgm:t>
    </dgm:pt>
    <dgm:pt modelId="{2E414CA7-4B5F-4EE8-892E-E823425FFA50}" type="sibTrans" cxnId="{71E0952E-20E5-44C6-A62F-370B5D87BC97}">
      <dgm:prSet/>
      <dgm:spPr/>
      <dgm:t>
        <a:bodyPr/>
        <a:lstStyle/>
        <a:p>
          <a:endParaRPr lang="en-US"/>
        </a:p>
      </dgm:t>
    </dgm:pt>
    <dgm:pt modelId="{797918FF-E11C-4C0D-BD9A-F5D92B67CE3C}">
      <dgm:prSet phldrT="[Text]"/>
      <dgm:spPr>
        <a:xfrm rot="5400000">
          <a:off x="1942301" y="-1381737"/>
          <a:ext cx="519559" cy="3285110"/>
        </a:xfrm>
      </dgm:spPr>
      <dgm:t>
        <a:bodyPr/>
        <a:lstStyle/>
        <a:p>
          <a:r>
            <a:rPr lang="en-US" baseline="0" dirty="0">
              <a:solidFill>
                <a:schemeClr val="tx1"/>
              </a:solidFill>
            </a:rPr>
            <a:t> 3.  Assess Available Data</a:t>
          </a:r>
          <a:endParaRPr lang="en-US" dirty="0">
            <a:solidFill>
              <a:schemeClr val="tx1"/>
            </a:solidFill>
          </a:endParaRPr>
        </a:p>
      </dgm:t>
    </dgm:pt>
    <dgm:pt modelId="{AEA9B9B7-CDBB-4AE7-9AFC-C43B41CD7B15}" type="parTrans" cxnId="{60E2C8E8-34CC-40BB-A3AB-DF082B0A7F7C}">
      <dgm:prSet/>
      <dgm:spPr/>
      <dgm:t>
        <a:bodyPr/>
        <a:lstStyle/>
        <a:p>
          <a:endParaRPr lang="en-US"/>
        </a:p>
      </dgm:t>
    </dgm:pt>
    <dgm:pt modelId="{AD0496EB-EA51-4C67-A622-D976B81F1CA3}" type="sibTrans" cxnId="{60E2C8E8-34CC-40BB-A3AB-DF082B0A7F7C}">
      <dgm:prSet/>
      <dgm:spPr/>
      <dgm:t>
        <a:bodyPr/>
        <a:lstStyle/>
        <a:p>
          <a:endParaRPr lang="en-US"/>
        </a:p>
      </dgm:t>
    </dgm:pt>
    <dgm:pt modelId="{6BD6B3CE-240D-4458-A8B0-4DA5284A6DC7}">
      <dgm:prSet/>
      <dgm:spPr/>
      <dgm:t>
        <a:bodyPr/>
        <a:lstStyle/>
        <a:p>
          <a:r>
            <a:rPr lang="en-US" dirty="0">
              <a:solidFill>
                <a:schemeClr val="bg1"/>
              </a:solidFill>
            </a:rPr>
            <a:t> </a:t>
          </a:r>
          <a:r>
            <a:rPr lang="en-US" dirty="0">
              <a:solidFill>
                <a:srgbClr val="424142"/>
              </a:solidFill>
            </a:rPr>
            <a:t>5.  Collect Necessary Data</a:t>
          </a:r>
          <a:endParaRPr lang="en-US" dirty="0">
            <a:solidFill>
              <a:schemeClr val="bg1"/>
            </a:solidFill>
          </a:endParaRPr>
        </a:p>
      </dgm:t>
    </dgm:pt>
    <dgm:pt modelId="{56E3E589-4C03-42F0-84B2-A93D6D974D22}" type="parTrans" cxnId="{EB80F0AB-E32F-46A0-A979-E6A8E55433F1}">
      <dgm:prSet/>
      <dgm:spPr/>
      <dgm:t>
        <a:bodyPr/>
        <a:lstStyle/>
        <a:p>
          <a:endParaRPr lang="en-US"/>
        </a:p>
      </dgm:t>
    </dgm:pt>
    <dgm:pt modelId="{71058FC1-C745-4F83-9A14-974E1A70BB68}" type="sibTrans" cxnId="{EB80F0AB-E32F-46A0-A979-E6A8E55433F1}">
      <dgm:prSet/>
      <dgm:spPr/>
      <dgm:t>
        <a:bodyPr/>
        <a:lstStyle/>
        <a:p>
          <a:endParaRPr lang="en-US"/>
        </a:p>
      </dgm:t>
    </dgm:pt>
    <dgm:pt modelId="{0AB5F9CA-4C7C-4768-9272-1758372FA8C7}" type="pres">
      <dgm:prSet presAssocID="{CD5ADC1E-28FD-42C3-AA66-E8A6A3E3A514}" presName="linearFlow" presStyleCnt="0">
        <dgm:presLayoutVars>
          <dgm:dir val="rev"/>
          <dgm:animLvl val="lvl"/>
          <dgm:resizeHandles val="exact"/>
        </dgm:presLayoutVars>
      </dgm:prSet>
      <dgm:spPr/>
    </dgm:pt>
    <dgm:pt modelId="{0308D82E-5A82-421B-9CA2-4FF96E4C79C1}" type="pres">
      <dgm:prSet presAssocID="{754B1C86-149B-4D49-B492-726319651A22}" presName="composite" presStyleCnt="0"/>
      <dgm:spPr/>
    </dgm:pt>
    <dgm:pt modelId="{CB03D401-862D-41E2-A852-92BD459CC0BB}" type="pres">
      <dgm:prSet presAssocID="{754B1C86-149B-4D49-B492-726319651A22}" presName="parentText" presStyleLbl="alignNode1" presStyleIdx="0" presStyleCnt="3">
        <dgm:presLayoutVars>
          <dgm:chMax val="1"/>
          <dgm:bulletEnabled val="1"/>
        </dgm:presLayoutVars>
      </dgm:prSet>
      <dgm:spPr>
        <a:prstGeom prst="chevron">
          <a:avLst/>
        </a:prstGeom>
      </dgm:spPr>
    </dgm:pt>
    <dgm:pt modelId="{E0820CCB-4ECA-426F-BF55-72946CA07C22}" type="pres">
      <dgm:prSet presAssocID="{754B1C86-149B-4D49-B492-726319651A22}" presName="descendantText" presStyleLbl="alignAcc1" presStyleIdx="0" presStyleCnt="3" custScaleY="100000" custLinFactNeighborX="-6140" custLinFactNeighborY="-84">
        <dgm:presLayoutVars>
          <dgm:bulletEnabled val="1"/>
        </dgm:presLayoutVars>
      </dgm:prSet>
      <dgm:spPr>
        <a:prstGeom prst="round2SameRect">
          <a:avLst/>
        </a:prstGeom>
      </dgm:spPr>
    </dgm:pt>
    <dgm:pt modelId="{4C9A2777-7290-4D07-81CB-8233EFFBB238}" type="pres">
      <dgm:prSet presAssocID="{236C6DD3-8762-4B30-A7F0-591180DD7AA9}" presName="sp" presStyleCnt="0"/>
      <dgm:spPr/>
    </dgm:pt>
    <dgm:pt modelId="{90079507-EBC2-4D64-B422-C9C50A952450}" type="pres">
      <dgm:prSet presAssocID="{88A2843B-6416-4E2D-9E76-270BCCE5D692}" presName="composite" presStyleCnt="0"/>
      <dgm:spPr/>
    </dgm:pt>
    <dgm:pt modelId="{65A27F1C-244F-45D6-9AA0-91DE43B02E21}" type="pres">
      <dgm:prSet presAssocID="{88A2843B-6416-4E2D-9E76-270BCCE5D692}" presName="parentText" presStyleLbl="alignNode1" presStyleIdx="1" presStyleCnt="3">
        <dgm:presLayoutVars>
          <dgm:chMax val="1"/>
          <dgm:bulletEnabled val="1"/>
        </dgm:presLayoutVars>
      </dgm:prSet>
      <dgm:spPr>
        <a:prstGeom prst="chevron">
          <a:avLst/>
        </a:prstGeom>
      </dgm:spPr>
    </dgm:pt>
    <dgm:pt modelId="{29F3256D-39FE-47AA-8701-20D5BEFAA571}" type="pres">
      <dgm:prSet presAssocID="{88A2843B-6416-4E2D-9E76-270BCCE5D692}" presName="descendantText" presStyleLbl="alignAcc1" presStyleIdx="1" presStyleCnt="3">
        <dgm:presLayoutVars>
          <dgm:bulletEnabled val="1"/>
        </dgm:presLayoutVars>
      </dgm:prSet>
      <dgm:spPr>
        <a:prstGeom prst="round2SameRect">
          <a:avLst/>
        </a:prstGeom>
      </dgm:spPr>
    </dgm:pt>
    <dgm:pt modelId="{6DC27D17-5E57-43F7-8FB1-8A69709F97DD}" type="pres">
      <dgm:prSet presAssocID="{AA09BBEA-12C0-4AD8-AE4E-E8CC2AD9B7BA}" presName="sp" presStyleCnt="0"/>
      <dgm:spPr/>
    </dgm:pt>
    <dgm:pt modelId="{B9E94A97-692D-4152-9129-FD6244DEBB42}" type="pres">
      <dgm:prSet presAssocID="{94AEBDB0-77BA-4894-A741-3AC2D004EDAB}" presName="composite" presStyleCnt="0"/>
      <dgm:spPr/>
    </dgm:pt>
    <dgm:pt modelId="{6123558C-8B0C-4AB4-90D6-0BFF1DBFA012}" type="pres">
      <dgm:prSet presAssocID="{94AEBDB0-77BA-4894-A741-3AC2D004EDAB}" presName="parentText" presStyleLbl="alignNode1" presStyleIdx="2" presStyleCnt="3">
        <dgm:presLayoutVars>
          <dgm:chMax val="1"/>
          <dgm:bulletEnabled val="1"/>
        </dgm:presLayoutVars>
      </dgm:prSet>
      <dgm:spPr>
        <a:prstGeom prst="chevron">
          <a:avLst/>
        </a:prstGeom>
      </dgm:spPr>
    </dgm:pt>
    <dgm:pt modelId="{B0001C4B-2D38-4769-B44D-546BC30BC62C}" type="pres">
      <dgm:prSet presAssocID="{94AEBDB0-77BA-4894-A741-3AC2D004EDAB}" presName="descendantText" presStyleLbl="alignAcc1" presStyleIdx="2" presStyleCnt="3">
        <dgm:presLayoutVars>
          <dgm:bulletEnabled val="1"/>
        </dgm:presLayoutVars>
      </dgm:prSet>
      <dgm:spPr>
        <a:prstGeom prst="round2SameRect">
          <a:avLst/>
        </a:prstGeom>
      </dgm:spPr>
    </dgm:pt>
  </dgm:ptLst>
  <dgm:cxnLst>
    <dgm:cxn modelId="{EE002A13-9C8C-614D-92C8-8931E5867994}" type="presOf" srcId="{53BA2367-8047-4057-BAC5-859322B0EB72}" destId="{B0001C4B-2D38-4769-B44D-546BC30BC62C}" srcOrd="0" destOrd="1" presId="urn:microsoft.com/office/officeart/2005/8/layout/chevron2"/>
    <dgm:cxn modelId="{31644923-6F8B-004E-A6E9-A7DA06A4A44B}" type="presOf" srcId="{88A2843B-6416-4E2D-9E76-270BCCE5D692}" destId="{65A27F1C-244F-45D6-9AA0-91DE43B02E21}" srcOrd="0" destOrd="0" presId="urn:microsoft.com/office/officeart/2005/8/layout/chevron2"/>
    <dgm:cxn modelId="{9AF5342C-132B-8F45-B721-96CA66B70649}" type="presOf" srcId="{797918FF-E11C-4C0D-BD9A-F5D92B67CE3C}" destId="{E0820CCB-4ECA-426F-BF55-72946CA07C22}" srcOrd="0" destOrd="2" presId="urn:microsoft.com/office/officeart/2005/8/layout/chevron2"/>
    <dgm:cxn modelId="{71E0952E-20E5-44C6-A62F-370B5D87BC97}" srcId="{94AEBDB0-77BA-4894-A741-3AC2D004EDAB}" destId="{53BA2367-8047-4057-BAC5-859322B0EB72}" srcOrd="1" destOrd="0" parTransId="{5022FBC4-F1AD-4D88-9CAC-A3862A2C7121}" sibTransId="{2E414CA7-4B5F-4EE8-892E-E823425FFA50}"/>
    <dgm:cxn modelId="{0DD9EC31-ED5C-BE48-954C-54D43715FDE8}" type="presOf" srcId="{02F073A5-A330-471C-9F92-AF410568ADC0}" destId="{B0001C4B-2D38-4769-B44D-546BC30BC62C}" srcOrd="0" destOrd="0" presId="urn:microsoft.com/office/officeart/2005/8/layout/chevron2"/>
    <dgm:cxn modelId="{B8A5E733-E90D-49F6-97AA-014C6B766D94}" srcId="{88A2843B-6416-4E2D-9E76-270BCCE5D692}" destId="{D8AA05AE-E921-4DD9-832B-0ECABB64FEF9}" srcOrd="0" destOrd="0" parTransId="{56A30EA2-155B-4CDA-850A-94DF980EBBE0}" sibTransId="{71A23FEA-1F43-45EA-84C2-76FD13943CC0}"/>
    <dgm:cxn modelId="{13BD9F39-A0F5-4B82-95E4-1834EA8CED0B}" srcId="{94AEBDB0-77BA-4894-A741-3AC2D004EDAB}" destId="{02F073A5-A330-471C-9F92-AF410568ADC0}" srcOrd="0" destOrd="0" parTransId="{3EC3FE34-AF60-4783-BD3D-D19B2A22C104}" sibTransId="{27008564-A13B-4BD9-BF93-5F1F0D7C1337}"/>
    <dgm:cxn modelId="{1CFEF53A-8B07-1645-B997-0747ECDBC76F}" type="presOf" srcId="{754B1C86-149B-4D49-B492-726319651A22}" destId="{CB03D401-862D-41E2-A852-92BD459CC0BB}" srcOrd="0" destOrd="0" presId="urn:microsoft.com/office/officeart/2005/8/layout/chevron2"/>
    <dgm:cxn modelId="{C296F565-0FA5-430F-9EA1-62C2467DC00A}" srcId="{CD5ADC1E-28FD-42C3-AA66-E8A6A3E3A514}" destId="{94AEBDB0-77BA-4894-A741-3AC2D004EDAB}" srcOrd="2" destOrd="0" parTransId="{5DE54D1E-9D40-499A-B933-059E3CF23545}" sibTransId="{3B3AFD73-F5DB-423D-85DE-C53B0CA0FB45}"/>
    <dgm:cxn modelId="{1821394B-C192-459E-9064-7AA797BA9C82}" srcId="{754B1C86-149B-4D49-B492-726319651A22}" destId="{C2C7B1AD-4DF8-437B-BF67-3BCB3778BE98}" srcOrd="1" destOrd="0" parTransId="{4769BB2F-FD31-4132-86B4-731F49375B82}" sibTransId="{92D4995D-E758-4A12-A850-3AB5A151E5A8}"/>
    <dgm:cxn modelId="{92623159-0C9B-4815-A467-517364C9ED5E}" srcId="{CD5ADC1E-28FD-42C3-AA66-E8A6A3E3A514}" destId="{88A2843B-6416-4E2D-9E76-270BCCE5D692}" srcOrd="1" destOrd="0" parTransId="{5B521E1F-5819-4FD6-8947-A652D37D636C}" sibTransId="{AA09BBEA-12C0-4AD8-AE4E-E8CC2AD9B7BA}"/>
    <dgm:cxn modelId="{5E50E37A-61F8-D545-A34A-EF53F3699802}" type="presOf" srcId="{F6541E4A-6E2B-4E22-B55A-C4B965B8EFF0}" destId="{E0820CCB-4ECA-426F-BF55-72946CA07C22}" srcOrd="0" destOrd="0" presId="urn:microsoft.com/office/officeart/2005/8/layout/chevron2"/>
    <dgm:cxn modelId="{BA27DC81-5DE2-444A-9405-22828E7E0E14}" type="presOf" srcId="{D8AA05AE-E921-4DD9-832B-0ECABB64FEF9}" destId="{29F3256D-39FE-47AA-8701-20D5BEFAA571}" srcOrd="0" destOrd="0" presId="urn:microsoft.com/office/officeart/2005/8/layout/chevron2"/>
    <dgm:cxn modelId="{0633E78D-4A15-411F-B279-DECD704F7D70}" srcId="{754B1C86-149B-4D49-B492-726319651A22}" destId="{F6541E4A-6E2B-4E22-B55A-C4B965B8EFF0}" srcOrd="0" destOrd="0" parTransId="{1BFF036E-F640-41ED-8217-C19D8F09FF19}" sibTransId="{B0CB9D41-817E-4498-8C09-352A9B911BC3}"/>
    <dgm:cxn modelId="{FFE48490-BCAA-0A43-A66D-26367593CB25}" type="presOf" srcId="{6BD6B3CE-240D-4458-A8B0-4DA5284A6DC7}" destId="{29F3256D-39FE-47AA-8701-20D5BEFAA571}" srcOrd="0" destOrd="1" presId="urn:microsoft.com/office/officeart/2005/8/layout/chevron2"/>
    <dgm:cxn modelId="{AB0FE69A-5676-4D38-989F-BFF66299BE5E}" srcId="{CD5ADC1E-28FD-42C3-AA66-E8A6A3E3A514}" destId="{754B1C86-149B-4D49-B492-726319651A22}" srcOrd="0" destOrd="0" parTransId="{C231D070-5064-4FA9-A5E4-86EDB574B089}" sibTransId="{236C6DD3-8762-4B30-A7F0-591180DD7AA9}"/>
    <dgm:cxn modelId="{EB80F0AB-E32F-46A0-A979-E6A8E55433F1}" srcId="{88A2843B-6416-4E2D-9E76-270BCCE5D692}" destId="{6BD6B3CE-240D-4458-A8B0-4DA5284A6DC7}" srcOrd="1" destOrd="0" parTransId="{56E3E589-4C03-42F0-84B2-A93D6D974D22}" sibTransId="{71058FC1-C745-4F83-9A14-974E1A70BB68}"/>
    <dgm:cxn modelId="{3566F3B6-217C-F946-BEF2-ABE17CDCA19D}" type="presOf" srcId="{CD5ADC1E-28FD-42C3-AA66-E8A6A3E3A514}" destId="{0AB5F9CA-4C7C-4768-9272-1758372FA8C7}" srcOrd="0" destOrd="0" presId="urn:microsoft.com/office/officeart/2005/8/layout/chevron2"/>
    <dgm:cxn modelId="{60E2C8E8-34CC-40BB-A3AB-DF082B0A7F7C}" srcId="{754B1C86-149B-4D49-B492-726319651A22}" destId="{797918FF-E11C-4C0D-BD9A-F5D92B67CE3C}" srcOrd="2" destOrd="0" parTransId="{AEA9B9B7-CDBB-4AE7-9AFC-C43B41CD7B15}" sibTransId="{AD0496EB-EA51-4C67-A622-D976B81F1CA3}"/>
    <dgm:cxn modelId="{1210F0FA-DFC8-5F41-8420-0B7AC4155259}" type="presOf" srcId="{C2C7B1AD-4DF8-437B-BF67-3BCB3778BE98}" destId="{E0820CCB-4ECA-426F-BF55-72946CA07C22}" srcOrd="0" destOrd="1" presId="urn:microsoft.com/office/officeart/2005/8/layout/chevron2"/>
    <dgm:cxn modelId="{B8795FFC-1C17-CA4D-A8FA-3C317C50088F}" type="presOf" srcId="{94AEBDB0-77BA-4894-A741-3AC2D004EDAB}" destId="{6123558C-8B0C-4AB4-90D6-0BFF1DBFA012}" srcOrd="0" destOrd="0" presId="urn:microsoft.com/office/officeart/2005/8/layout/chevron2"/>
    <dgm:cxn modelId="{4058C742-4141-B648-9BEB-C3B22DD6FF47}" type="presParOf" srcId="{0AB5F9CA-4C7C-4768-9272-1758372FA8C7}" destId="{0308D82E-5A82-421B-9CA2-4FF96E4C79C1}" srcOrd="0" destOrd="0" presId="urn:microsoft.com/office/officeart/2005/8/layout/chevron2"/>
    <dgm:cxn modelId="{E9BE05BF-78E6-0E47-B3DB-D2296B37826C}" type="presParOf" srcId="{0308D82E-5A82-421B-9CA2-4FF96E4C79C1}" destId="{CB03D401-862D-41E2-A852-92BD459CC0BB}" srcOrd="0" destOrd="0" presId="urn:microsoft.com/office/officeart/2005/8/layout/chevron2"/>
    <dgm:cxn modelId="{B02075C7-8A2A-D846-B9A0-5364B71A612B}" type="presParOf" srcId="{0308D82E-5A82-421B-9CA2-4FF96E4C79C1}" destId="{E0820CCB-4ECA-426F-BF55-72946CA07C22}" srcOrd="1" destOrd="0" presId="urn:microsoft.com/office/officeart/2005/8/layout/chevron2"/>
    <dgm:cxn modelId="{95805E9B-7CA5-2D46-845C-AACF8F73E51C}" type="presParOf" srcId="{0AB5F9CA-4C7C-4768-9272-1758372FA8C7}" destId="{4C9A2777-7290-4D07-81CB-8233EFFBB238}" srcOrd="1" destOrd="0" presId="urn:microsoft.com/office/officeart/2005/8/layout/chevron2"/>
    <dgm:cxn modelId="{F18507A5-D347-9940-8302-ACDEFAB5A19B}" type="presParOf" srcId="{0AB5F9CA-4C7C-4768-9272-1758372FA8C7}" destId="{90079507-EBC2-4D64-B422-C9C50A952450}" srcOrd="2" destOrd="0" presId="urn:microsoft.com/office/officeart/2005/8/layout/chevron2"/>
    <dgm:cxn modelId="{A911A134-8D5C-2A4C-9498-B38864F7E832}" type="presParOf" srcId="{90079507-EBC2-4D64-B422-C9C50A952450}" destId="{65A27F1C-244F-45D6-9AA0-91DE43B02E21}" srcOrd="0" destOrd="0" presId="urn:microsoft.com/office/officeart/2005/8/layout/chevron2"/>
    <dgm:cxn modelId="{74D5406C-4948-CA40-A10C-BF23476B6CEE}" type="presParOf" srcId="{90079507-EBC2-4D64-B422-C9C50A952450}" destId="{29F3256D-39FE-47AA-8701-20D5BEFAA571}" srcOrd="1" destOrd="0" presId="urn:microsoft.com/office/officeart/2005/8/layout/chevron2"/>
    <dgm:cxn modelId="{841A7E43-3744-CF4A-83D5-FCEF72AF4003}" type="presParOf" srcId="{0AB5F9CA-4C7C-4768-9272-1758372FA8C7}" destId="{6DC27D17-5E57-43F7-8FB1-8A69709F97DD}" srcOrd="3" destOrd="0" presId="urn:microsoft.com/office/officeart/2005/8/layout/chevron2"/>
    <dgm:cxn modelId="{1BC54DF7-4F55-8148-9702-EE26C9701AD0}" type="presParOf" srcId="{0AB5F9CA-4C7C-4768-9272-1758372FA8C7}" destId="{B9E94A97-692D-4152-9129-FD6244DEBB42}" srcOrd="4" destOrd="0" presId="urn:microsoft.com/office/officeart/2005/8/layout/chevron2"/>
    <dgm:cxn modelId="{0E72325A-DF86-EF40-B456-CB965A632DA8}" type="presParOf" srcId="{B9E94A97-692D-4152-9129-FD6244DEBB42}" destId="{6123558C-8B0C-4AB4-90D6-0BFF1DBFA012}" srcOrd="0" destOrd="0" presId="urn:microsoft.com/office/officeart/2005/8/layout/chevron2"/>
    <dgm:cxn modelId="{07B0126F-2ECF-B647-B049-3120D4DE5511}" type="presParOf" srcId="{B9E94A97-692D-4152-9129-FD6244DEBB42}" destId="{B0001C4B-2D38-4769-B44D-546BC30BC6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86C27-087A-431D-88B8-B56D8D189254}"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en-US"/>
        </a:p>
      </dgm:t>
    </dgm:pt>
    <dgm:pt modelId="{2C88C259-51FD-4A85-9041-C4D5DFEEB8B1}">
      <dgm:prSet phldrT="[Text]"/>
      <dgm:spPr/>
      <dgm:t>
        <a:bodyPr/>
        <a:lstStyle/>
        <a:p>
          <a:r>
            <a:rPr lang="en-US" dirty="0"/>
            <a:t>Attractive Roadsides</a:t>
          </a:r>
        </a:p>
        <a:p>
          <a:r>
            <a:rPr lang="en-US" dirty="0"/>
            <a:t>Mowing Maps</a:t>
          </a:r>
        </a:p>
      </dgm:t>
    </dgm:pt>
    <dgm:pt modelId="{1E4FDFC5-8515-4FA1-A596-E07DBAA4F916}" type="parTrans" cxnId="{DE5232B5-D632-40E2-99F0-3CC56C1641E2}">
      <dgm:prSet/>
      <dgm:spPr/>
      <dgm:t>
        <a:bodyPr/>
        <a:lstStyle/>
        <a:p>
          <a:endParaRPr lang="en-US"/>
        </a:p>
      </dgm:t>
    </dgm:pt>
    <dgm:pt modelId="{CD4804CE-0FF3-4DE7-A977-A5D79FA559B8}" type="sibTrans" cxnId="{DE5232B5-D632-40E2-99F0-3CC56C1641E2}">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1C44F090-6AEC-46F5-BD4E-A70685942285}">
      <dgm:prSet phldrT="[Text]"/>
      <dgm:spPr/>
      <dgm:t>
        <a:bodyPr/>
        <a:lstStyle/>
        <a:p>
          <a:r>
            <a:rPr lang="en-US" dirty="0"/>
            <a:t>Snow &amp; Ice</a:t>
          </a:r>
        </a:p>
        <a:p>
          <a:r>
            <a:rPr lang="en-US" dirty="0"/>
            <a:t>Analysis &amp; Reporting</a:t>
          </a:r>
        </a:p>
      </dgm:t>
    </dgm:pt>
    <dgm:pt modelId="{D42CE94B-E166-4C12-9FF6-5438296E6925}" type="parTrans" cxnId="{1EE21000-631D-49C1-A581-84063BCBC87A}">
      <dgm:prSet/>
      <dgm:spPr/>
      <dgm:t>
        <a:bodyPr/>
        <a:lstStyle/>
        <a:p>
          <a:endParaRPr lang="en-US"/>
        </a:p>
      </dgm:t>
    </dgm:pt>
    <dgm:pt modelId="{5846870F-8E4E-487F-AC5B-9C13537EA2E8}" type="sibTrans" cxnId="{1EE21000-631D-49C1-A581-84063BCBC87A}">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BF0072BC-D974-4D82-915E-D3BBEEE1A303}">
      <dgm:prSet phldrT="[Text]"/>
      <dgm:spPr/>
      <dgm:t>
        <a:bodyPr/>
        <a:lstStyle/>
        <a:p>
          <a:r>
            <a:rPr lang="en-US" dirty="0"/>
            <a:t>Smooth Pavement  Pavement Van Analysis</a:t>
          </a:r>
        </a:p>
      </dgm:t>
    </dgm:pt>
    <dgm:pt modelId="{FBE24348-F9ED-4018-9F8B-50D9E05884F1}" type="parTrans" cxnId="{562576A4-8833-4F22-ABDB-CA14A74BC1B6}">
      <dgm:prSet/>
      <dgm:spPr/>
      <dgm:t>
        <a:bodyPr/>
        <a:lstStyle/>
        <a:p>
          <a:endParaRPr lang="en-US"/>
        </a:p>
      </dgm:t>
    </dgm:pt>
    <dgm:pt modelId="{C58214AE-48C1-4D60-8A73-BE4779823A3C}" type="sibTrans" cxnId="{562576A4-8833-4F22-ABDB-CA14A74BC1B6}">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pt>
    <dgm:pt modelId="{1A24EA19-1FD2-4BAF-9A0F-D29EB6144CB3}">
      <dgm:prSet phldrT="[Text]"/>
      <dgm:spPr/>
      <dgm:t>
        <a:bodyPr/>
        <a:lstStyle/>
        <a:p>
          <a:r>
            <a:rPr lang="en-US" dirty="0"/>
            <a:t>Drainage</a:t>
          </a:r>
        </a:p>
        <a:p>
          <a:r>
            <a:rPr lang="en-US" dirty="0"/>
            <a:t>TAMS Development &amp; Support</a:t>
          </a:r>
        </a:p>
      </dgm:t>
    </dgm:pt>
    <dgm:pt modelId="{AA8F84D0-BE8C-46F8-8FCA-EE4184A0EBCD}" type="parTrans" cxnId="{E2291C4D-0595-4028-A7BF-C3DB2609E731}">
      <dgm:prSet/>
      <dgm:spPr/>
      <dgm:t>
        <a:bodyPr/>
        <a:lstStyle/>
        <a:p>
          <a:endParaRPr lang="en-US"/>
        </a:p>
      </dgm:t>
    </dgm:pt>
    <dgm:pt modelId="{56E58960-37EB-4902-9606-9B7A741D70A8}" type="sibTrans" cxnId="{E2291C4D-0595-4028-A7BF-C3DB2609E731}">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US"/>
        </a:p>
      </dgm:t>
    </dgm:pt>
    <dgm:pt modelId="{5B031C4C-6C3D-4614-AA5A-5B3A756F87DC}">
      <dgm:prSet phldrT="[Text]"/>
      <dgm:spPr/>
      <dgm:t>
        <a:bodyPr/>
        <a:lstStyle/>
        <a:p>
          <a:r>
            <a:rPr lang="en-US" dirty="0"/>
            <a:t>Roadside Safety</a:t>
          </a:r>
        </a:p>
        <a:p>
          <a:r>
            <a:rPr lang="en-US" dirty="0"/>
            <a:t>Traffic Barrier Mapbooks</a:t>
          </a:r>
        </a:p>
      </dgm:t>
    </dgm:pt>
    <dgm:pt modelId="{E1B825C7-BC12-401D-BE6B-2D611F8B63D2}" type="parTrans" cxnId="{0CADB016-6203-46C5-860F-7DD687D32A39}">
      <dgm:prSet/>
      <dgm:spPr/>
      <dgm:t>
        <a:bodyPr/>
        <a:lstStyle/>
        <a:p>
          <a:endParaRPr lang="en-US"/>
        </a:p>
      </dgm:t>
    </dgm:pt>
    <dgm:pt modelId="{BAB206E1-3CCB-40CE-9FDF-6CF4BA78AFC3}" type="sibTrans" cxnId="{0CADB016-6203-46C5-860F-7DD687D32A39}">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en-US"/>
        </a:p>
      </dgm:t>
    </dgm:pt>
    <dgm:pt modelId="{5581A6AD-6D52-46A9-A9D9-9479D92060C7}">
      <dgm:prSet phldrT="[Text]"/>
      <dgm:spPr/>
      <dgm:t>
        <a:bodyPr/>
        <a:lstStyle/>
        <a:p>
          <a:r>
            <a:rPr lang="en-US" dirty="0"/>
            <a:t>Fleet</a:t>
          </a:r>
        </a:p>
        <a:p>
          <a:r>
            <a:rPr lang="en-US" dirty="0"/>
            <a:t>AVL Analysis</a:t>
          </a:r>
        </a:p>
      </dgm:t>
    </dgm:pt>
    <dgm:pt modelId="{58928997-A6D6-4D5A-8807-F1E470DA5340}" type="parTrans" cxnId="{AE9E2C88-56CD-48F9-BF00-83BD26DF91D5}">
      <dgm:prSet/>
      <dgm:spPr/>
      <dgm:t>
        <a:bodyPr/>
        <a:lstStyle/>
        <a:p>
          <a:endParaRPr lang="en-US"/>
        </a:p>
      </dgm:t>
    </dgm:pt>
    <dgm:pt modelId="{82D3C728-3C72-4D00-AC1E-4C96D8D52C5C}" type="sibTrans" cxnId="{AE9E2C88-56CD-48F9-BF00-83BD26DF91D5}">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t>
        <a:bodyPr/>
        <a:lstStyle/>
        <a:p>
          <a:endParaRPr lang="en-US"/>
        </a:p>
      </dgm:t>
    </dgm:pt>
    <dgm:pt modelId="{D8B65BC2-4E20-4EB2-BA22-148CE2D83DFC}">
      <dgm:prSet phldrT="[Text]"/>
      <dgm:spPr/>
      <dgm:t>
        <a:bodyPr/>
        <a:lstStyle/>
        <a:p>
          <a:r>
            <a:rPr lang="en-US" dirty="0"/>
            <a:t>Structures</a:t>
          </a:r>
        </a:p>
        <a:p>
          <a:r>
            <a:rPr lang="en-US" dirty="0"/>
            <a:t>Inspections and Reporting</a:t>
          </a:r>
        </a:p>
      </dgm:t>
    </dgm:pt>
    <dgm:pt modelId="{791B69C2-A2CC-44EB-A1A4-F24A987D1DDF}" type="parTrans" cxnId="{FB3BAA87-9D88-4DAE-B69B-3BFD7BCE64AF}">
      <dgm:prSet/>
      <dgm:spPr/>
      <dgm:t>
        <a:bodyPr/>
        <a:lstStyle/>
        <a:p>
          <a:endParaRPr lang="en-US"/>
        </a:p>
      </dgm:t>
    </dgm:pt>
    <dgm:pt modelId="{C17E7BDE-D0FC-452D-910E-3D1F9F42E20F}" type="sibTrans" cxnId="{FB3BAA87-9D88-4DAE-B69B-3BFD7BCE64AF}">
      <dgm:prSet/>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t>
        <a:bodyPr/>
        <a:lstStyle/>
        <a:p>
          <a:endParaRPr lang="en-US"/>
        </a:p>
      </dgm:t>
    </dgm:pt>
    <dgm:pt modelId="{080D093A-F833-49EC-B36D-9BC8790938EA}">
      <dgm:prSet phldrT="[Text]"/>
      <dgm:spPr/>
      <dgm:t>
        <a:bodyPr/>
        <a:lstStyle/>
        <a:p>
          <a:r>
            <a:rPr lang="en-US" dirty="0"/>
            <a:t>ADA Data Collection</a:t>
          </a:r>
        </a:p>
      </dgm:t>
    </dgm:pt>
    <dgm:pt modelId="{5670F419-580F-42CC-A779-CE7E77527D49}" type="parTrans" cxnId="{47FF5961-CA3B-4CF8-8389-EAE0717873BB}">
      <dgm:prSet/>
      <dgm:spPr/>
      <dgm:t>
        <a:bodyPr/>
        <a:lstStyle/>
        <a:p>
          <a:endParaRPr lang="en-US"/>
        </a:p>
      </dgm:t>
    </dgm:pt>
    <dgm:pt modelId="{C127246A-1D9D-40AE-A3C4-D13DBB4BE78F}" type="sibTrans" cxnId="{47FF5961-CA3B-4CF8-8389-EAE0717873BB}">
      <dgm:prSet/>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t>
        <a:bodyPr/>
        <a:lstStyle/>
        <a:p>
          <a:endParaRPr lang="en-US"/>
        </a:p>
      </dgm:t>
    </dgm:pt>
    <dgm:pt modelId="{69EE243F-FA63-402D-BBB6-59557C25E3EB}">
      <dgm:prSet phldrT="[Text]"/>
      <dgm:spPr/>
      <dgm:t>
        <a:bodyPr/>
        <a:lstStyle/>
        <a:p>
          <a:r>
            <a:rPr lang="en-US" dirty="0"/>
            <a:t>Damage Restitution Contract Updates</a:t>
          </a:r>
        </a:p>
      </dgm:t>
    </dgm:pt>
    <dgm:pt modelId="{ED656997-5C00-41E0-A8B4-B85396DB9B4E}" type="parTrans" cxnId="{6B51DB17-8F87-47E5-8578-640154A4F191}">
      <dgm:prSet/>
      <dgm:spPr/>
      <dgm:t>
        <a:bodyPr/>
        <a:lstStyle/>
        <a:p>
          <a:endParaRPr lang="en-US"/>
        </a:p>
      </dgm:t>
    </dgm:pt>
    <dgm:pt modelId="{FC120A6D-A508-4E4B-8EAF-A81927C4371C}" type="sibTrans" cxnId="{6B51DB17-8F87-47E5-8578-640154A4F191}">
      <dgm:prSet/>
      <dgm:spPr>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dgm:spPr>
      <dgm:t>
        <a:bodyPr/>
        <a:lstStyle/>
        <a:p>
          <a:endParaRPr lang="en-US"/>
        </a:p>
      </dgm:t>
    </dgm:pt>
    <dgm:pt modelId="{AA413DFE-8195-4E87-BF79-2CA051A06BE7}">
      <dgm:prSet phldrT="[Text]"/>
      <dgm:spPr/>
      <dgm:t>
        <a:bodyPr/>
        <a:lstStyle/>
        <a:p>
          <a:r>
            <a:rPr lang="en-US" dirty="0"/>
            <a:t>District </a:t>
          </a:r>
        </a:p>
        <a:p>
          <a:r>
            <a:rPr lang="en-US" dirty="0"/>
            <a:t>As-Built Experts</a:t>
          </a:r>
        </a:p>
      </dgm:t>
    </dgm:pt>
    <dgm:pt modelId="{A633A91B-CC9A-48C3-AB44-7BA527CC7757}" type="parTrans" cxnId="{DDF211F8-BE47-4357-9B06-0B2923127E35}">
      <dgm:prSet/>
      <dgm:spPr/>
      <dgm:t>
        <a:bodyPr/>
        <a:lstStyle/>
        <a:p>
          <a:endParaRPr lang="en-US"/>
        </a:p>
      </dgm:t>
    </dgm:pt>
    <dgm:pt modelId="{3869BC37-5466-46B3-82D7-4EFB5994304D}" type="sibTrans" cxnId="{DDF211F8-BE47-4357-9B06-0B2923127E35}">
      <dgm:prSet/>
      <dgm:spPr>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dgm:spPr>
      <dgm:t>
        <a:bodyPr/>
        <a:lstStyle/>
        <a:p>
          <a:endParaRPr lang="en-US"/>
        </a:p>
      </dgm:t>
    </dgm:pt>
    <dgm:pt modelId="{5E084F31-DBB5-4989-A457-8C7744A3894C}">
      <dgm:prSet phldrT="[Text]"/>
      <dgm:spPr/>
      <dgm:t>
        <a:bodyPr/>
        <a:lstStyle/>
        <a:p>
          <a:r>
            <a:rPr lang="en-US" dirty="0"/>
            <a:t>Maintenance</a:t>
          </a:r>
        </a:p>
        <a:p>
          <a:r>
            <a:rPr lang="en-US" dirty="0"/>
            <a:t>GIS Mapping</a:t>
          </a:r>
        </a:p>
      </dgm:t>
    </dgm:pt>
    <dgm:pt modelId="{53215411-5F1A-4530-BC6F-2EAC3573E28F}" type="parTrans" cxnId="{62DD1FE8-40F3-4861-A15E-873E924866A9}">
      <dgm:prSet/>
      <dgm:spPr/>
      <dgm:t>
        <a:bodyPr/>
        <a:lstStyle/>
        <a:p>
          <a:endParaRPr lang="en-US"/>
        </a:p>
      </dgm:t>
    </dgm:pt>
    <dgm:pt modelId="{B5CB4D43-5391-44B6-89C4-DB3373AC4924}" type="sibTrans" cxnId="{62DD1FE8-40F3-4861-A15E-873E924866A9}">
      <dgm:prSet/>
      <dgm:spPr>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29B4BCC0-FA4E-4F9E-ACAB-962B9AA25F2D}">
      <dgm:prSet phldrT="[Text]"/>
      <dgm:spPr/>
      <dgm:t>
        <a:bodyPr/>
        <a:lstStyle/>
        <a:p>
          <a:r>
            <a:rPr lang="en-US" dirty="0"/>
            <a:t>Summer Work Plan</a:t>
          </a:r>
        </a:p>
        <a:p>
          <a:r>
            <a:rPr lang="en-US" dirty="0"/>
            <a:t>Work Planning</a:t>
          </a:r>
        </a:p>
      </dgm:t>
    </dgm:pt>
    <dgm:pt modelId="{3709B74F-A920-4026-B487-DC9BC34EA5B4}" type="parTrans" cxnId="{96A38B90-6455-45B7-947F-3E9C496D788C}">
      <dgm:prSet/>
      <dgm:spPr/>
      <dgm:t>
        <a:bodyPr/>
        <a:lstStyle/>
        <a:p>
          <a:endParaRPr lang="en-US"/>
        </a:p>
      </dgm:t>
    </dgm:pt>
    <dgm:pt modelId="{CDE7C744-3BE7-4D3D-AC3B-8A6E1926429D}" type="sibTrans" cxnId="{96A38B90-6455-45B7-947F-3E9C496D788C}">
      <dgm:prSet/>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2A4E9BEA-DE2E-429F-954C-8E9360505273}" type="pres">
      <dgm:prSet presAssocID="{86A86C27-087A-431D-88B8-B56D8D189254}" presName="Name0" presStyleCnt="0">
        <dgm:presLayoutVars>
          <dgm:chMax val="21"/>
          <dgm:chPref val="21"/>
        </dgm:presLayoutVars>
      </dgm:prSet>
      <dgm:spPr/>
    </dgm:pt>
    <dgm:pt modelId="{D86574F5-DE8C-4654-B7C0-FAFC19185B12}" type="pres">
      <dgm:prSet presAssocID="{2C88C259-51FD-4A85-9041-C4D5DFEEB8B1}" presName="text1" presStyleCnt="0"/>
      <dgm:spPr/>
    </dgm:pt>
    <dgm:pt modelId="{0112801D-78D3-43C6-9E6F-FCB65AFF6D93}" type="pres">
      <dgm:prSet presAssocID="{2C88C259-51FD-4A85-9041-C4D5DFEEB8B1}" presName="textRepeatNode" presStyleLbl="alignNode1" presStyleIdx="0" presStyleCnt="12">
        <dgm:presLayoutVars>
          <dgm:chMax val="0"/>
          <dgm:chPref val="0"/>
          <dgm:bulletEnabled val="1"/>
        </dgm:presLayoutVars>
      </dgm:prSet>
      <dgm:spPr/>
    </dgm:pt>
    <dgm:pt modelId="{A6A7694F-5D20-4720-AA9C-7DD82D76529F}" type="pres">
      <dgm:prSet presAssocID="{2C88C259-51FD-4A85-9041-C4D5DFEEB8B1}" presName="textaccent1" presStyleCnt="0"/>
      <dgm:spPr/>
    </dgm:pt>
    <dgm:pt modelId="{3216551A-129C-44B4-A993-159B38B6E5EC}" type="pres">
      <dgm:prSet presAssocID="{2C88C259-51FD-4A85-9041-C4D5DFEEB8B1}" presName="accentRepeatNode" presStyleLbl="solidAlignAcc1" presStyleIdx="0" presStyleCnt="24"/>
      <dgm:spPr>
        <a:noFill/>
        <a:ln>
          <a:noFill/>
        </a:ln>
      </dgm:spPr>
    </dgm:pt>
    <dgm:pt modelId="{43C3524E-54BB-4042-9EEA-749897BA771C}" type="pres">
      <dgm:prSet presAssocID="{CD4804CE-0FF3-4DE7-A977-A5D79FA559B8}" presName="image1" presStyleCnt="0"/>
      <dgm:spPr/>
    </dgm:pt>
    <dgm:pt modelId="{7F7C702D-6DBA-419E-8B75-7E16094604B1}" type="pres">
      <dgm:prSet presAssocID="{CD4804CE-0FF3-4DE7-A977-A5D79FA559B8}" presName="imageRepeatNode" presStyleLbl="alignAcc1" presStyleIdx="0" presStyleCnt="12"/>
      <dgm:spPr/>
    </dgm:pt>
    <dgm:pt modelId="{7F848B9E-3AAE-46CC-86B8-5C8182222632}" type="pres">
      <dgm:prSet presAssocID="{CD4804CE-0FF3-4DE7-A977-A5D79FA559B8}" presName="imageaccent1" presStyleCnt="0"/>
      <dgm:spPr/>
    </dgm:pt>
    <dgm:pt modelId="{4854366A-76E9-478E-AD42-0E433C566F73}" type="pres">
      <dgm:prSet presAssocID="{CD4804CE-0FF3-4DE7-A977-A5D79FA559B8}" presName="accentRepeatNode" presStyleLbl="solidAlignAcc1" presStyleIdx="1" presStyleCnt="24"/>
      <dgm:spPr>
        <a:noFill/>
        <a:ln>
          <a:noFill/>
        </a:ln>
      </dgm:spPr>
    </dgm:pt>
    <dgm:pt modelId="{1D0415B9-6141-4C98-A618-0C541FE5A090}" type="pres">
      <dgm:prSet presAssocID="{1C44F090-6AEC-46F5-BD4E-A70685942285}" presName="text2" presStyleCnt="0"/>
      <dgm:spPr/>
    </dgm:pt>
    <dgm:pt modelId="{C27012AF-C407-42C1-8DFF-945336E8D16C}" type="pres">
      <dgm:prSet presAssocID="{1C44F090-6AEC-46F5-BD4E-A70685942285}" presName="textRepeatNode" presStyleLbl="alignNode1" presStyleIdx="1" presStyleCnt="12">
        <dgm:presLayoutVars>
          <dgm:chMax val="0"/>
          <dgm:chPref val="0"/>
          <dgm:bulletEnabled val="1"/>
        </dgm:presLayoutVars>
      </dgm:prSet>
      <dgm:spPr/>
    </dgm:pt>
    <dgm:pt modelId="{35927E7D-A6CF-452D-8D14-6FDCF27F5514}" type="pres">
      <dgm:prSet presAssocID="{1C44F090-6AEC-46F5-BD4E-A70685942285}" presName="textaccent2" presStyleCnt="0"/>
      <dgm:spPr/>
    </dgm:pt>
    <dgm:pt modelId="{84E8F839-8057-479C-886B-CCBC676FB40D}" type="pres">
      <dgm:prSet presAssocID="{1C44F090-6AEC-46F5-BD4E-A70685942285}" presName="accentRepeatNode" presStyleLbl="solidAlignAcc1" presStyleIdx="2" presStyleCnt="24"/>
      <dgm:spPr>
        <a:noFill/>
        <a:ln>
          <a:noFill/>
        </a:ln>
      </dgm:spPr>
    </dgm:pt>
    <dgm:pt modelId="{F4ABEB7A-4D6F-46FE-927E-D12710645FF2}" type="pres">
      <dgm:prSet presAssocID="{5846870F-8E4E-487F-AC5B-9C13537EA2E8}" presName="image2" presStyleCnt="0"/>
      <dgm:spPr/>
    </dgm:pt>
    <dgm:pt modelId="{3135AA31-B673-4E46-8313-9224E13A324F}" type="pres">
      <dgm:prSet presAssocID="{5846870F-8E4E-487F-AC5B-9C13537EA2E8}" presName="imageRepeatNode" presStyleLbl="alignAcc1" presStyleIdx="1" presStyleCnt="12"/>
      <dgm:spPr/>
    </dgm:pt>
    <dgm:pt modelId="{4B27D638-62A8-4C37-AA03-9D67EFD060C0}" type="pres">
      <dgm:prSet presAssocID="{5846870F-8E4E-487F-AC5B-9C13537EA2E8}" presName="imageaccent2" presStyleCnt="0"/>
      <dgm:spPr/>
    </dgm:pt>
    <dgm:pt modelId="{C3BF1606-5FF1-4B55-98D3-8C40FF4C3C92}" type="pres">
      <dgm:prSet presAssocID="{5846870F-8E4E-487F-AC5B-9C13537EA2E8}" presName="accentRepeatNode" presStyleLbl="solidAlignAcc1" presStyleIdx="3" presStyleCnt="24"/>
      <dgm:spPr>
        <a:noFill/>
        <a:ln>
          <a:noFill/>
        </a:ln>
      </dgm:spPr>
    </dgm:pt>
    <dgm:pt modelId="{79E5E7C4-8FE0-41C5-A2D1-54D391ECFFE6}" type="pres">
      <dgm:prSet presAssocID="{BF0072BC-D974-4D82-915E-D3BBEEE1A303}" presName="text3" presStyleCnt="0"/>
      <dgm:spPr/>
    </dgm:pt>
    <dgm:pt modelId="{7C03CB91-5200-4841-86FE-EE0C4DDC11A5}" type="pres">
      <dgm:prSet presAssocID="{BF0072BC-D974-4D82-915E-D3BBEEE1A303}" presName="textRepeatNode" presStyleLbl="alignNode1" presStyleIdx="2" presStyleCnt="12">
        <dgm:presLayoutVars>
          <dgm:chMax val="0"/>
          <dgm:chPref val="0"/>
          <dgm:bulletEnabled val="1"/>
        </dgm:presLayoutVars>
      </dgm:prSet>
      <dgm:spPr/>
    </dgm:pt>
    <dgm:pt modelId="{4EAD3182-877A-433E-8689-3B2F2D9D8865}" type="pres">
      <dgm:prSet presAssocID="{BF0072BC-D974-4D82-915E-D3BBEEE1A303}" presName="textaccent3" presStyleCnt="0"/>
      <dgm:spPr/>
    </dgm:pt>
    <dgm:pt modelId="{AFD3DC17-18F9-47CE-8FE0-878201AC5188}" type="pres">
      <dgm:prSet presAssocID="{BF0072BC-D974-4D82-915E-D3BBEEE1A303}" presName="accentRepeatNode" presStyleLbl="solidAlignAcc1" presStyleIdx="4" presStyleCnt="24"/>
      <dgm:spPr>
        <a:noFill/>
        <a:ln>
          <a:noFill/>
        </a:ln>
      </dgm:spPr>
    </dgm:pt>
    <dgm:pt modelId="{280C4490-F164-4991-A597-6E9181C2382E}" type="pres">
      <dgm:prSet presAssocID="{C58214AE-48C1-4D60-8A73-BE4779823A3C}" presName="image3" presStyleCnt="0"/>
      <dgm:spPr/>
    </dgm:pt>
    <dgm:pt modelId="{EE85BC07-B1AB-48DC-A099-B2607F82C1EA}" type="pres">
      <dgm:prSet presAssocID="{C58214AE-48C1-4D60-8A73-BE4779823A3C}" presName="imageRepeatNode" presStyleLbl="alignAcc1" presStyleIdx="2" presStyleCnt="12"/>
      <dgm:spPr/>
    </dgm:pt>
    <dgm:pt modelId="{DB81024E-CB7A-45C2-AE82-E2D072A423CF}" type="pres">
      <dgm:prSet presAssocID="{C58214AE-48C1-4D60-8A73-BE4779823A3C}" presName="imageaccent3" presStyleCnt="0"/>
      <dgm:spPr/>
    </dgm:pt>
    <dgm:pt modelId="{F9D5C672-282E-4E78-B5C0-65005FE680FA}" type="pres">
      <dgm:prSet presAssocID="{C58214AE-48C1-4D60-8A73-BE4779823A3C}" presName="accentRepeatNode" presStyleLbl="solidAlignAcc1" presStyleIdx="5" presStyleCnt="24"/>
      <dgm:spPr>
        <a:noFill/>
        <a:ln>
          <a:noFill/>
        </a:ln>
      </dgm:spPr>
    </dgm:pt>
    <dgm:pt modelId="{6ABA7545-22C3-4CAB-B07B-FD8538254B2F}" type="pres">
      <dgm:prSet presAssocID="{1A24EA19-1FD2-4BAF-9A0F-D29EB6144CB3}" presName="text4" presStyleCnt="0"/>
      <dgm:spPr/>
    </dgm:pt>
    <dgm:pt modelId="{18B6EB57-94E5-435F-9AAE-538179C3FAC2}" type="pres">
      <dgm:prSet presAssocID="{1A24EA19-1FD2-4BAF-9A0F-D29EB6144CB3}" presName="textRepeatNode" presStyleLbl="alignNode1" presStyleIdx="3" presStyleCnt="12">
        <dgm:presLayoutVars>
          <dgm:chMax val="0"/>
          <dgm:chPref val="0"/>
          <dgm:bulletEnabled val="1"/>
        </dgm:presLayoutVars>
      </dgm:prSet>
      <dgm:spPr/>
    </dgm:pt>
    <dgm:pt modelId="{698DA74F-20AD-41A2-932C-8178E842314A}" type="pres">
      <dgm:prSet presAssocID="{1A24EA19-1FD2-4BAF-9A0F-D29EB6144CB3}" presName="textaccent4" presStyleCnt="0"/>
      <dgm:spPr/>
    </dgm:pt>
    <dgm:pt modelId="{8124FBE6-9EDE-4DB6-8739-21F0E46D5687}" type="pres">
      <dgm:prSet presAssocID="{1A24EA19-1FD2-4BAF-9A0F-D29EB6144CB3}" presName="accentRepeatNode" presStyleLbl="solidAlignAcc1" presStyleIdx="6" presStyleCnt="24"/>
      <dgm:spPr>
        <a:noFill/>
        <a:ln>
          <a:noFill/>
        </a:ln>
      </dgm:spPr>
    </dgm:pt>
    <dgm:pt modelId="{B9B7CCD1-1AD5-4D6A-943E-A604F0F069E8}" type="pres">
      <dgm:prSet presAssocID="{56E58960-37EB-4902-9606-9B7A741D70A8}" presName="image4" presStyleCnt="0"/>
      <dgm:spPr/>
    </dgm:pt>
    <dgm:pt modelId="{A2AE5C9A-3168-4F34-982D-98E6E47E6716}" type="pres">
      <dgm:prSet presAssocID="{56E58960-37EB-4902-9606-9B7A741D70A8}" presName="imageRepeatNode" presStyleLbl="alignAcc1" presStyleIdx="3" presStyleCnt="12"/>
      <dgm:spPr/>
    </dgm:pt>
    <dgm:pt modelId="{57B58D11-9B24-4BA7-9961-8F6F4520F42D}" type="pres">
      <dgm:prSet presAssocID="{56E58960-37EB-4902-9606-9B7A741D70A8}" presName="imageaccent4" presStyleCnt="0"/>
      <dgm:spPr/>
    </dgm:pt>
    <dgm:pt modelId="{AA608C90-4D72-4D67-9DE8-D04379941422}" type="pres">
      <dgm:prSet presAssocID="{56E58960-37EB-4902-9606-9B7A741D70A8}" presName="accentRepeatNode" presStyleLbl="solidAlignAcc1" presStyleIdx="7" presStyleCnt="24"/>
      <dgm:spPr>
        <a:noFill/>
        <a:ln>
          <a:noFill/>
        </a:ln>
      </dgm:spPr>
    </dgm:pt>
    <dgm:pt modelId="{E4EB102C-4DF6-44DF-85B3-338DBCDDEADF}" type="pres">
      <dgm:prSet presAssocID="{5B031C4C-6C3D-4614-AA5A-5B3A756F87DC}" presName="text5" presStyleCnt="0"/>
      <dgm:spPr/>
    </dgm:pt>
    <dgm:pt modelId="{0E1DC254-A7DA-4DAF-BD64-2F6E4D3D8D7C}" type="pres">
      <dgm:prSet presAssocID="{5B031C4C-6C3D-4614-AA5A-5B3A756F87DC}" presName="textRepeatNode" presStyleLbl="alignNode1" presStyleIdx="4" presStyleCnt="12">
        <dgm:presLayoutVars>
          <dgm:chMax val="0"/>
          <dgm:chPref val="0"/>
          <dgm:bulletEnabled val="1"/>
        </dgm:presLayoutVars>
      </dgm:prSet>
      <dgm:spPr/>
    </dgm:pt>
    <dgm:pt modelId="{704D20D5-46A0-4248-B23A-8B9363ABA188}" type="pres">
      <dgm:prSet presAssocID="{5B031C4C-6C3D-4614-AA5A-5B3A756F87DC}" presName="textaccent5" presStyleCnt="0"/>
      <dgm:spPr/>
    </dgm:pt>
    <dgm:pt modelId="{88233B44-A42A-49F0-938A-700A1E3631F4}" type="pres">
      <dgm:prSet presAssocID="{5B031C4C-6C3D-4614-AA5A-5B3A756F87DC}" presName="accentRepeatNode" presStyleLbl="solidAlignAcc1" presStyleIdx="8" presStyleCnt="24"/>
      <dgm:spPr>
        <a:noFill/>
        <a:ln>
          <a:noFill/>
        </a:ln>
      </dgm:spPr>
    </dgm:pt>
    <dgm:pt modelId="{BB919811-EB04-4F79-968E-33BF84261F39}" type="pres">
      <dgm:prSet presAssocID="{BAB206E1-3CCB-40CE-9FDF-6CF4BA78AFC3}" presName="image5" presStyleCnt="0"/>
      <dgm:spPr/>
    </dgm:pt>
    <dgm:pt modelId="{7C9EC63B-6F3B-4267-B13C-1E37FC6510EB}" type="pres">
      <dgm:prSet presAssocID="{BAB206E1-3CCB-40CE-9FDF-6CF4BA78AFC3}" presName="imageRepeatNode" presStyleLbl="alignAcc1" presStyleIdx="4" presStyleCnt="12"/>
      <dgm:spPr/>
    </dgm:pt>
    <dgm:pt modelId="{B1059F16-726B-45E5-9974-6A5F24F7979F}" type="pres">
      <dgm:prSet presAssocID="{BAB206E1-3CCB-40CE-9FDF-6CF4BA78AFC3}" presName="imageaccent5" presStyleCnt="0"/>
      <dgm:spPr/>
    </dgm:pt>
    <dgm:pt modelId="{58D8C5A1-22A1-432E-A127-7BB3FC96F1D6}" type="pres">
      <dgm:prSet presAssocID="{BAB206E1-3CCB-40CE-9FDF-6CF4BA78AFC3}" presName="accentRepeatNode" presStyleLbl="solidAlignAcc1" presStyleIdx="9" presStyleCnt="24"/>
      <dgm:spPr>
        <a:noFill/>
        <a:ln>
          <a:noFill/>
        </a:ln>
      </dgm:spPr>
    </dgm:pt>
    <dgm:pt modelId="{6E7B78A9-EB6C-478E-9E20-7F0ECC1BBFC8}" type="pres">
      <dgm:prSet presAssocID="{5581A6AD-6D52-46A9-A9D9-9479D92060C7}" presName="text6" presStyleCnt="0"/>
      <dgm:spPr/>
    </dgm:pt>
    <dgm:pt modelId="{B1531938-B98A-4FEA-A31F-F31FFD9C626C}" type="pres">
      <dgm:prSet presAssocID="{5581A6AD-6D52-46A9-A9D9-9479D92060C7}" presName="textRepeatNode" presStyleLbl="alignNode1" presStyleIdx="5" presStyleCnt="12">
        <dgm:presLayoutVars>
          <dgm:chMax val="0"/>
          <dgm:chPref val="0"/>
          <dgm:bulletEnabled val="1"/>
        </dgm:presLayoutVars>
      </dgm:prSet>
      <dgm:spPr/>
    </dgm:pt>
    <dgm:pt modelId="{8B5CED5A-368F-49CA-8817-C051024ABFB0}" type="pres">
      <dgm:prSet presAssocID="{5581A6AD-6D52-46A9-A9D9-9479D92060C7}" presName="textaccent6" presStyleCnt="0"/>
      <dgm:spPr/>
    </dgm:pt>
    <dgm:pt modelId="{96D7CCC6-6543-491C-8698-1AEC340C8EB6}" type="pres">
      <dgm:prSet presAssocID="{5581A6AD-6D52-46A9-A9D9-9479D92060C7}" presName="accentRepeatNode" presStyleLbl="solidAlignAcc1" presStyleIdx="10" presStyleCnt="24"/>
      <dgm:spPr>
        <a:noFill/>
        <a:ln>
          <a:noFill/>
        </a:ln>
      </dgm:spPr>
    </dgm:pt>
    <dgm:pt modelId="{9AF04CE3-3A83-478F-A14D-4F30237D1218}" type="pres">
      <dgm:prSet presAssocID="{82D3C728-3C72-4D00-AC1E-4C96D8D52C5C}" presName="image6" presStyleCnt="0"/>
      <dgm:spPr/>
    </dgm:pt>
    <dgm:pt modelId="{C029E253-06C9-4DC8-B007-02A59AF46F0A}" type="pres">
      <dgm:prSet presAssocID="{82D3C728-3C72-4D00-AC1E-4C96D8D52C5C}" presName="imageRepeatNode" presStyleLbl="alignAcc1" presStyleIdx="5" presStyleCnt="12"/>
      <dgm:spPr/>
    </dgm:pt>
    <dgm:pt modelId="{E4C6DBBD-6EE4-480E-93EF-1916FC56585E}" type="pres">
      <dgm:prSet presAssocID="{82D3C728-3C72-4D00-AC1E-4C96D8D52C5C}" presName="imageaccent6" presStyleCnt="0"/>
      <dgm:spPr/>
    </dgm:pt>
    <dgm:pt modelId="{24489E3B-D4E0-42D7-AB8C-0A190B0EA7D2}" type="pres">
      <dgm:prSet presAssocID="{82D3C728-3C72-4D00-AC1E-4C96D8D52C5C}" presName="accentRepeatNode" presStyleLbl="solidAlignAcc1" presStyleIdx="11" presStyleCnt="24"/>
      <dgm:spPr>
        <a:noFill/>
        <a:ln>
          <a:noFill/>
        </a:ln>
      </dgm:spPr>
    </dgm:pt>
    <dgm:pt modelId="{A64FCFFB-7495-4C2E-9477-4445D410A062}" type="pres">
      <dgm:prSet presAssocID="{D8B65BC2-4E20-4EB2-BA22-148CE2D83DFC}" presName="text7" presStyleCnt="0"/>
      <dgm:spPr/>
    </dgm:pt>
    <dgm:pt modelId="{DF9D9E85-00CC-4A7A-BCFE-B3A8F2A70CFB}" type="pres">
      <dgm:prSet presAssocID="{D8B65BC2-4E20-4EB2-BA22-148CE2D83DFC}" presName="textRepeatNode" presStyleLbl="alignNode1" presStyleIdx="6" presStyleCnt="12">
        <dgm:presLayoutVars>
          <dgm:chMax val="0"/>
          <dgm:chPref val="0"/>
          <dgm:bulletEnabled val="1"/>
        </dgm:presLayoutVars>
      </dgm:prSet>
      <dgm:spPr/>
    </dgm:pt>
    <dgm:pt modelId="{8DF524A6-697D-41A9-B345-0BADB71293AB}" type="pres">
      <dgm:prSet presAssocID="{D8B65BC2-4E20-4EB2-BA22-148CE2D83DFC}" presName="textaccent7" presStyleCnt="0"/>
      <dgm:spPr/>
    </dgm:pt>
    <dgm:pt modelId="{2E545480-9B62-4879-A410-698F8358B649}" type="pres">
      <dgm:prSet presAssocID="{D8B65BC2-4E20-4EB2-BA22-148CE2D83DFC}" presName="accentRepeatNode" presStyleLbl="solidAlignAcc1" presStyleIdx="12" presStyleCnt="24"/>
      <dgm:spPr>
        <a:noFill/>
        <a:ln>
          <a:noFill/>
        </a:ln>
      </dgm:spPr>
    </dgm:pt>
    <dgm:pt modelId="{9393BD52-0582-4312-82EE-820ECB0D9688}" type="pres">
      <dgm:prSet presAssocID="{C17E7BDE-D0FC-452D-910E-3D1F9F42E20F}" presName="image7" presStyleCnt="0"/>
      <dgm:spPr/>
    </dgm:pt>
    <dgm:pt modelId="{E69D5ACE-99E7-44A7-BAB3-563FB7AB2F64}" type="pres">
      <dgm:prSet presAssocID="{C17E7BDE-D0FC-452D-910E-3D1F9F42E20F}" presName="imageRepeatNode" presStyleLbl="alignAcc1" presStyleIdx="6" presStyleCnt="12"/>
      <dgm:spPr/>
    </dgm:pt>
    <dgm:pt modelId="{D9C91842-3231-4EC0-AB52-B8702CB90054}" type="pres">
      <dgm:prSet presAssocID="{C17E7BDE-D0FC-452D-910E-3D1F9F42E20F}" presName="imageaccent7" presStyleCnt="0"/>
      <dgm:spPr/>
    </dgm:pt>
    <dgm:pt modelId="{8215456E-EBE6-46C0-8B2F-D5CC359786A2}" type="pres">
      <dgm:prSet presAssocID="{C17E7BDE-D0FC-452D-910E-3D1F9F42E20F}" presName="accentRepeatNode" presStyleLbl="solidAlignAcc1" presStyleIdx="13" presStyleCnt="24"/>
      <dgm:spPr>
        <a:noFill/>
        <a:ln>
          <a:noFill/>
        </a:ln>
      </dgm:spPr>
    </dgm:pt>
    <dgm:pt modelId="{8E85E834-F30F-4BB5-81F4-78C2BB4579A3}" type="pres">
      <dgm:prSet presAssocID="{080D093A-F833-49EC-B36D-9BC8790938EA}" presName="text8" presStyleCnt="0"/>
      <dgm:spPr/>
    </dgm:pt>
    <dgm:pt modelId="{2892B367-D95A-4AE5-8BCF-6C37CC02951E}" type="pres">
      <dgm:prSet presAssocID="{080D093A-F833-49EC-B36D-9BC8790938EA}" presName="textRepeatNode" presStyleLbl="alignNode1" presStyleIdx="7" presStyleCnt="12">
        <dgm:presLayoutVars>
          <dgm:chMax val="0"/>
          <dgm:chPref val="0"/>
          <dgm:bulletEnabled val="1"/>
        </dgm:presLayoutVars>
      </dgm:prSet>
      <dgm:spPr/>
    </dgm:pt>
    <dgm:pt modelId="{3CD91850-5F89-4637-8B0F-125C371927BA}" type="pres">
      <dgm:prSet presAssocID="{080D093A-F833-49EC-B36D-9BC8790938EA}" presName="textaccent8" presStyleCnt="0"/>
      <dgm:spPr/>
    </dgm:pt>
    <dgm:pt modelId="{57887657-F932-4D76-95E3-3869E6F45FD5}" type="pres">
      <dgm:prSet presAssocID="{080D093A-F833-49EC-B36D-9BC8790938EA}" presName="accentRepeatNode" presStyleLbl="solidAlignAcc1" presStyleIdx="14" presStyleCnt="24"/>
      <dgm:spPr>
        <a:noFill/>
        <a:ln>
          <a:noFill/>
        </a:ln>
      </dgm:spPr>
    </dgm:pt>
    <dgm:pt modelId="{2DE7903F-FE90-40C4-938B-FB40F25A2FF3}" type="pres">
      <dgm:prSet presAssocID="{C127246A-1D9D-40AE-A3C4-D13DBB4BE78F}" presName="image8" presStyleCnt="0"/>
      <dgm:spPr/>
    </dgm:pt>
    <dgm:pt modelId="{A06DEDBA-4D06-4A84-98D9-7F931B5E3B81}" type="pres">
      <dgm:prSet presAssocID="{C127246A-1D9D-40AE-A3C4-D13DBB4BE78F}" presName="imageRepeatNode" presStyleLbl="alignAcc1" presStyleIdx="7" presStyleCnt="12"/>
      <dgm:spPr/>
    </dgm:pt>
    <dgm:pt modelId="{4D230ACE-4A50-4AA1-9CB5-D81EE5AD1822}" type="pres">
      <dgm:prSet presAssocID="{C127246A-1D9D-40AE-A3C4-D13DBB4BE78F}" presName="imageaccent8" presStyleCnt="0"/>
      <dgm:spPr/>
    </dgm:pt>
    <dgm:pt modelId="{3038EB16-1C74-4FF1-B6FB-C2CA918C991D}" type="pres">
      <dgm:prSet presAssocID="{C127246A-1D9D-40AE-A3C4-D13DBB4BE78F}" presName="accentRepeatNode" presStyleLbl="solidAlignAcc1" presStyleIdx="15" presStyleCnt="24"/>
      <dgm:spPr>
        <a:noFill/>
        <a:ln>
          <a:noFill/>
        </a:ln>
      </dgm:spPr>
    </dgm:pt>
    <dgm:pt modelId="{D8069C96-2684-4861-AC51-62ABD4DA2813}" type="pres">
      <dgm:prSet presAssocID="{69EE243F-FA63-402D-BBB6-59557C25E3EB}" presName="text9" presStyleCnt="0"/>
      <dgm:spPr/>
    </dgm:pt>
    <dgm:pt modelId="{09748B52-299D-46CA-8594-486F53DF775A}" type="pres">
      <dgm:prSet presAssocID="{69EE243F-FA63-402D-BBB6-59557C25E3EB}" presName="textRepeatNode" presStyleLbl="alignNode1" presStyleIdx="8" presStyleCnt="12">
        <dgm:presLayoutVars>
          <dgm:chMax val="0"/>
          <dgm:chPref val="0"/>
          <dgm:bulletEnabled val="1"/>
        </dgm:presLayoutVars>
      </dgm:prSet>
      <dgm:spPr/>
    </dgm:pt>
    <dgm:pt modelId="{3F5E3A2E-4E0A-4871-AEF6-2C9A1C1234D1}" type="pres">
      <dgm:prSet presAssocID="{69EE243F-FA63-402D-BBB6-59557C25E3EB}" presName="textaccent9" presStyleCnt="0"/>
      <dgm:spPr/>
    </dgm:pt>
    <dgm:pt modelId="{68A7F275-E9F0-42D5-9C03-48159BBDD3F0}" type="pres">
      <dgm:prSet presAssocID="{69EE243F-FA63-402D-BBB6-59557C25E3EB}" presName="accentRepeatNode" presStyleLbl="solidAlignAcc1" presStyleIdx="16" presStyleCnt="24"/>
      <dgm:spPr>
        <a:noFill/>
        <a:ln>
          <a:noFill/>
        </a:ln>
      </dgm:spPr>
    </dgm:pt>
    <dgm:pt modelId="{036C51D9-9A0C-458C-AAD6-ADD93FC125BE}" type="pres">
      <dgm:prSet presAssocID="{FC120A6D-A508-4E4B-8EAF-A81927C4371C}" presName="image9" presStyleCnt="0"/>
      <dgm:spPr/>
    </dgm:pt>
    <dgm:pt modelId="{BCE4CB01-BF8C-41A7-8D22-29F5133C5F02}" type="pres">
      <dgm:prSet presAssocID="{FC120A6D-A508-4E4B-8EAF-A81927C4371C}" presName="imageRepeatNode" presStyleLbl="alignAcc1" presStyleIdx="8" presStyleCnt="12"/>
      <dgm:spPr/>
    </dgm:pt>
    <dgm:pt modelId="{F2D880D8-C371-48B8-B0A9-81A69EEAA3A5}" type="pres">
      <dgm:prSet presAssocID="{FC120A6D-A508-4E4B-8EAF-A81927C4371C}" presName="imageaccent9" presStyleCnt="0"/>
      <dgm:spPr/>
    </dgm:pt>
    <dgm:pt modelId="{2C076531-120C-4C65-83DA-04E85DBEC76E}" type="pres">
      <dgm:prSet presAssocID="{FC120A6D-A508-4E4B-8EAF-A81927C4371C}" presName="accentRepeatNode" presStyleLbl="solidAlignAcc1" presStyleIdx="17" presStyleCnt="24"/>
      <dgm:spPr>
        <a:noFill/>
        <a:ln>
          <a:noFill/>
        </a:ln>
      </dgm:spPr>
    </dgm:pt>
    <dgm:pt modelId="{4DEF7315-98B4-4107-B2D7-8B9AE49781CF}" type="pres">
      <dgm:prSet presAssocID="{AA413DFE-8195-4E87-BF79-2CA051A06BE7}" presName="text10" presStyleCnt="0"/>
      <dgm:spPr/>
    </dgm:pt>
    <dgm:pt modelId="{01D16E30-7285-4F76-8D27-7760D5A8C6A0}" type="pres">
      <dgm:prSet presAssocID="{AA413DFE-8195-4E87-BF79-2CA051A06BE7}" presName="textRepeatNode" presStyleLbl="alignNode1" presStyleIdx="9" presStyleCnt="12">
        <dgm:presLayoutVars>
          <dgm:chMax val="0"/>
          <dgm:chPref val="0"/>
          <dgm:bulletEnabled val="1"/>
        </dgm:presLayoutVars>
      </dgm:prSet>
      <dgm:spPr/>
    </dgm:pt>
    <dgm:pt modelId="{372A6134-3BB7-4947-BC9C-0B764793DE1C}" type="pres">
      <dgm:prSet presAssocID="{AA413DFE-8195-4E87-BF79-2CA051A06BE7}" presName="textaccent10" presStyleCnt="0"/>
      <dgm:spPr/>
    </dgm:pt>
    <dgm:pt modelId="{5B873E40-DD1A-4E75-AD54-DAA42D861C7F}" type="pres">
      <dgm:prSet presAssocID="{AA413DFE-8195-4E87-BF79-2CA051A06BE7}" presName="accentRepeatNode" presStyleLbl="solidAlignAcc1" presStyleIdx="18" presStyleCnt="24"/>
      <dgm:spPr>
        <a:noFill/>
        <a:ln>
          <a:noFill/>
        </a:ln>
      </dgm:spPr>
    </dgm:pt>
    <dgm:pt modelId="{564B3403-8164-43FD-9361-EA2F13210C84}" type="pres">
      <dgm:prSet presAssocID="{3869BC37-5466-46B3-82D7-4EFB5994304D}" presName="image10" presStyleCnt="0"/>
      <dgm:spPr/>
    </dgm:pt>
    <dgm:pt modelId="{A1C5A199-9457-43FA-9A1F-1507F21A80D6}" type="pres">
      <dgm:prSet presAssocID="{3869BC37-5466-46B3-82D7-4EFB5994304D}" presName="imageRepeatNode" presStyleLbl="alignAcc1" presStyleIdx="9" presStyleCnt="12"/>
      <dgm:spPr/>
    </dgm:pt>
    <dgm:pt modelId="{36032197-3ECF-4036-9BA7-980526A807BE}" type="pres">
      <dgm:prSet presAssocID="{3869BC37-5466-46B3-82D7-4EFB5994304D}" presName="imageaccent10" presStyleCnt="0"/>
      <dgm:spPr/>
    </dgm:pt>
    <dgm:pt modelId="{0EC0BCC9-D5C0-4D77-853F-2827AF6E0D98}" type="pres">
      <dgm:prSet presAssocID="{3869BC37-5466-46B3-82D7-4EFB5994304D}" presName="accentRepeatNode" presStyleLbl="solidAlignAcc1" presStyleIdx="19" presStyleCnt="24"/>
      <dgm:spPr>
        <a:noFill/>
        <a:ln>
          <a:noFill/>
        </a:ln>
      </dgm:spPr>
    </dgm:pt>
    <dgm:pt modelId="{73F183F4-12F5-4DC5-8846-CE2A1DC22089}" type="pres">
      <dgm:prSet presAssocID="{5E084F31-DBB5-4989-A457-8C7744A3894C}" presName="text11" presStyleCnt="0"/>
      <dgm:spPr/>
    </dgm:pt>
    <dgm:pt modelId="{1ED489DE-8BC3-434C-A634-D382DDF9C511}" type="pres">
      <dgm:prSet presAssocID="{5E084F31-DBB5-4989-A457-8C7744A3894C}" presName="textRepeatNode" presStyleLbl="alignNode1" presStyleIdx="10" presStyleCnt="12">
        <dgm:presLayoutVars>
          <dgm:chMax val="0"/>
          <dgm:chPref val="0"/>
          <dgm:bulletEnabled val="1"/>
        </dgm:presLayoutVars>
      </dgm:prSet>
      <dgm:spPr/>
    </dgm:pt>
    <dgm:pt modelId="{1B152CB4-C88B-4E23-8786-1DCFA5699B61}" type="pres">
      <dgm:prSet presAssocID="{5E084F31-DBB5-4989-A457-8C7744A3894C}" presName="textaccent11" presStyleCnt="0"/>
      <dgm:spPr/>
    </dgm:pt>
    <dgm:pt modelId="{F5E22E9D-F1BE-4C43-A97C-9EF914CF3EF1}" type="pres">
      <dgm:prSet presAssocID="{5E084F31-DBB5-4989-A457-8C7744A3894C}" presName="accentRepeatNode" presStyleLbl="solidAlignAcc1" presStyleIdx="20" presStyleCnt="24"/>
      <dgm:spPr>
        <a:noFill/>
        <a:ln>
          <a:noFill/>
        </a:ln>
      </dgm:spPr>
    </dgm:pt>
    <dgm:pt modelId="{56FF242D-F420-4270-9AE2-4F452CA442CF}" type="pres">
      <dgm:prSet presAssocID="{B5CB4D43-5391-44B6-89C4-DB3373AC4924}" presName="image11" presStyleCnt="0"/>
      <dgm:spPr/>
    </dgm:pt>
    <dgm:pt modelId="{0B726F34-25BA-49E2-A434-59F572400F8E}" type="pres">
      <dgm:prSet presAssocID="{B5CB4D43-5391-44B6-89C4-DB3373AC4924}" presName="imageRepeatNode" presStyleLbl="alignAcc1" presStyleIdx="10" presStyleCnt="12"/>
      <dgm:spPr/>
    </dgm:pt>
    <dgm:pt modelId="{2400666E-2AD2-41B3-A9CA-3B10A9A96F26}" type="pres">
      <dgm:prSet presAssocID="{B5CB4D43-5391-44B6-89C4-DB3373AC4924}" presName="imageaccent11" presStyleCnt="0"/>
      <dgm:spPr/>
    </dgm:pt>
    <dgm:pt modelId="{11A61864-69D2-4251-BB85-B6527BCC5052}" type="pres">
      <dgm:prSet presAssocID="{B5CB4D43-5391-44B6-89C4-DB3373AC4924}" presName="accentRepeatNode" presStyleLbl="solidAlignAcc1" presStyleIdx="21" presStyleCnt="24"/>
      <dgm:spPr>
        <a:noFill/>
        <a:ln>
          <a:noFill/>
        </a:ln>
      </dgm:spPr>
    </dgm:pt>
    <dgm:pt modelId="{83F10CD6-A0E6-4DBE-9FFF-C8C24BDF79C8}" type="pres">
      <dgm:prSet presAssocID="{29B4BCC0-FA4E-4F9E-ACAB-962B9AA25F2D}" presName="text12" presStyleCnt="0"/>
      <dgm:spPr/>
    </dgm:pt>
    <dgm:pt modelId="{BD6652B0-F237-415E-80AF-3F3AD93811FA}" type="pres">
      <dgm:prSet presAssocID="{29B4BCC0-FA4E-4F9E-ACAB-962B9AA25F2D}" presName="textRepeatNode" presStyleLbl="alignNode1" presStyleIdx="11" presStyleCnt="12">
        <dgm:presLayoutVars>
          <dgm:chMax val="0"/>
          <dgm:chPref val="0"/>
          <dgm:bulletEnabled val="1"/>
        </dgm:presLayoutVars>
      </dgm:prSet>
      <dgm:spPr/>
    </dgm:pt>
    <dgm:pt modelId="{E6C356C0-1A41-4A68-9EC9-4427D453E332}" type="pres">
      <dgm:prSet presAssocID="{29B4BCC0-FA4E-4F9E-ACAB-962B9AA25F2D}" presName="textaccent12" presStyleCnt="0"/>
      <dgm:spPr/>
    </dgm:pt>
    <dgm:pt modelId="{9BB67291-B646-469D-BEA3-8BCF18552550}" type="pres">
      <dgm:prSet presAssocID="{29B4BCC0-FA4E-4F9E-ACAB-962B9AA25F2D}" presName="accentRepeatNode" presStyleLbl="solidAlignAcc1" presStyleIdx="22" presStyleCnt="24"/>
      <dgm:spPr>
        <a:noFill/>
        <a:ln>
          <a:noFill/>
        </a:ln>
      </dgm:spPr>
    </dgm:pt>
    <dgm:pt modelId="{6106AFE0-477E-4E44-B69B-03292DE00610}" type="pres">
      <dgm:prSet presAssocID="{CDE7C744-3BE7-4D3D-AC3B-8A6E1926429D}" presName="image12" presStyleCnt="0"/>
      <dgm:spPr/>
    </dgm:pt>
    <dgm:pt modelId="{15E8A87D-0E13-49CB-B8AF-D19C0B13B9EF}" type="pres">
      <dgm:prSet presAssocID="{CDE7C744-3BE7-4D3D-AC3B-8A6E1926429D}" presName="imageRepeatNode" presStyleLbl="alignAcc1" presStyleIdx="11" presStyleCnt="12"/>
      <dgm:spPr/>
    </dgm:pt>
    <dgm:pt modelId="{DCBBAB94-62FC-49D3-B9AE-11E6296034B0}" type="pres">
      <dgm:prSet presAssocID="{CDE7C744-3BE7-4D3D-AC3B-8A6E1926429D}" presName="imageaccent12" presStyleCnt="0"/>
      <dgm:spPr/>
    </dgm:pt>
    <dgm:pt modelId="{4F6E6E4F-A404-459E-B11F-AB1FCCCBE17A}" type="pres">
      <dgm:prSet presAssocID="{CDE7C744-3BE7-4D3D-AC3B-8A6E1926429D}" presName="accentRepeatNode" presStyleLbl="solidAlignAcc1" presStyleIdx="23" presStyleCnt="24"/>
      <dgm:spPr>
        <a:noFill/>
        <a:ln>
          <a:noFill/>
        </a:ln>
      </dgm:spPr>
    </dgm:pt>
  </dgm:ptLst>
  <dgm:cxnLst>
    <dgm:cxn modelId="{1EE21000-631D-49C1-A581-84063BCBC87A}" srcId="{86A86C27-087A-431D-88B8-B56D8D189254}" destId="{1C44F090-6AEC-46F5-BD4E-A70685942285}" srcOrd="1" destOrd="0" parTransId="{D42CE94B-E166-4C12-9FF6-5438296E6925}" sibTransId="{5846870F-8E4E-487F-AC5B-9C13537EA2E8}"/>
    <dgm:cxn modelId="{617C9702-C504-490E-A42E-173439502919}" type="presOf" srcId="{5581A6AD-6D52-46A9-A9D9-9479D92060C7}" destId="{B1531938-B98A-4FEA-A31F-F31FFD9C626C}" srcOrd="0" destOrd="0" presId="urn:microsoft.com/office/officeart/2008/layout/HexagonCluster"/>
    <dgm:cxn modelId="{7DAC1205-D599-4B9E-AFB8-69D3A7061E3A}" type="presOf" srcId="{5B031C4C-6C3D-4614-AA5A-5B3A756F87DC}" destId="{0E1DC254-A7DA-4DAF-BD64-2F6E4D3D8D7C}" srcOrd="0" destOrd="0" presId="urn:microsoft.com/office/officeart/2008/layout/HexagonCluster"/>
    <dgm:cxn modelId="{DFB8E406-4227-4DD6-9D75-5C7D8773E85D}" type="presOf" srcId="{BAB206E1-3CCB-40CE-9FDF-6CF4BA78AFC3}" destId="{7C9EC63B-6F3B-4267-B13C-1E37FC6510EB}" srcOrd="0" destOrd="0" presId="urn:microsoft.com/office/officeart/2008/layout/HexagonCluster"/>
    <dgm:cxn modelId="{0CADB016-6203-46C5-860F-7DD687D32A39}" srcId="{86A86C27-087A-431D-88B8-B56D8D189254}" destId="{5B031C4C-6C3D-4614-AA5A-5B3A756F87DC}" srcOrd="4" destOrd="0" parTransId="{E1B825C7-BC12-401D-BE6B-2D611F8B63D2}" sibTransId="{BAB206E1-3CCB-40CE-9FDF-6CF4BA78AFC3}"/>
    <dgm:cxn modelId="{6B51DB17-8F87-47E5-8578-640154A4F191}" srcId="{86A86C27-087A-431D-88B8-B56D8D189254}" destId="{69EE243F-FA63-402D-BBB6-59557C25E3EB}" srcOrd="8" destOrd="0" parTransId="{ED656997-5C00-41E0-A8B4-B85396DB9B4E}" sibTransId="{FC120A6D-A508-4E4B-8EAF-A81927C4371C}"/>
    <dgm:cxn modelId="{A29AAE2D-81F2-49AC-9610-1627A1BA382A}" type="presOf" srcId="{FC120A6D-A508-4E4B-8EAF-A81927C4371C}" destId="{BCE4CB01-BF8C-41A7-8D22-29F5133C5F02}" srcOrd="0" destOrd="0" presId="urn:microsoft.com/office/officeart/2008/layout/HexagonCluster"/>
    <dgm:cxn modelId="{C40DD72E-135C-4328-B898-5BB7B5583C6D}" type="presOf" srcId="{AA413DFE-8195-4E87-BF79-2CA051A06BE7}" destId="{01D16E30-7285-4F76-8D27-7760D5A8C6A0}" srcOrd="0" destOrd="0" presId="urn:microsoft.com/office/officeart/2008/layout/HexagonCluster"/>
    <dgm:cxn modelId="{6D2ED333-6DD6-4FCE-8D7A-E6DB8BED0789}" type="presOf" srcId="{D8B65BC2-4E20-4EB2-BA22-148CE2D83DFC}" destId="{DF9D9E85-00CC-4A7A-BCFE-B3A8F2A70CFB}" srcOrd="0" destOrd="0" presId="urn:microsoft.com/office/officeart/2008/layout/HexagonCluster"/>
    <dgm:cxn modelId="{75930D5F-DB4E-4A55-AB55-CAAFC0480F54}" type="presOf" srcId="{2C88C259-51FD-4A85-9041-C4D5DFEEB8B1}" destId="{0112801D-78D3-43C6-9E6F-FCB65AFF6D93}" srcOrd="0" destOrd="0" presId="urn:microsoft.com/office/officeart/2008/layout/HexagonCluster"/>
    <dgm:cxn modelId="{47FF5961-CA3B-4CF8-8389-EAE0717873BB}" srcId="{86A86C27-087A-431D-88B8-B56D8D189254}" destId="{080D093A-F833-49EC-B36D-9BC8790938EA}" srcOrd="7" destOrd="0" parTransId="{5670F419-580F-42CC-A779-CE7E77527D49}" sibTransId="{C127246A-1D9D-40AE-A3C4-D13DBB4BE78F}"/>
    <dgm:cxn modelId="{493C024B-4646-453C-84C4-C68018826EF4}" type="presOf" srcId="{080D093A-F833-49EC-B36D-9BC8790938EA}" destId="{2892B367-D95A-4AE5-8BCF-6C37CC02951E}" srcOrd="0" destOrd="0" presId="urn:microsoft.com/office/officeart/2008/layout/HexagonCluster"/>
    <dgm:cxn modelId="{9D81D44B-C755-4FD1-B320-947F73F318FE}" type="presOf" srcId="{5E084F31-DBB5-4989-A457-8C7744A3894C}" destId="{1ED489DE-8BC3-434C-A634-D382DDF9C511}" srcOrd="0" destOrd="0" presId="urn:microsoft.com/office/officeart/2008/layout/HexagonCluster"/>
    <dgm:cxn modelId="{E2291C4D-0595-4028-A7BF-C3DB2609E731}" srcId="{86A86C27-087A-431D-88B8-B56D8D189254}" destId="{1A24EA19-1FD2-4BAF-9A0F-D29EB6144CB3}" srcOrd="3" destOrd="0" parTransId="{AA8F84D0-BE8C-46F8-8FCA-EE4184A0EBCD}" sibTransId="{56E58960-37EB-4902-9606-9B7A741D70A8}"/>
    <dgm:cxn modelId="{D2CF266D-8BD1-4B05-AA92-AE04F95AAD7F}" type="presOf" srcId="{82D3C728-3C72-4D00-AC1E-4C96D8D52C5C}" destId="{C029E253-06C9-4DC8-B007-02A59AF46F0A}" srcOrd="0" destOrd="0" presId="urn:microsoft.com/office/officeart/2008/layout/HexagonCluster"/>
    <dgm:cxn modelId="{6557F377-9813-46D0-BFF8-6FF8918AA017}" type="presOf" srcId="{86A86C27-087A-431D-88B8-B56D8D189254}" destId="{2A4E9BEA-DE2E-429F-954C-8E9360505273}" srcOrd="0" destOrd="0" presId="urn:microsoft.com/office/officeart/2008/layout/HexagonCluster"/>
    <dgm:cxn modelId="{FB3BAA87-9D88-4DAE-B69B-3BFD7BCE64AF}" srcId="{86A86C27-087A-431D-88B8-B56D8D189254}" destId="{D8B65BC2-4E20-4EB2-BA22-148CE2D83DFC}" srcOrd="6" destOrd="0" parTransId="{791B69C2-A2CC-44EB-A1A4-F24A987D1DDF}" sibTransId="{C17E7BDE-D0FC-452D-910E-3D1F9F42E20F}"/>
    <dgm:cxn modelId="{AE9E2C88-56CD-48F9-BF00-83BD26DF91D5}" srcId="{86A86C27-087A-431D-88B8-B56D8D189254}" destId="{5581A6AD-6D52-46A9-A9D9-9479D92060C7}" srcOrd="5" destOrd="0" parTransId="{58928997-A6D6-4D5A-8807-F1E470DA5340}" sibTransId="{82D3C728-3C72-4D00-AC1E-4C96D8D52C5C}"/>
    <dgm:cxn modelId="{DC82CA88-95BB-484D-861D-DDEEEFEBDD6E}" type="presOf" srcId="{B5CB4D43-5391-44B6-89C4-DB3373AC4924}" destId="{0B726F34-25BA-49E2-A434-59F572400F8E}" srcOrd="0" destOrd="0" presId="urn:microsoft.com/office/officeart/2008/layout/HexagonCluster"/>
    <dgm:cxn modelId="{681EDD8A-35CC-40EA-81D5-8180B69D0210}" type="presOf" srcId="{CDE7C744-3BE7-4D3D-AC3B-8A6E1926429D}" destId="{15E8A87D-0E13-49CB-B8AF-D19C0B13B9EF}" srcOrd="0" destOrd="0" presId="urn:microsoft.com/office/officeart/2008/layout/HexagonCluster"/>
    <dgm:cxn modelId="{96A38B90-6455-45B7-947F-3E9C496D788C}" srcId="{86A86C27-087A-431D-88B8-B56D8D189254}" destId="{29B4BCC0-FA4E-4F9E-ACAB-962B9AA25F2D}" srcOrd="11" destOrd="0" parTransId="{3709B74F-A920-4026-B487-DC9BC34EA5B4}" sibTransId="{CDE7C744-3BE7-4D3D-AC3B-8A6E1926429D}"/>
    <dgm:cxn modelId="{BF6AF292-80A1-43DA-8AF1-BBEDDA767EBE}" type="presOf" srcId="{C58214AE-48C1-4D60-8A73-BE4779823A3C}" destId="{EE85BC07-B1AB-48DC-A099-B2607F82C1EA}" srcOrd="0" destOrd="0" presId="urn:microsoft.com/office/officeart/2008/layout/HexagonCluster"/>
    <dgm:cxn modelId="{2B361A99-E3C8-4B95-A31D-FB043D96FBEB}" type="presOf" srcId="{56E58960-37EB-4902-9606-9B7A741D70A8}" destId="{A2AE5C9A-3168-4F34-982D-98E6E47E6716}" srcOrd="0" destOrd="0" presId="urn:microsoft.com/office/officeart/2008/layout/HexagonCluster"/>
    <dgm:cxn modelId="{73CB149E-D07E-4EBC-8D3B-63C75C848993}" type="presOf" srcId="{C127246A-1D9D-40AE-A3C4-D13DBB4BE78F}" destId="{A06DEDBA-4D06-4A84-98D9-7F931B5E3B81}" srcOrd="0" destOrd="0" presId="urn:microsoft.com/office/officeart/2008/layout/HexagonCluster"/>
    <dgm:cxn modelId="{AAD610A3-E3CF-41D0-8053-CC87E2044B7B}" type="presOf" srcId="{C17E7BDE-D0FC-452D-910E-3D1F9F42E20F}" destId="{E69D5ACE-99E7-44A7-BAB3-563FB7AB2F64}" srcOrd="0" destOrd="0" presId="urn:microsoft.com/office/officeart/2008/layout/HexagonCluster"/>
    <dgm:cxn modelId="{562576A4-8833-4F22-ABDB-CA14A74BC1B6}" srcId="{86A86C27-087A-431D-88B8-B56D8D189254}" destId="{BF0072BC-D974-4D82-915E-D3BBEEE1A303}" srcOrd="2" destOrd="0" parTransId="{FBE24348-F9ED-4018-9F8B-50D9E05884F1}" sibTransId="{C58214AE-48C1-4D60-8A73-BE4779823A3C}"/>
    <dgm:cxn modelId="{263BC2A5-5AD6-4288-A1E7-CF57105DADAF}" type="presOf" srcId="{3869BC37-5466-46B3-82D7-4EFB5994304D}" destId="{A1C5A199-9457-43FA-9A1F-1507F21A80D6}" srcOrd="0" destOrd="0" presId="urn:microsoft.com/office/officeart/2008/layout/HexagonCluster"/>
    <dgm:cxn modelId="{5EA797A6-4013-4590-AC3D-3E2EA8DCDE49}" type="presOf" srcId="{1A24EA19-1FD2-4BAF-9A0F-D29EB6144CB3}" destId="{18B6EB57-94E5-435F-9AAE-538179C3FAC2}" srcOrd="0" destOrd="0" presId="urn:microsoft.com/office/officeart/2008/layout/HexagonCluster"/>
    <dgm:cxn modelId="{DE5232B5-D632-40E2-99F0-3CC56C1641E2}" srcId="{86A86C27-087A-431D-88B8-B56D8D189254}" destId="{2C88C259-51FD-4A85-9041-C4D5DFEEB8B1}" srcOrd="0" destOrd="0" parTransId="{1E4FDFC5-8515-4FA1-A596-E07DBAA4F916}" sibTransId="{CD4804CE-0FF3-4DE7-A977-A5D79FA559B8}"/>
    <dgm:cxn modelId="{6D4C2EC2-B054-4A0C-A730-BB22E2A7F93B}" type="presOf" srcId="{BF0072BC-D974-4D82-915E-D3BBEEE1A303}" destId="{7C03CB91-5200-4841-86FE-EE0C4DDC11A5}" srcOrd="0" destOrd="0" presId="urn:microsoft.com/office/officeart/2008/layout/HexagonCluster"/>
    <dgm:cxn modelId="{AD2B7FC4-98F3-4D32-83B8-6B19CD28A010}" type="presOf" srcId="{CD4804CE-0FF3-4DE7-A977-A5D79FA559B8}" destId="{7F7C702D-6DBA-419E-8B75-7E16094604B1}" srcOrd="0" destOrd="0" presId="urn:microsoft.com/office/officeart/2008/layout/HexagonCluster"/>
    <dgm:cxn modelId="{F22895D8-56B9-4449-BCE4-0A9D0B29B950}" type="presOf" srcId="{1C44F090-6AEC-46F5-BD4E-A70685942285}" destId="{C27012AF-C407-42C1-8DFF-945336E8D16C}" srcOrd="0" destOrd="0" presId="urn:microsoft.com/office/officeart/2008/layout/HexagonCluster"/>
    <dgm:cxn modelId="{BA5A4EE5-EADF-4D5B-A44E-0A581176E098}" type="presOf" srcId="{29B4BCC0-FA4E-4F9E-ACAB-962B9AA25F2D}" destId="{BD6652B0-F237-415E-80AF-3F3AD93811FA}" srcOrd="0" destOrd="0" presId="urn:microsoft.com/office/officeart/2008/layout/HexagonCluster"/>
    <dgm:cxn modelId="{95BA1CE6-0037-4CD2-88C2-CDB6DC0E1AE0}" type="presOf" srcId="{69EE243F-FA63-402D-BBB6-59557C25E3EB}" destId="{09748B52-299D-46CA-8594-486F53DF775A}" srcOrd="0" destOrd="0" presId="urn:microsoft.com/office/officeart/2008/layout/HexagonCluster"/>
    <dgm:cxn modelId="{62DD1FE8-40F3-4861-A15E-873E924866A9}" srcId="{86A86C27-087A-431D-88B8-B56D8D189254}" destId="{5E084F31-DBB5-4989-A457-8C7744A3894C}" srcOrd="10" destOrd="0" parTransId="{53215411-5F1A-4530-BC6F-2EAC3573E28F}" sibTransId="{B5CB4D43-5391-44B6-89C4-DB3373AC4924}"/>
    <dgm:cxn modelId="{775EF1EB-7CB4-4C46-A8FB-8F78FE992E97}" type="presOf" srcId="{5846870F-8E4E-487F-AC5B-9C13537EA2E8}" destId="{3135AA31-B673-4E46-8313-9224E13A324F}" srcOrd="0" destOrd="0" presId="urn:microsoft.com/office/officeart/2008/layout/HexagonCluster"/>
    <dgm:cxn modelId="{DDF211F8-BE47-4357-9B06-0B2923127E35}" srcId="{86A86C27-087A-431D-88B8-B56D8D189254}" destId="{AA413DFE-8195-4E87-BF79-2CA051A06BE7}" srcOrd="9" destOrd="0" parTransId="{A633A91B-CC9A-48C3-AB44-7BA527CC7757}" sibTransId="{3869BC37-5466-46B3-82D7-4EFB5994304D}"/>
    <dgm:cxn modelId="{5E1B782E-0A4C-4756-9232-DDDF24ECF627}" type="presParOf" srcId="{2A4E9BEA-DE2E-429F-954C-8E9360505273}" destId="{D86574F5-DE8C-4654-B7C0-FAFC19185B12}" srcOrd="0" destOrd="0" presId="urn:microsoft.com/office/officeart/2008/layout/HexagonCluster"/>
    <dgm:cxn modelId="{AD25F077-3CDD-4CDC-96C1-03962F860306}" type="presParOf" srcId="{D86574F5-DE8C-4654-B7C0-FAFC19185B12}" destId="{0112801D-78D3-43C6-9E6F-FCB65AFF6D93}" srcOrd="0" destOrd="0" presId="urn:microsoft.com/office/officeart/2008/layout/HexagonCluster"/>
    <dgm:cxn modelId="{33D28946-3022-4B1E-A3BF-CBEF63EE15DC}" type="presParOf" srcId="{2A4E9BEA-DE2E-429F-954C-8E9360505273}" destId="{A6A7694F-5D20-4720-AA9C-7DD82D76529F}" srcOrd="1" destOrd="0" presId="urn:microsoft.com/office/officeart/2008/layout/HexagonCluster"/>
    <dgm:cxn modelId="{5A11D253-2AFE-4044-9F9F-B73F8DAACE79}" type="presParOf" srcId="{A6A7694F-5D20-4720-AA9C-7DD82D76529F}" destId="{3216551A-129C-44B4-A993-159B38B6E5EC}" srcOrd="0" destOrd="0" presId="urn:microsoft.com/office/officeart/2008/layout/HexagonCluster"/>
    <dgm:cxn modelId="{118A3EF6-24B3-4F33-8A6D-DA6B56945747}" type="presParOf" srcId="{2A4E9BEA-DE2E-429F-954C-8E9360505273}" destId="{43C3524E-54BB-4042-9EEA-749897BA771C}" srcOrd="2" destOrd="0" presId="urn:microsoft.com/office/officeart/2008/layout/HexagonCluster"/>
    <dgm:cxn modelId="{21520F51-CAEC-4743-9596-3D37556B9543}" type="presParOf" srcId="{43C3524E-54BB-4042-9EEA-749897BA771C}" destId="{7F7C702D-6DBA-419E-8B75-7E16094604B1}" srcOrd="0" destOrd="0" presId="urn:microsoft.com/office/officeart/2008/layout/HexagonCluster"/>
    <dgm:cxn modelId="{FDEE978E-89FE-41EC-9F07-FBDA7C1F3A8D}" type="presParOf" srcId="{2A4E9BEA-DE2E-429F-954C-8E9360505273}" destId="{7F848B9E-3AAE-46CC-86B8-5C8182222632}" srcOrd="3" destOrd="0" presId="urn:microsoft.com/office/officeart/2008/layout/HexagonCluster"/>
    <dgm:cxn modelId="{A021F273-68CF-4516-8E2E-9D498F97D022}" type="presParOf" srcId="{7F848B9E-3AAE-46CC-86B8-5C8182222632}" destId="{4854366A-76E9-478E-AD42-0E433C566F73}" srcOrd="0" destOrd="0" presId="urn:microsoft.com/office/officeart/2008/layout/HexagonCluster"/>
    <dgm:cxn modelId="{AD362EDF-6F8C-4E44-A059-DEBB1524672B}" type="presParOf" srcId="{2A4E9BEA-DE2E-429F-954C-8E9360505273}" destId="{1D0415B9-6141-4C98-A618-0C541FE5A090}" srcOrd="4" destOrd="0" presId="urn:microsoft.com/office/officeart/2008/layout/HexagonCluster"/>
    <dgm:cxn modelId="{1E92C2A8-F416-4343-B531-2F072AB7EF62}" type="presParOf" srcId="{1D0415B9-6141-4C98-A618-0C541FE5A090}" destId="{C27012AF-C407-42C1-8DFF-945336E8D16C}" srcOrd="0" destOrd="0" presId="urn:microsoft.com/office/officeart/2008/layout/HexagonCluster"/>
    <dgm:cxn modelId="{CF2A7D2B-40D4-4A85-B97B-89EFEEB600CE}" type="presParOf" srcId="{2A4E9BEA-DE2E-429F-954C-8E9360505273}" destId="{35927E7D-A6CF-452D-8D14-6FDCF27F5514}" srcOrd="5" destOrd="0" presId="urn:microsoft.com/office/officeart/2008/layout/HexagonCluster"/>
    <dgm:cxn modelId="{8E44EA93-D3DE-4287-B924-BBF398B1710E}" type="presParOf" srcId="{35927E7D-A6CF-452D-8D14-6FDCF27F5514}" destId="{84E8F839-8057-479C-886B-CCBC676FB40D}" srcOrd="0" destOrd="0" presId="urn:microsoft.com/office/officeart/2008/layout/HexagonCluster"/>
    <dgm:cxn modelId="{AF9C5797-BC08-4273-B57A-F331716BC666}" type="presParOf" srcId="{2A4E9BEA-DE2E-429F-954C-8E9360505273}" destId="{F4ABEB7A-4D6F-46FE-927E-D12710645FF2}" srcOrd="6" destOrd="0" presId="urn:microsoft.com/office/officeart/2008/layout/HexagonCluster"/>
    <dgm:cxn modelId="{3597B396-1988-41B5-9D17-B241C52A6A1B}" type="presParOf" srcId="{F4ABEB7A-4D6F-46FE-927E-D12710645FF2}" destId="{3135AA31-B673-4E46-8313-9224E13A324F}" srcOrd="0" destOrd="0" presId="urn:microsoft.com/office/officeart/2008/layout/HexagonCluster"/>
    <dgm:cxn modelId="{2F1119A9-4609-4939-994C-D26599E23079}" type="presParOf" srcId="{2A4E9BEA-DE2E-429F-954C-8E9360505273}" destId="{4B27D638-62A8-4C37-AA03-9D67EFD060C0}" srcOrd="7" destOrd="0" presId="urn:microsoft.com/office/officeart/2008/layout/HexagonCluster"/>
    <dgm:cxn modelId="{CD2F628A-EB50-4281-B64A-B0715E80737B}" type="presParOf" srcId="{4B27D638-62A8-4C37-AA03-9D67EFD060C0}" destId="{C3BF1606-5FF1-4B55-98D3-8C40FF4C3C92}" srcOrd="0" destOrd="0" presId="urn:microsoft.com/office/officeart/2008/layout/HexagonCluster"/>
    <dgm:cxn modelId="{C963EF6D-4F24-46F5-A450-680C80666252}" type="presParOf" srcId="{2A4E9BEA-DE2E-429F-954C-8E9360505273}" destId="{79E5E7C4-8FE0-41C5-A2D1-54D391ECFFE6}" srcOrd="8" destOrd="0" presId="urn:microsoft.com/office/officeart/2008/layout/HexagonCluster"/>
    <dgm:cxn modelId="{AC83840C-C264-42E4-90D4-AA5D19166AE1}" type="presParOf" srcId="{79E5E7C4-8FE0-41C5-A2D1-54D391ECFFE6}" destId="{7C03CB91-5200-4841-86FE-EE0C4DDC11A5}" srcOrd="0" destOrd="0" presId="urn:microsoft.com/office/officeart/2008/layout/HexagonCluster"/>
    <dgm:cxn modelId="{B0D19BCC-38F4-47B5-9559-9A9BB7DBF0EF}" type="presParOf" srcId="{2A4E9BEA-DE2E-429F-954C-8E9360505273}" destId="{4EAD3182-877A-433E-8689-3B2F2D9D8865}" srcOrd="9" destOrd="0" presId="urn:microsoft.com/office/officeart/2008/layout/HexagonCluster"/>
    <dgm:cxn modelId="{C60FEE96-57AC-4FF8-BD3E-F4B8E0DEC020}" type="presParOf" srcId="{4EAD3182-877A-433E-8689-3B2F2D9D8865}" destId="{AFD3DC17-18F9-47CE-8FE0-878201AC5188}" srcOrd="0" destOrd="0" presId="urn:microsoft.com/office/officeart/2008/layout/HexagonCluster"/>
    <dgm:cxn modelId="{30C127CA-A0EA-42C6-82CD-03A37E6458FE}" type="presParOf" srcId="{2A4E9BEA-DE2E-429F-954C-8E9360505273}" destId="{280C4490-F164-4991-A597-6E9181C2382E}" srcOrd="10" destOrd="0" presId="urn:microsoft.com/office/officeart/2008/layout/HexagonCluster"/>
    <dgm:cxn modelId="{0F5A4E12-97D0-45C5-B388-A305183EC348}" type="presParOf" srcId="{280C4490-F164-4991-A597-6E9181C2382E}" destId="{EE85BC07-B1AB-48DC-A099-B2607F82C1EA}" srcOrd="0" destOrd="0" presId="urn:microsoft.com/office/officeart/2008/layout/HexagonCluster"/>
    <dgm:cxn modelId="{6C85E2C3-767A-4A2E-AB1E-CF4C75736B16}" type="presParOf" srcId="{2A4E9BEA-DE2E-429F-954C-8E9360505273}" destId="{DB81024E-CB7A-45C2-AE82-E2D072A423CF}" srcOrd="11" destOrd="0" presId="urn:microsoft.com/office/officeart/2008/layout/HexagonCluster"/>
    <dgm:cxn modelId="{4041B248-0FFA-46EC-80D4-49A861A064F2}" type="presParOf" srcId="{DB81024E-CB7A-45C2-AE82-E2D072A423CF}" destId="{F9D5C672-282E-4E78-B5C0-65005FE680FA}" srcOrd="0" destOrd="0" presId="urn:microsoft.com/office/officeart/2008/layout/HexagonCluster"/>
    <dgm:cxn modelId="{6A1EEDA8-A72C-40FE-B4BC-600C5B9D9F32}" type="presParOf" srcId="{2A4E9BEA-DE2E-429F-954C-8E9360505273}" destId="{6ABA7545-22C3-4CAB-B07B-FD8538254B2F}" srcOrd="12" destOrd="0" presId="urn:microsoft.com/office/officeart/2008/layout/HexagonCluster"/>
    <dgm:cxn modelId="{428C99EA-ADEC-4DA1-A2CD-61BBAAFCCED9}" type="presParOf" srcId="{6ABA7545-22C3-4CAB-B07B-FD8538254B2F}" destId="{18B6EB57-94E5-435F-9AAE-538179C3FAC2}" srcOrd="0" destOrd="0" presId="urn:microsoft.com/office/officeart/2008/layout/HexagonCluster"/>
    <dgm:cxn modelId="{E719FD1D-8B3B-4A01-84D0-2729E235D77A}" type="presParOf" srcId="{2A4E9BEA-DE2E-429F-954C-8E9360505273}" destId="{698DA74F-20AD-41A2-932C-8178E842314A}" srcOrd="13" destOrd="0" presId="urn:microsoft.com/office/officeart/2008/layout/HexagonCluster"/>
    <dgm:cxn modelId="{A20F3DAD-94F9-4546-BF3D-7DF6E408D428}" type="presParOf" srcId="{698DA74F-20AD-41A2-932C-8178E842314A}" destId="{8124FBE6-9EDE-4DB6-8739-21F0E46D5687}" srcOrd="0" destOrd="0" presId="urn:microsoft.com/office/officeart/2008/layout/HexagonCluster"/>
    <dgm:cxn modelId="{733FD188-2148-4FB1-AA0A-F1414B56A505}" type="presParOf" srcId="{2A4E9BEA-DE2E-429F-954C-8E9360505273}" destId="{B9B7CCD1-1AD5-4D6A-943E-A604F0F069E8}" srcOrd="14" destOrd="0" presId="urn:microsoft.com/office/officeart/2008/layout/HexagonCluster"/>
    <dgm:cxn modelId="{4E985FB4-A295-498A-8213-852D9971C9BE}" type="presParOf" srcId="{B9B7CCD1-1AD5-4D6A-943E-A604F0F069E8}" destId="{A2AE5C9A-3168-4F34-982D-98E6E47E6716}" srcOrd="0" destOrd="0" presId="urn:microsoft.com/office/officeart/2008/layout/HexagonCluster"/>
    <dgm:cxn modelId="{539D370A-448C-46BE-AB90-13449EDC6592}" type="presParOf" srcId="{2A4E9BEA-DE2E-429F-954C-8E9360505273}" destId="{57B58D11-9B24-4BA7-9961-8F6F4520F42D}" srcOrd="15" destOrd="0" presId="urn:microsoft.com/office/officeart/2008/layout/HexagonCluster"/>
    <dgm:cxn modelId="{0AA929C8-E17D-468D-9463-350D962636B2}" type="presParOf" srcId="{57B58D11-9B24-4BA7-9961-8F6F4520F42D}" destId="{AA608C90-4D72-4D67-9DE8-D04379941422}" srcOrd="0" destOrd="0" presId="urn:microsoft.com/office/officeart/2008/layout/HexagonCluster"/>
    <dgm:cxn modelId="{6B53CADB-B79A-41A6-9E27-87E6A782957B}" type="presParOf" srcId="{2A4E9BEA-DE2E-429F-954C-8E9360505273}" destId="{E4EB102C-4DF6-44DF-85B3-338DBCDDEADF}" srcOrd="16" destOrd="0" presId="urn:microsoft.com/office/officeart/2008/layout/HexagonCluster"/>
    <dgm:cxn modelId="{EBDFFAE1-3D64-4144-A44B-C33409DB9FEA}" type="presParOf" srcId="{E4EB102C-4DF6-44DF-85B3-338DBCDDEADF}" destId="{0E1DC254-A7DA-4DAF-BD64-2F6E4D3D8D7C}" srcOrd="0" destOrd="0" presId="urn:microsoft.com/office/officeart/2008/layout/HexagonCluster"/>
    <dgm:cxn modelId="{12D24ECB-178F-4D08-BA3C-3CC2D42B153A}" type="presParOf" srcId="{2A4E9BEA-DE2E-429F-954C-8E9360505273}" destId="{704D20D5-46A0-4248-B23A-8B9363ABA188}" srcOrd="17" destOrd="0" presId="urn:microsoft.com/office/officeart/2008/layout/HexagonCluster"/>
    <dgm:cxn modelId="{3EE9C271-9323-4A90-9ADB-9A57F3502711}" type="presParOf" srcId="{704D20D5-46A0-4248-B23A-8B9363ABA188}" destId="{88233B44-A42A-49F0-938A-700A1E3631F4}" srcOrd="0" destOrd="0" presId="urn:microsoft.com/office/officeart/2008/layout/HexagonCluster"/>
    <dgm:cxn modelId="{64A30348-BC19-4CFD-9ECC-112E267A6ACC}" type="presParOf" srcId="{2A4E9BEA-DE2E-429F-954C-8E9360505273}" destId="{BB919811-EB04-4F79-968E-33BF84261F39}" srcOrd="18" destOrd="0" presId="urn:microsoft.com/office/officeart/2008/layout/HexagonCluster"/>
    <dgm:cxn modelId="{21FAA19F-54A7-48E0-9DFC-E1E3EF8A38F2}" type="presParOf" srcId="{BB919811-EB04-4F79-968E-33BF84261F39}" destId="{7C9EC63B-6F3B-4267-B13C-1E37FC6510EB}" srcOrd="0" destOrd="0" presId="urn:microsoft.com/office/officeart/2008/layout/HexagonCluster"/>
    <dgm:cxn modelId="{331BC568-31CE-47A9-B291-70998A60B4C3}" type="presParOf" srcId="{2A4E9BEA-DE2E-429F-954C-8E9360505273}" destId="{B1059F16-726B-45E5-9974-6A5F24F7979F}" srcOrd="19" destOrd="0" presId="urn:microsoft.com/office/officeart/2008/layout/HexagonCluster"/>
    <dgm:cxn modelId="{0538F16D-B7E1-4498-AE28-A4F504D2194B}" type="presParOf" srcId="{B1059F16-726B-45E5-9974-6A5F24F7979F}" destId="{58D8C5A1-22A1-432E-A127-7BB3FC96F1D6}" srcOrd="0" destOrd="0" presId="urn:microsoft.com/office/officeart/2008/layout/HexagonCluster"/>
    <dgm:cxn modelId="{EC188CDC-B7C1-4161-8260-C90F07EF7C91}" type="presParOf" srcId="{2A4E9BEA-DE2E-429F-954C-8E9360505273}" destId="{6E7B78A9-EB6C-478E-9E20-7F0ECC1BBFC8}" srcOrd="20" destOrd="0" presId="urn:microsoft.com/office/officeart/2008/layout/HexagonCluster"/>
    <dgm:cxn modelId="{32FAABA4-604E-4B6B-B1A9-24297F418EC8}" type="presParOf" srcId="{6E7B78A9-EB6C-478E-9E20-7F0ECC1BBFC8}" destId="{B1531938-B98A-4FEA-A31F-F31FFD9C626C}" srcOrd="0" destOrd="0" presId="urn:microsoft.com/office/officeart/2008/layout/HexagonCluster"/>
    <dgm:cxn modelId="{3010604E-891A-474F-9FBE-BEF5E34BBE86}" type="presParOf" srcId="{2A4E9BEA-DE2E-429F-954C-8E9360505273}" destId="{8B5CED5A-368F-49CA-8817-C051024ABFB0}" srcOrd="21" destOrd="0" presId="urn:microsoft.com/office/officeart/2008/layout/HexagonCluster"/>
    <dgm:cxn modelId="{944062CA-4916-47CA-AFB1-8102D5AFA7FF}" type="presParOf" srcId="{8B5CED5A-368F-49CA-8817-C051024ABFB0}" destId="{96D7CCC6-6543-491C-8698-1AEC340C8EB6}" srcOrd="0" destOrd="0" presId="urn:microsoft.com/office/officeart/2008/layout/HexagonCluster"/>
    <dgm:cxn modelId="{3D2F4025-E1F3-402B-B4F7-0AE22982DC54}" type="presParOf" srcId="{2A4E9BEA-DE2E-429F-954C-8E9360505273}" destId="{9AF04CE3-3A83-478F-A14D-4F30237D1218}" srcOrd="22" destOrd="0" presId="urn:microsoft.com/office/officeart/2008/layout/HexagonCluster"/>
    <dgm:cxn modelId="{6C09917B-12A5-4B7D-906F-9A70D5E3C4BE}" type="presParOf" srcId="{9AF04CE3-3A83-478F-A14D-4F30237D1218}" destId="{C029E253-06C9-4DC8-B007-02A59AF46F0A}" srcOrd="0" destOrd="0" presId="urn:microsoft.com/office/officeart/2008/layout/HexagonCluster"/>
    <dgm:cxn modelId="{605155C6-9807-40ED-ADDD-62F414B3B953}" type="presParOf" srcId="{2A4E9BEA-DE2E-429F-954C-8E9360505273}" destId="{E4C6DBBD-6EE4-480E-93EF-1916FC56585E}" srcOrd="23" destOrd="0" presId="urn:microsoft.com/office/officeart/2008/layout/HexagonCluster"/>
    <dgm:cxn modelId="{8E6F55FE-446C-432F-8842-C4E2ABEF3320}" type="presParOf" srcId="{E4C6DBBD-6EE4-480E-93EF-1916FC56585E}" destId="{24489E3B-D4E0-42D7-AB8C-0A190B0EA7D2}" srcOrd="0" destOrd="0" presId="urn:microsoft.com/office/officeart/2008/layout/HexagonCluster"/>
    <dgm:cxn modelId="{9C56396B-FE32-4F19-B166-E8843AE4C107}" type="presParOf" srcId="{2A4E9BEA-DE2E-429F-954C-8E9360505273}" destId="{A64FCFFB-7495-4C2E-9477-4445D410A062}" srcOrd="24" destOrd="0" presId="urn:microsoft.com/office/officeart/2008/layout/HexagonCluster"/>
    <dgm:cxn modelId="{A93698BF-1351-4D19-BEEE-DF151FA72F79}" type="presParOf" srcId="{A64FCFFB-7495-4C2E-9477-4445D410A062}" destId="{DF9D9E85-00CC-4A7A-BCFE-B3A8F2A70CFB}" srcOrd="0" destOrd="0" presId="urn:microsoft.com/office/officeart/2008/layout/HexagonCluster"/>
    <dgm:cxn modelId="{132DA247-8431-4324-A1BE-09922356F75A}" type="presParOf" srcId="{2A4E9BEA-DE2E-429F-954C-8E9360505273}" destId="{8DF524A6-697D-41A9-B345-0BADB71293AB}" srcOrd="25" destOrd="0" presId="urn:microsoft.com/office/officeart/2008/layout/HexagonCluster"/>
    <dgm:cxn modelId="{63920BF6-02C1-4D2E-9D70-43573E4258BB}" type="presParOf" srcId="{8DF524A6-697D-41A9-B345-0BADB71293AB}" destId="{2E545480-9B62-4879-A410-698F8358B649}" srcOrd="0" destOrd="0" presId="urn:microsoft.com/office/officeart/2008/layout/HexagonCluster"/>
    <dgm:cxn modelId="{CDC56A86-0FAD-4DE5-9CF1-1FB394FC2329}" type="presParOf" srcId="{2A4E9BEA-DE2E-429F-954C-8E9360505273}" destId="{9393BD52-0582-4312-82EE-820ECB0D9688}" srcOrd="26" destOrd="0" presId="urn:microsoft.com/office/officeart/2008/layout/HexagonCluster"/>
    <dgm:cxn modelId="{D6E6E70A-46E6-4381-87FA-C32EBF8E1593}" type="presParOf" srcId="{9393BD52-0582-4312-82EE-820ECB0D9688}" destId="{E69D5ACE-99E7-44A7-BAB3-563FB7AB2F64}" srcOrd="0" destOrd="0" presId="urn:microsoft.com/office/officeart/2008/layout/HexagonCluster"/>
    <dgm:cxn modelId="{DDADB993-57C4-4E2D-B3E4-0FFB8DC97655}" type="presParOf" srcId="{2A4E9BEA-DE2E-429F-954C-8E9360505273}" destId="{D9C91842-3231-4EC0-AB52-B8702CB90054}" srcOrd="27" destOrd="0" presId="urn:microsoft.com/office/officeart/2008/layout/HexagonCluster"/>
    <dgm:cxn modelId="{64AD94FC-F78E-4397-8630-600E84A3A408}" type="presParOf" srcId="{D9C91842-3231-4EC0-AB52-B8702CB90054}" destId="{8215456E-EBE6-46C0-8B2F-D5CC359786A2}" srcOrd="0" destOrd="0" presId="urn:microsoft.com/office/officeart/2008/layout/HexagonCluster"/>
    <dgm:cxn modelId="{9607F39D-033C-4C8E-B1FD-A28E2D5CD627}" type="presParOf" srcId="{2A4E9BEA-DE2E-429F-954C-8E9360505273}" destId="{8E85E834-F30F-4BB5-81F4-78C2BB4579A3}" srcOrd="28" destOrd="0" presId="urn:microsoft.com/office/officeart/2008/layout/HexagonCluster"/>
    <dgm:cxn modelId="{5A38A905-765C-4CF9-8688-4183AD598B73}" type="presParOf" srcId="{8E85E834-F30F-4BB5-81F4-78C2BB4579A3}" destId="{2892B367-D95A-4AE5-8BCF-6C37CC02951E}" srcOrd="0" destOrd="0" presId="urn:microsoft.com/office/officeart/2008/layout/HexagonCluster"/>
    <dgm:cxn modelId="{B462730E-BABD-4C56-A035-9B1F4B7320C0}" type="presParOf" srcId="{2A4E9BEA-DE2E-429F-954C-8E9360505273}" destId="{3CD91850-5F89-4637-8B0F-125C371927BA}" srcOrd="29" destOrd="0" presId="urn:microsoft.com/office/officeart/2008/layout/HexagonCluster"/>
    <dgm:cxn modelId="{B0D0E977-E20C-48B0-A678-D868E2633B9A}" type="presParOf" srcId="{3CD91850-5F89-4637-8B0F-125C371927BA}" destId="{57887657-F932-4D76-95E3-3869E6F45FD5}" srcOrd="0" destOrd="0" presId="urn:microsoft.com/office/officeart/2008/layout/HexagonCluster"/>
    <dgm:cxn modelId="{ED406D21-07A9-480C-AE75-FD26EE86A618}" type="presParOf" srcId="{2A4E9BEA-DE2E-429F-954C-8E9360505273}" destId="{2DE7903F-FE90-40C4-938B-FB40F25A2FF3}" srcOrd="30" destOrd="0" presId="urn:microsoft.com/office/officeart/2008/layout/HexagonCluster"/>
    <dgm:cxn modelId="{B4C6BECD-A544-454E-855E-463F8234FE7D}" type="presParOf" srcId="{2DE7903F-FE90-40C4-938B-FB40F25A2FF3}" destId="{A06DEDBA-4D06-4A84-98D9-7F931B5E3B81}" srcOrd="0" destOrd="0" presId="urn:microsoft.com/office/officeart/2008/layout/HexagonCluster"/>
    <dgm:cxn modelId="{5866D646-3B40-445D-B8FF-C7335807E372}" type="presParOf" srcId="{2A4E9BEA-DE2E-429F-954C-8E9360505273}" destId="{4D230ACE-4A50-4AA1-9CB5-D81EE5AD1822}" srcOrd="31" destOrd="0" presId="urn:microsoft.com/office/officeart/2008/layout/HexagonCluster"/>
    <dgm:cxn modelId="{C87C751A-DE85-4620-BA9E-F12C0D4CC06D}" type="presParOf" srcId="{4D230ACE-4A50-4AA1-9CB5-D81EE5AD1822}" destId="{3038EB16-1C74-4FF1-B6FB-C2CA918C991D}" srcOrd="0" destOrd="0" presId="urn:microsoft.com/office/officeart/2008/layout/HexagonCluster"/>
    <dgm:cxn modelId="{EF4B93ED-1DF0-48AB-8E43-D0BA4408D742}" type="presParOf" srcId="{2A4E9BEA-DE2E-429F-954C-8E9360505273}" destId="{D8069C96-2684-4861-AC51-62ABD4DA2813}" srcOrd="32" destOrd="0" presId="urn:microsoft.com/office/officeart/2008/layout/HexagonCluster"/>
    <dgm:cxn modelId="{F8DB3829-F232-4E25-9CC8-BA9FEED3B0DE}" type="presParOf" srcId="{D8069C96-2684-4861-AC51-62ABD4DA2813}" destId="{09748B52-299D-46CA-8594-486F53DF775A}" srcOrd="0" destOrd="0" presId="urn:microsoft.com/office/officeart/2008/layout/HexagonCluster"/>
    <dgm:cxn modelId="{99824EE4-B790-44E6-852F-E6FDEBCC5595}" type="presParOf" srcId="{2A4E9BEA-DE2E-429F-954C-8E9360505273}" destId="{3F5E3A2E-4E0A-4871-AEF6-2C9A1C1234D1}" srcOrd="33" destOrd="0" presId="urn:microsoft.com/office/officeart/2008/layout/HexagonCluster"/>
    <dgm:cxn modelId="{3879D073-DCEC-41C6-9274-2C15F8E81E58}" type="presParOf" srcId="{3F5E3A2E-4E0A-4871-AEF6-2C9A1C1234D1}" destId="{68A7F275-E9F0-42D5-9C03-48159BBDD3F0}" srcOrd="0" destOrd="0" presId="urn:microsoft.com/office/officeart/2008/layout/HexagonCluster"/>
    <dgm:cxn modelId="{4DF844DC-3B76-4366-B00E-B004B7057439}" type="presParOf" srcId="{2A4E9BEA-DE2E-429F-954C-8E9360505273}" destId="{036C51D9-9A0C-458C-AAD6-ADD93FC125BE}" srcOrd="34" destOrd="0" presId="urn:microsoft.com/office/officeart/2008/layout/HexagonCluster"/>
    <dgm:cxn modelId="{D036C51E-5154-4456-95CC-7743DC3FC264}" type="presParOf" srcId="{036C51D9-9A0C-458C-AAD6-ADD93FC125BE}" destId="{BCE4CB01-BF8C-41A7-8D22-29F5133C5F02}" srcOrd="0" destOrd="0" presId="urn:microsoft.com/office/officeart/2008/layout/HexagonCluster"/>
    <dgm:cxn modelId="{0C7D6047-B20B-44DD-94A1-514D8EEF2BC1}" type="presParOf" srcId="{2A4E9BEA-DE2E-429F-954C-8E9360505273}" destId="{F2D880D8-C371-48B8-B0A9-81A69EEAA3A5}" srcOrd="35" destOrd="0" presId="urn:microsoft.com/office/officeart/2008/layout/HexagonCluster"/>
    <dgm:cxn modelId="{E94FE3CE-168F-4AB1-BBA9-85DE2C1E0EC6}" type="presParOf" srcId="{F2D880D8-C371-48B8-B0A9-81A69EEAA3A5}" destId="{2C076531-120C-4C65-83DA-04E85DBEC76E}" srcOrd="0" destOrd="0" presId="urn:microsoft.com/office/officeart/2008/layout/HexagonCluster"/>
    <dgm:cxn modelId="{49E9D854-66DA-41F1-BB9B-54D012B6E7D9}" type="presParOf" srcId="{2A4E9BEA-DE2E-429F-954C-8E9360505273}" destId="{4DEF7315-98B4-4107-B2D7-8B9AE49781CF}" srcOrd="36" destOrd="0" presId="urn:microsoft.com/office/officeart/2008/layout/HexagonCluster"/>
    <dgm:cxn modelId="{E05709FB-ECA6-42E7-9717-1FFF4CDC69DF}" type="presParOf" srcId="{4DEF7315-98B4-4107-B2D7-8B9AE49781CF}" destId="{01D16E30-7285-4F76-8D27-7760D5A8C6A0}" srcOrd="0" destOrd="0" presId="urn:microsoft.com/office/officeart/2008/layout/HexagonCluster"/>
    <dgm:cxn modelId="{B1581C51-1EA7-46A9-BF0E-AAE5B7D27219}" type="presParOf" srcId="{2A4E9BEA-DE2E-429F-954C-8E9360505273}" destId="{372A6134-3BB7-4947-BC9C-0B764793DE1C}" srcOrd="37" destOrd="0" presId="urn:microsoft.com/office/officeart/2008/layout/HexagonCluster"/>
    <dgm:cxn modelId="{E667CEF5-7A3E-4242-99E7-6A3221A26685}" type="presParOf" srcId="{372A6134-3BB7-4947-BC9C-0B764793DE1C}" destId="{5B873E40-DD1A-4E75-AD54-DAA42D861C7F}" srcOrd="0" destOrd="0" presId="urn:microsoft.com/office/officeart/2008/layout/HexagonCluster"/>
    <dgm:cxn modelId="{0232D740-085B-4A80-91AC-26F75F3D6BC2}" type="presParOf" srcId="{2A4E9BEA-DE2E-429F-954C-8E9360505273}" destId="{564B3403-8164-43FD-9361-EA2F13210C84}" srcOrd="38" destOrd="0" presId="urn:microsoft.com/office/officeart/2008/layout/HexagonCluster"/>
    <dgm:cxn modelId="{86D8345F-D423-44C3-885E-3F344BA87E86}" type="presParOf" srcId="{564B3403-8164-43FD-9361-EA2F13210C84}" destId="{A1C5A199-9457-43FA-9A1F-1507F21A80D6}" srcOrd="0" destOrd="0" presId="urn:microsoft.com/office/officeart/2008/layout/HexagonCluster"/>
    <dgm:cxn modelId="{03E0CD19-DA6A-46B0-8AC5-32AAF6E917D6}" type="presParOf" srcId="{2A4E9BEA-DE2E-429F-954C-8E9360505273}" destId="{36032197-3ECF-4036-9BA7-980526A807BE}" srcOrd="39" destOrd="0" presId="urn:microsoft.com/office/officeart/2008/layout/HexagonCluster"/>
    <dgm:cxn modelId="{CCCDE246-38A0-4362-B4DA-9FB0DB52F382}" type="presParOf" srcId="{36032197-3ECF-4036-9BA7-980526A807BE}" destId="{0EC0BCC9-D5C0-4D77-853F-2827AF6E0D98}" srcOrd="0" destOrd="0" presId="urn:microsoft.com/office/officeart/2008/layout/HexagonCluster"/>
    <dgm:cxn modelId="{409B1506-42EF-42D7-BF1F-3CFDE8B51C81}" type="presParOf" srcId="{2A4E9BEA-DE2E-429F-954C-8E9360505273}" destId="{73F183F4-12F5-4DC5-8846-CE2A1DC22089}" srcOrd="40" destOrd="0" presId="urn:microsoft.com/office/officeart/2008/layout/HexagonCluster"/>
    <dgm:cxn modelId="{B676FFFD-9962-428E-9E76-DE739F39CAA3}" type="presParOf" srcId="{73F183F4-12F5-4DC5-8846-CE2A1DC22089}" destId="{1ED489DE-8BC3-434C-A634-D382DDF9C511}" srcOrd="0" destOrd="0" presId="urn:microsoft.com/office/officeart/2008/layout/HexagonCluster"/>
    <dgm:cxn modelId="{25E14433-C08F-45F9-A7F2-9B6B9CB14F24}" type="presParOf" srcId="{2A4E9BEA-DE2E-429F-954C-8E9360505273}" destId="{1B152CB4-C88B-4E23-8786-1DCFA5699B61}" srcOrd="41" destOrd="0" presId="urn:microsoft.com/office/officeart/2008/layout/HexagonCluster"/>
    <dgm:cxn modelId="{34A7539D-155B-4373-9FC9-DA299C2C6CF5}" type="presParOf" srcId="{1B152CB4-C88B-4E23-8786-1DCFA5699B61}" destId="{F5E22E9D-F1BE-4C43-A97C-9EF914CF3EF1}" srcOrd="0" destOrd="0" presId="urn:microsoft.com/office/officeart/2008/layout/HexagonCluster"/>
    <dgm:cxn modelId="{2981EEDE-8C47-4DFB-8462-11668CE8C4DD}" type="presParOf" srcId="{2A4E9BEA-DE2E-429F-954C-8E9360505273}" destId="{56FF242D-F420-4270-9AE2-4F452CA442CF}" srcOrd="42" destOrd="0" presId="urn:microsoft.com/office/officeart/2008/layout/HexagonCluster"/>
    <dgm:cxn modelId="{66BFF1C7-A89A-4DB3-B3D9-7FDA6C8FD0EF}" type="presParOf" srcId="{56FF242D-F420-4270-9AE2-4F452CA442CF}" destId="{0B726F34-25BA-49E2-A434-59F572400F8E}" srcOrd="0" destOrd="0" presId="urn:microsoft.com/office/officeart/2008/layout/HexagonCluster"/>
    <dgm:cxn modelId="{DCA504E8-04D0-45F6-A28D-57EBE135D29A}" type="presParOf" srcId="{2A4E9BEA-DE2E-429F-954C-8E9360505273}" destId="{2400666E-2AD2-41B3-A9CA-3B10A9A96F26}" srcOrd="43" destOrd="0" presId="urn:microsoft.com/office/officeart/2008/layout/HexagonCluster"/>
    <dgm:cxn modelId="{7CE37823-1A07-487B-81FB-8F2AB6A29D81}" type="presParOf" srcId="{2400666E-2AD2-41B3-A9CA-3B10A9A96F26}" destId="{11A61864-69D2-4251-BB85-B6527BCC5052}" srcOrd="0" destOrd="0" presId="urn:microsoft.com/office/officeart/2008/layout/HexagonCluster"/>
    <dgm:cxn modelId="{7B8C9AFD-FB3B-4ABC-B1CB-AEDFC9488F15}" type="presParOf" srcId="{2A4E9BEA-DE2E-429F-954C-8E9360505273}" destId="{83F10CD6-A0E6-4DBE-9FFF-C8C24BDF79C8}" srcOrd="44" destOrd="0" presId="urn:microsoft.com/office/officeart/2008/layout/HexagonCluster"/>
    <dgm:cxn modelId="{2413DC67-FC3A-4DDE-85CD-A43C85A08F6B}" type="presParOf" srcId="{83F10CD6-A0E6-4DBE-9FFF-C8C24BDF79C8}" destId="{BD6652B0-F237-415E-80AF-3F3AD93811FA}" srcOrd="0" destOrd="0" presId="urn:microsoft.com/office/officeart/2008/layout/HexagonCluster"/>
    <dgm:cxn modelId="{87BA4AE4-D53A-4578-BE85-0FF288C90E8A}" type="presParOf" srcId="{2A4E9BEA-DE2E-429F-954C-8E9360505273}" destId="{E6C356C0-1A41-4A68-9EC9-4427D453E332}" srcOrd="45" destOrd="0" presId="urn:microsoft.com/office/officeart/2008/layout/HexagonCluster"/>
    <dgm:cxn modelId="{CE9615A6-65B2-4888-BE1B-6D540079EEFC}" type="presParOf" srcId="{E6C356C0-1A41-4A68-9EC9-4427D453E332}" destId="{9BB67291-B646-469D-BEA3-8BCF18552550}" srcOrd="0" destOrd="0" presId="urn:microsoft.com/office/officeart/2008/layout/HexagonCluster"/>
    <dgm:cxn modelId="{35729E7E-C2A9-45C1-83CF-58274C5C5768}" type="presParOf" srcId="{2A4E9BEA-DE2E-429F-954C-8E9360505273}" destId="{6106AFE0-477E-4E44-B69B-03292DE00610}" srcOrd="46" destOrd="0" presId="urn:microsoft.com/office/officeart/2008/layout/HexagonCluster"/>
    <dgm:cxn modelId="{AB778E72-EB1A-43C9-9BFF-BC5F8E1CC13D}" type="presParOf" srcId="{6106AFE0-477E-4E44-B69B-03292DE00610}" destId="{15E8A87D-0E13-49CB-B8AF-D19C0B13B9EF}" srcOrd="0" destOrd="0" presId="urn:microsoft.com/office/officeart/2008/layout/HexagonCluster"/>
    <dgm:cxn modelId="{A07C76E6-B411-4DC5-A1D9-1D73BB1B83BD}" type="presParOf" srcId="{2A4E9BEA-DE2E-429F-954C-8E9360505273}" destId="{DCBBAB94-62FC-49D3-B9AE-11E6296034B0}" srcOrd="47" destOrd="0" presId="urn:microsoft.com/office/officeart/2008/layout/HexagonCluster"/>
    <dgm:cxn modelId="{EA57BB28-FE99-46C5-8211-880D5D96EE8B}" type="presParOf" srcId="{DCBBAB94-62FC-49D3-B9AE-11E6296034B0}" destId="{4F6E6E4F-A404-459E-B11F-AB1FCCCBE17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EE160-0570-4D47-8B94-45829CBC5498}">
      <dsp:nvSpPr>
        <dsp:cNvPr id="0" name=""/>
        <dsp:cNvSpPr/>
      </dsp:nvSpPr>
      <dsp:spPr>
        <a:xfrm rot="5400000">
          <a:off x="1024823" y="1391229"/>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DDCB43-1015-4D5A-B01E-4D1972C2759C}">
      <dsp:nvSpPr>
        <dsp:cNvPr id="0" name=""/>
        <dsp:cNvSpPr/>
      </dsp:nvSpPr>
      <dsp:spPr>
        <a:xfrm>
          <a:off x="442" y="69483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Responsibilities Database</a:t>
          </a:r>
        </a:p>
      </dsp:txBody>
      <dsp:txXfrm>
        <a:off x="18478" y="712875"/>
        <a:ext cx="2981858" cy="579725"/>
      </dsp:txXfrm>
    </dsp:sp>
    <dsp:sp modelId="{ECE368C3-28D7-4366-A89B-49E2583C91E2}">
      <dsp:nvSpPr>
        <dsp:cNvPr id="0" name=""/>
        <dsp:cNvSpPr/>
      </dsp:nvSpPr>
      <dsp:spPr>
        <a:xfrm rot="5400000">
          <a:off x="1024823" y="2372036"/>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585C5D-3646-43AA-9641-D83B16FCF583}">
      <dsp:nvSpPr>
        <dsp:cNvPr id="0" name=""/>
        <dsp:cNvSpPr/>
      </dsp:nvSpPr>
      <dsp:spPr>
        <a:xfrm>
          <a:off x="442" y="1675646"/>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Classes</a:t>
          </a:r>
        </a:p>
      </dsp:txBody>
      <dsp:txXfrm>
        <a:off x="18478" y="1693682"/>
        <a:ext cx="2981858" cy="579725"/>
      </dsp:txXfrm>
    </dsp:sp>
    <dsp:sp modelId="{C7E86200-12DE-4ACE-9FFA-FA0FCEFA9D05}">
      <dsp:nvSpPr>
        <dsp:cNvPr id="0" name=""/>
        <dsp:cNvSpPr/>
      </dsp:nvSpPr>
      <dsp:spPr>
        <a:xfrm rot="5400000">
          <a:off x="1024823" y="3352843"/>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5B3E79-D8D9-4BDF-9505-E4483FCE7318}">
      <dsp:nvSpPr>
        <dsp:cNvPr id="0" name=""/>
        <dsp:cNvSpPr/>
      </dsp:nvSpPr>
      <dsp:spPr>
        <a:xfrm>
          <a:off x="442" y="2656453"/>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Management Approaches</a:t>
          </a:r>
        </a:p>
      </dsp:txBody>
      <dsp:txXfrm>
        <a:off x="18478" y="2674489"/>
        <a:ext cx="2981858" cy="579725"/>
      </dsp:txXfrm>
    </dsp:sp>
    <dsp:sp modelId="{7DEC1FB6-1027-420B-949F-47039A8BFEE1}">
      <dsp:nvSpPr>
        <dsp:cNvPr id="0" name=""/>
        <dsp:cNvSpPr/>
      </dsp:nvSpPr>
      <dsp:spPr>
        <a:xfrm>
          <a:off x="1364630" y="3852873"/>
          <a:ext cx="3737861"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881295-26F1-4AF2-ADE9-DEEAD4EBBA12}">
      <dsp:nvSpPr>
        <dsp:cNvPr id="0" name=""/>
        <dsp:cNvSpPr/>
      </dsp:nvSpPr>
      <dsp:spPr>
        <a:xfrm>
          <a:off x="442" y="363725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Drivers </a:t>
          </a:r>
        </a:p>
      </dsp:txBody>
      <dsp:txXfrm>
        <a:off x="18478" y="3655295"/>
        <a:ext cx="2981858" cy="579725"/>
      </dsp:txXfrm>
    </dsp:sp>
    <dsp:sp modelId="{372C779C-46DB-472E-9365-1338E2112E35}">
      <dsp:nvSpPr>
        <dsp:cNvPr id="0" name=""/>
        <dsp:cNvSpPr/>
      </dsp:nvSpPr>
      <dsp:spPr>
        <a:xfrm rot="16200000">
          <a:off x="4724885" y="3352843"/>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2EF784-EF8F-48CE-BB52-04772ABFBB9C}">
      <dsp:nvSpPr>
        <dsp:cNvPr id="0" name=""/>
        <dsp:cNvSpPr/>
      </dsp:nvSpPr>
      <dsp:spPr>
        <a:xfrm>
          <a:off x="3748636" y="363725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Tiers</a:t>
          </a:r>
        </a:p>
      </dsp:txBody>
      <dsp:txXfrm>
        <a:off x="3766672" y="3655295"/>
        <a:ext cx="2981858" cy="579725"/>
      </dsp:txXfrm>
    </dsp:sp>
    <dsp:sp modelId="{311E1D6A-02F1-4C1A-A6AD-7998FDDCD04F}">
      <dsp:nvSpPr>
        <dsp:cNvPr id="0" name=""/>
        <dsp:cNvSpPr/>
      </dsp:nvSpPr>
      <dsp:spPr>
        <a:xfrm rot="16200000">
          <a:off x="4724885" y="2372036"/>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8A399E-9A07-4D11-AC60-BB543FC7C20F}">
      <dsp:nvSpPr>
        <dsp:cNvPr id="0" name=""/>
        <dsp:cNvSpPr/>
      </dsp:nvSpPr>
      <dsp:spPr>
        <a:xfrm>
          <a:off x="3748636" y="2656453"/>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Asset Data Needs</a:t>
          </a:r>
        </a:p>
      </dsp:txBody>
      <dsp:txXfrm>
        <a:off x="3766672" y="2674489"/>
        <a:ext cx="2981858" cy="579725"/>
      </dsp:txXfrm>
    </dsp:sp>
    <dsp:sp modelId="{59C5ED96-EAF7-49AA-92BE-7AE89C7ADABB}">
      <dsp:nvSpPr>
        <dsp:cNvPr id="0" name=""/>
        <dsp:cNvSpPr/>
      </dsp:nvSpPr>
      <dsp:spPr>
        <a:xfrm rot="16200000">
          <a:off x="4724885" y="1391229"/>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4C73CD-C312-4B3D-AACB-BCDA510CCA8D}">
      <dsp:nvSpPr>
        <dsp:cNvPr id="0" name=""/>
        <dsp:cNvSpPr/>
      </dsp:nvSpPr>
      <dsp:spPr>
        <a:xfrm>
          <a:off x="3748636" y="1675646"/>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Data Collection Methodology</a:t>
          </a:r>
        </a:p>
      </dsp:txBody>
      <dsp:txXfrm>
        <a:off x="3766672" y="1693682"/>
        <a:ext cx="2981858" cy="579725"/>
      </dsp:txXfrm>
    </dsp:sp>
    <dsp:sp modelId="{3A9E2A88-3CBE-4FB0-874C-ADEC0E039C47}">
      <dsp:nvSpPr>
        <dsp:cNvPr id="0" name=""/>
        <dsp:cNvSpPr/>
      </dsp:nvSpPr>
      <dsp:spPr>
        <a:xfrm>
          <a:off x="5035824" y="900826"/>
          <a:ext cx="3737861"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F3DA0E-C0A6-439F-B18C-8361E0518221}">
      <dsp:nvSpPr>
        <dsp:cNvPr id="0" name=""/>
        <dsp:cNvSpPr/>
      </dsp:nvSpPr>
      <dsp:spPr>
        <a:xfrm>
          <a:off x="3748636" y="69483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w/Geotechnical TWT</a:t>
          </a:r>
        </a:p>
      </dsp:txBody>
      <dsp:txXfrm>
        <a:off x="3766672" y="712875"/>
        <a:ext cx="2981858" cy="579725"/>
      </dsp:txXfrm>
    </dsp:sp>
    <dsp:sp modelId="{179103B7-DEEA-4637-9DA0-0C3D755AE85A}">
      <dsp:nvSpPr>
        <dsp:cNvPr id="0" name=""/>
        <dsp:cNvSpPr/>
      </dsp:nvSpPr>
      <dsp:spPr>
        <a:xfrm rot="5400000">
          <a:off x="8511583" y="1333480"/>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9AC996-560B-4104-9156-259A51DC0E68}">
      <dsp:nvSpPr>
        <dsp:cNvPr id="0" name=""/>
        <dsp:cNvSpPr/>
      </dsp:nvSpPr>
      <dsp:spPr>
        <a:xfrm>
          <a:off x="7496829" y="69483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Return on Investment</a:t>
          </a:r>
        </a:p>
      </dsp:txBody>
      <dsp:txXfrm>
        <a:off x="7514865" y="712875"/>
        <a:ext cx="2981858" cy="579725"/>
      </dsp:txXfrm>
    </dsp:sp>
    <dsp:sp modelId="{AA2213EF-ABE2-43C7-BA0D-471616A27E7B}">
      <dsp:nvSpPr>
        <dsp:cNvPr id="0" name=""/>
        <dsp:cNvSpPr/>
      </dsp:nvSpPr>
      <dsp:spPr>
        <a:xfrm rot="5400000">
          <a:off x="8511583" y="2314287"/>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E5ED32-AD31-46A7-9FF0-2A226A498C20}">
      <dsp:nvSpPr>
        <dsp:cNvPr id="0" name=""/>
        <dsp:cNvSpPr/>
      </dsp:nvSpPr>
      <dsp:spPr>
        <a:xfrm>
          <a:off x="7496829" y="1675646"/>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w/TAMP TWT</a:t>
          </a:r>
        </a:p>
      </dsp:txBody>
      <dsp:txXfrm>
        <a:off x="7514865" y="1693682"/>
        <a:ext cx="2981858" cy="579725"/>
      </dsp:txXfrm>
    </dsp:sp>
    <dsp:sp modelId="{592F96E4-2DE9-4D54-A3CF-BF4822D6A1E7}">
      <dsp:nvSpPr>
        <dsp:cNvPr id="0" name=""/>
        <dsp:cNvSpPr/>
      </dsp:nvSpPr>
      <dsp:spPr>
        <a:xfrm rot="5400000">
          <a:off x="8511583" y="3295093"/>
          <a:ext cx="977293" cy="19916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71266F-8A0E-472D-B44C-3746E9390FA5}">
      <dsp:nvSpPr>
        <dsp:cNvPr id="0" name=""/>
        <dsp:cNvSpPr/>
      </dsp:nvSpPr>
      <dsp:spPr>
        <a:xfrm>
          <a:off x="7496829" y="2656453"/>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Data Collection Plan</a:t>
          </a:r>
        </a:p>
      </dsp:txBody>
      <dsp:txXfrm>
        <a:off x="7514865" y="2674489"/>
        <a:ext cx="2981858" cy="579725"/>
      </dsp:txXfrm>
    </dsp:sp>
    <dsp:sp modelId="{D3B9C2C9-E9C7-4BB3-958B-93ABC3BA90C5}">
      <dsp:nvSpPr>
        <dsp:cNvPr id="0" name=""/>
        <dsp:cNvSpPr/>
      </dsp:nvSpPr>
      <dsp:spPr>
        <a:xfrm>
          <a:off x="7496829" y="3637259"/>
          <a:ext cx="3017930" cy="6157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Working Matrix</a:t>
          </a:r>
        </a:p>
      </dsp:txBody>
      <dsp:txXfrm>
        <a:off x="7514865" y="3655295"/>
        <a:ext cx="2981858" cy="579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3D401-862D-41E2-A852-92BD459CC0BB}">
      <dsp:nvSpPr>
        <dsp:cNvPr id="0" name=""/>
        <dsp:cNvSpPr/>
      </dsp:nvSpPr>
      <dsp:spPr>
        <a:xfrm rot="5400000">
          <a:off x="5854612" y="242489"/>
          <a:ext cx="1610761" cy="112753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Plan</a:t>
          </a:r>
        </a:p>
      </dsp:txBody>
      <dsp:txXfrm rot="-5400000">
        <a:off x="6096227" y="564640"/>
        <a:ext cx="1127532" cy="483229"/>
      </dsp:txXfrm>
    </dsp:sp>
    <dsp:sp modelId="{E0820CCB-4ECA-426F-BF55-72946CA07C22}">
      <dsp:nvSpPr>
        <dsp:cNvPr id="0" name=""/>
        <dsp:cNvSpPr/>
      </dsp:nvSpPr>
      <dsp:spPr>
        <a:xfrm rot="16200000">
          <a:off x="2524616" y="-2524616"/>
          <a:ext cx="1046994" cy="6096227"/>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13792"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 </a:t>
          </a:r>
          <a:r>
            <a:rPr lang="en-US" sz="1600" kern="1200" dirty="0">
              <a:solidFill>
                <a:schemeClr val="tx1"/>
              </a:solidFill>
            </a:rPr>
            <a:t>1.  </a:t>
          </a:r>
          <a:r>
            <a:rPr lang="en-US" sz="1600" kern="1200" baseline="0" dirty="0">
              <a:solidFill>
                <a:schemeClr val="tx1"/>
              </a:solidFill>
            </a:rPr>
            <a:t>Define Purpose of Study and Scope of TAM Investment</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 2.  Identify Likely Impacts</a:t>
          </a:r>
        </a:p>
        <a:p>
          <a:pPr marL="171450" lvl="1" indent="-171450" algn="l" defTabSz="711200">
            <a:lnSpc>
              <a:spcPct val="90000"/>
            </a:lnSpc>
            <a:spcBef>
              <a:spcPct val="0"/>
            </a:spcBef>
            <a:spcAft>
              <a:spcPct val="15000"/>
            </a:spcAft>
            <a:buChar char="•"/>
          </a:pPr>
          <a:r>
            <a:rPr lang="en-US" sz="1600" kern="1200" baseline="0" dirty="0">
              <a:solidFill>
                <a:schemeClr val="tx1"/>
              </a:solidFill>
            </a:rPr>
            <a:t> 3.  Assess Available Data</a:t>
          </a:r>
          <a:endParaRPr lang="en-US" sz="1600" kern="1200" dirty="0">
            <a:solidFill>
              <a:schemeClr val="tx1"/>
            </a:solidFill>
          </a:endParaRPr>
        </a:p>
      </dsp:txBody>
      <dsp:txXfrm rot="5400000">
        <a:off x="51110" y="51110"/>
        <a:ext cx="6045117" cy="944774"/>
      </dsp:txXfrm>
    </dsp:sp>
    <dsp:sp modelId="{65A27F1C-244F-45D6-9AA0-91DE43B02E21}">
      <dsp:nvSpPr>
        <dsp:cNvPr id="0" name=""/>
        <dsp:cNvSpPr/>
      </dsp:nvSpPr>
      <dsp:spPr>
        <a:xfrm rot="5400000">
          <a:off x="5854612" y="1659171"/>
          <a:ext cx="1610761" cy="1127532"/>
        </a:xfrm>
        <a:prstGeom prst="chevron">
          <a:avLst/>
        </a:prstGeom>
        <a:solidFill>
          <a:schemeClr val="accent4">
            <a:hueOff val="3472876"/>
            <a:satOff val="-27887"/>
            <a:lumOff val="4607"/>
            <a:alphaOff val="0"/>
          </a:schemeClr>
        </a:solidFill>
        <a:ln w="12700" cap="flat" cmpd="sng" algn="ctr">
          <a:solidFill>
            <a:schemeClr val="accent4">
              <a:hueOff val="3472876"/>
              <a:satOff val="-27887"/>
              <a:lumOff val="4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Collect</a:t>
          </a:r>
        </a:p>
      </dsp:txBody>
      <dsp:txXfrm rot="-5400000">
        <a:off x="6096227" y="1981322"/>
        <a:ext cx="1127532" cy="483229"/>
      </dsp:txXfrm>
    </dsp:sp>
    <dsp:sp modelId="{29F3256D-39FE-47AA-8701-20D5BEFAA571}">
      <dsp:nvSpPr>
        <dsp:cNvPr id="0" name=""/>
        <dsp:cNvSpPr/>
      </dsp:nvSpPr>
      <dsp:spPr>
        <a:xfrm rot="16200000">
          <a:off x="2524616" y="-1107059"/>
          <a:ext cx="1046994" cy="6096227"/>
        </a:xfrm>
        <a:prstGeom prst="round2SameRect">
          <a:avLst/>
        </a:prstGeom>
        <a:solidFill>
          <a:schemeClr val="lt1">
            <a:alpha val="90000"/>
            <a:hueOff val="0"/>
            <a:satOff val="0"/>
            <a:lumOff val="0"/>
            <a:alphaOff val="0"/>
          </a:schemeClr>
        </a:solidFill>
        <a:ln w="12700" cap="flat" cmpd="sng" algn="ctr">
          <a:solidFill>
            <a:schemeClr val="accent4">
              <a:hueOff val="3472876"/>
              <a:satOff val="-27887"/>
              <a:lumOff val="46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13792"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 </a:t>
          </a:r>
          <a:r>
            <a:rPr lang="en-US" sz="1600" kern="1200" dirty="0">
              <a:solidFill>
                <a:srgbClr val="424142"/>
              </a:solidFill>
            </a:rPr>
            <a:t>4.  Establish Modeling Approach and Identify Tools</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a:solidFill>
                <a:schemeClr val="bg1"/>
              </a:solidFill>
            </a:rPr>
            <a:t> </a:t>
          </a:r>
          <a:r>
            <a:rPr lang="en-US" sz="1600" kern="1200" dirty="0">
              <a:solidFill>
                <a:srgbClr val="424142"/>
              </a:solidFill>
            </a:rPr>
            <a:t>5.  Collect Necessary Data</a:t>
          </a:r>
          <a:endParaRPr lang="en-US" sz="1600" kern="1200" dirty="0">
            <a:solidFill>
              <a:schemeClr val="bg1"/>
            </a:solidFill>
          </a:endParaRPr>
        </a:p>
      </dsp:txBody>
      <dsp:txXfrm rot="5400000">
        <a:off x="51110" y="1468667"/>
        <a:ext cx="6045117" cy="944774"/>
      </dsp:txXfrm>
    </dsp:sp>
    <dsp:sp modelId="{6123558C-8B0C-4AB4-90D6-0BFF1DBFA012}">
      <dsp:nvSpPr>
        <dsp:cNvPr id="0" name=""/>
        <dsp:cNvSpPr/>
      </dsp:nvSpPr>
      <dsp:spPr>
        <a:xfrm rot="5400000">
          <a:off x="5854612" y="3075853"/>
          <a:ext cx="1610761" cy="1127532"/>
        </a:xfrm>
        <a:prstGeom prst="chevron">
          <a:avLst/>
        </a:prstGeom>
        <a:solidFill>
          <a:schemeClr val="accent4">
            <a:hueOff val="6945753"/>
            <a:satOff val="-55773"/>
            <a:lumOff val="9213"/>
            <a:alphaOff val="0"/>
          </a:schemeClr>
        </a:solidFill>
        <a:ln w="12700" cap="flat" cmpd="sng" algn="ctr">
          <a:solidFill>
            <a:schemeClr val="accent4">
              <a:hueOff val="6945753"/>
              <a:satOff val="-55773"/>
              <a:lumOff val="92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Analyze</a:t>
          </a:r>
        </a:p>
      </dsp:txBody>
      <dsp:txXfrm rot="-5400000">
        <a:off x="6096227" y="3398004"/>
        <a:ext cx="1127532" cy="483229"/>
      </dsp:txXfrm>
    </dsp:sp>
    <dsp:sp modelId="{B0001C4B-2D38-4769-B44D-546BC30BC62C}">
      <dsp:nvSpPr>
        <dsp:cNvPr id="0" name=""/>
        <dsp:cNvSpPr/>
      </dsp:nvSpPr>
      <dsp:spPr>
        <a:xfrm rot="16200000">
          <a:off x="2524616" y="309622"/>
          <a:ext cx="1046994" cy="6096227"/>
        </a:xfrm>
        <a:prstGeom prst="round2SameRect">
          <a:avLst/>
        </a:prstGeom>
        <a:solidFill>
          <a:schemeClr val="lt1">
            <a:alpha val="90000"/>
            <a:hueOff val="0"/>
            <a:satOff val="0"/>
            <a:lumOff val="0"/>
            <a:alphaOff val="0"/>
          </a:schemeClr>
        </a:solidFill>
        <a:ln w="12700" cap="flat" cmpd="sng" algn="ctr">
          <a:solidFill>
            <a:schemeClr val="accent4">
              <a:hueOff val="6945753"/>
              <a:satOff val="-55773"/>
              <a:lumOff val="92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13792"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 6.  Conduct Analysis</a:t>
          </a:r>
        </a:p>
        <a:p>
          <a:pPr marL="171450" lvl="1" indent="-171450" algn="l" defTabSz="711200">
            <a:lnSpc>
              <a:spcPct val="90000"/>
            </a:lnSpc>
            <a:spcBef>
              <a:spcPct val="0"/>
            </a:spcBef>
            <a:spcAft>
              <a:spcPct val="15000"/>
            </a:spcAft>
            <a:buChar char="•"/>
          </a:pPr>
          <a:r>
            <a:rPr lang="en-US" sz="1600" kern="1200" dirty="0">
              <a:solidFill>
                <a:schemeClr val="tx1"/>
              </a:solidFill>
            </a:rPr>
            <a:t> 7.  Estimate ROI and Summarize Results</a:t>
          </a:r>
        </a:p>
      </dsp:txBody>
      <dsp:txXfrm rot="5400000">
        <a:off x="51110" y="2885348"/>
        <a:ext cx="6045117" cy="944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2801D-78D3-43C6-9E6F-FCB65AFF6D93}">
      <dsp:nvSpPr>
        <dsp:cNvPr id="0" name=""/>
        <dsp:cNvSpPr/>
      </dsp:nvSpPr>
      <dsp:spPr>
        <a:xfrm>
          <a:off x="1064111" y="1890782"/>
          <a:ext cx="1236834" cy="1061754"/>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Attractive Roadsides</a:t>
          </a:r>
        </a:p>
        <a:p>
          <a:pPr marL="0" lvl="0" indent="0" algn="ctr" defTabSz="400050">
            <a:lnSpc>
              <a:spcPct val="90000"/>
            </a:lnSpc>
            <a:spcBef>
              <a:spcPct val="0"/>
            </a:spcBef>
            <a:spcAft>
              <a:spcPct val="35000"/>
            </a:spcAft>
            <a:buNone/>
          </a:pPr>
          <a:r>
            <a:rPr lang="en-US" sz="900" kern="1200" dirty="0"/>
            <a:t>Mowing Maps</a:t>
          </a:r>
        </a:p>
      </dsp:txBody>
      <dsp:txXfrm>
        <a:off x="1255660" y="2055216"/>
        <a:ext cx="853736" cy="732886"/>
      </dsp:txXfrm>
    </dsp:sp>
    <dsp:sp modelId="{3216551A-129C-44B4-A993-159B38B6E5EC}">
      <dsp:nvSpPr>
        <dsp:cNvPr id="0" name=""/>
        <dsp:cNvSpPr/>
      </dsp:nvSpPr>
      <dsp:spPr>
        <a:xfrm>
          <a:off x="1093622" y="2365436"/>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F7C702D-6DBA-419E-8B75-7E16094604B1}">
      <dsp:nvSpPr>
        <dsp:cNvPr id="0" name=""/>
        <dsp:cNvSpPr/>
      </dsp:nvSpPr>
      <dsp:spPr>
        <a:xfrm>
          <a:off x="0" y="1304200"/>
          <a:ext cx="1236834" cy="1061754"/>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54366A-76E9-478E-AD42-0E433C566F73}">
      <dsp:nvSpPr>
        <dsp:cNvPr id="0" name=""/>
        <dsp:cNvSpPr/>
      </dsp:nvSpPr>
      <dsp:spPr>
        <a:xfrm>
          <a:off x="847123" y="2224491"/>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27012AF-C407-42C1-8DFF-945336E8D16C}">
      <dsp:nvSpPr>
        <dsp:cNvPr id="0" name=""/>
        <dsp:cNvSpPr/>
      </dsp:nvSpPr>
      <dsp:spPr>
        <a:xfrm>
          <a:off x="2128223" y="1300573"/>
          <a:ext cx="1236834" cy="1061754"/>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Snow &amp; Ice</a:t>
          </a:r>
        </a:p>
        <a:p>
          <a:pPr marL="0" lvl="0" indent="0" algn="ctr" defTabSz="400050">
            <a:lnSpc>
              <a:spcPct val="90000"/>
            </a:lnSpc>
            <a:spcBef>
              <a:spcPct val="0"/>
            </a:spcBef>
            <a:spcAft>
              <a:spcPct val="35000"/>
            </a:spcAft>
            <a:buNone/>
          </a:pPr>
          <a:r>
            <a:rPr lang="en-US" sz="900" kern="1200" dirty="0"/>
            <a:t>Analysis &amp; Reporting</a:t>
          </a:r>
        </a:p>
      </dsp:txBody>
      <dsp:txXfrm>
        <a:off x="2319772" y="1465007"/>
        <a:ext cx="853736" cy="732886"/>
      </dsp:txXfrm>
    </dsp:sp>
    <dsp:sp modelId="{84E8F839-8057-479C-886B-CCBC676FB40D}">
      <dsp:nvSpPr>
        <dsp:cNvPr id="0" name=""/>
        <dsp:cNvSpPr/>
      </dsp:nvSpPr>
      <dsp:spPr>
        <a:xfrm>
          <a:off x="2978819" y="2219309"/>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35AA31-B673-4E46-8313-9224E13A324F}">
      <dsp:nvSpPr>
        <dsp:cNvPr id="0" name=""/>
        <dsp:cNvSpPr/>
      </dsp:nvSpPr>
      <dsp:spPr>
        <a:xfrm>
          <a:off x="3191467" y="1888709"/>
          <a:ext cx="1236834" cy="1061754"/>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BF1606-5FF1-4B55-98D3-8C40FF4C3C92}">
      <dsp:nvSpPr>
        <dsp:cNvPr id="0" name=""/>
        <dsp:cNvSpPr/>
      </dsp:nvSpPr>
      <dsp:spPr>
        <a:xfrm>
          <a:off x="3221846" y="2361291"/>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03CB91-5200-4841-86FE-EE0C4DDC11A5}">
      <dsp:nvSpPr>
        <dsp:cNvPr id="0" name=""/>
        <dsp:cNvSpPr/>
      </dsp:nvSpPr>
      <dsp:spPr>
        <a:xfrm>
          <a:off x="1064111" y="717100"/>
          <a:ext cx="1236834" cy="1061754"/>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Smooth Pavement  Pavement Van Analysis</a:t>
          </a:r>
        </a:p>
      </dsp:txBody>
      <dsp:txXfrm>
        <a:off x="1255660" y="881534"/>
        <a:ext cx="853736" cy="732886"/>
      </dsp:txXfrm>
    </dsp:sp>
    <dsp:sp modelId="{AFD3DC17-18F9-47CE-8FE0-878201AC5188}">
      <dsp:nvSpPr>
        <dsp:cNvPr id="0" name=""/>
        <dsp:cNvSpPr/>
      </dsp:nvSpPr>
      <dsp:spPr>
        <a:xfrm>
          <a:off x="1906027" y="731609"/>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E85BC07-B1AB-48DC-A099-B2607F82C1EA}">
      <dsp:nvSpPr>
        <dsp:cNvPr id="0" name=""/>
        <dsp:cNvSpPr/>
      </dsp:nvSpPr>
      <dsp:spPr>
        <a:xfrm>
          <a:off x="2128223" y="126891"/>
          <a:ext cx="1236834" cy="1061754"/>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D5C672-282E-4E78-B5C0-65005FE680FA}">
      <dsp:nvSpPr>
        <dsp:cNvPr id="0" name=""/>
        <dsp:cNvSpPr/>
      </dsp:nvSpPr>
      <dsp:spPr>
        <a:xfrm>
          <a:off x="2162942" y="597400"/>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8B6EB57-94E5-435F-9AAE-538179C3FAC2}">
      <dsp:nvSpPr>
        <dsp:cNvPr id="0" name=""/>
        <dsp:cNvSpPr/>
      </dsp:nvSpPr>
      <dsp:spPr>
        <a:xfrm>
          <a:off x="3191467" y="715027"/>
          <a:ext cx="1236834" cy="1061754"/>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Drainage</a:t>
          </a:r>
        </a:p>
        <a:p>
          <a:pPr marL="0" lvl="0" indent="0" algn="ctr" defTabSz="400050">
            <a:lnSpc>
              <a:spcPct val="90000"/>
            </a:lnSpc>
            <a:spcBef>
              <a:spcPct val="0"/>
            </a:spcBef>
            <a:spcAft>
              <a:spcPct val="35000"/>
            </a:spcAft>
            <a:buNone/>
          </a:pPr>
          <a:r>
            <a:rPr lang="en-US" sz="900" kern="1200" dirty="0"/>
            <a:t>TAMS Development &amp; Support</a:t>
          </a:r>
        </a:p>
      </dsp:txBody>
      <dsp:txXfrm>
        <a:off x="3383016" y="879461"/>
        <a:ext cx="853736" cy="732886"/>
      </dsp:txXfrm>
    </dsp:sp>
    <dsp:sp modelId="{8124FBE6-9EDE-4DB6-8739-21F0E46D5687}">
      <dsp:nvSpPr>
        <dsp:cNvPr id="0" name=""/>
        <dsp:cNvSpPr/>
      </dsp:nvSpPr>
      <dsp:spPr>
        <a:xfrm>
          <a:off x="4261655" y="1185018"/>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AE5C9A-3168-4F34-982D-98E6E47E6716}">
      <dsp:nvSpPr>
        <dsp:cNvPr id="0" name=""/>
        <dsp:cNvSpPr/>
      </dsp:nvSpPr>
      <dsp:spPr>
        <a:xfrm>
          <a:off x="4255579" y="1311973"/>
          <a:ext cx="1236834" cy="1061754"/>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608C90-4D72-4D67-9DE8-D04379941422}">
      <dsp:nvSpPr>
        <dsp:cNvPr id="0" name=""/>
        <dsp:cNvSpPr/>
      </dsp:nvSpPr>
      <dsp:spPr>
        <a:xfrm>
          <a:off x="4496871" y="1330627"/>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E1DC254-A7DA-4DAF-BD64-2F6E4D3D8D7C}">
      <dsp:nvSpPr>
        <dsp:cNvPr id="0" name=""/>
        <dsp:cNvSpPr/>
      </dsp:nvSpPr>
      <dsp:spPr>
        <a:xfrm>
          <a:off x="4255579" y="138291"/>
          <a:ext cx="1236834" cy="1061754"/>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Roadside Safety</a:t>
          </a:r>
        </a:p>
        <a:p>
          <a:pPr marL="0" lvl="0" indent="0" algn="ctr" defTabSz="400050">
            <a:lnSpc>
              <a:spcPct val="90000"/>
            </a:lnSpc>
            <a:spcBef>
              <a:spcPct val="0"/>
            </a:spcBef>
            <a:spcAft>
              <a:spcPct val="35000"/>
            </a:spcAft>
            <a:buNone/>
          </a:pPr>
          <a:r>
            <a:rPr lang="en-US" sz="900" kern="1200" dirty="0"/>
            <a:t>Traffic Barrier Mapbooks</a:t>
          </a:r>
        </a:p>
      </dsp:txBody>
      <dsp:txXfrm>
        <a:off x="4447128" y="302725"/>
        <a:ext cx="853736" cy="732886"/>
      </dsp:txXfrm>
    </dsp:sp>
    <dsp:sp modelId="{88233B44-A42A-49F0-938A-700A1E3631F4}">
      <dsp:nvSpPr>
        <dsp:cNvPr id="0" name=""/>
        <dsp:cNvSpPr/>
      </dsp:nvSpPr>
      <dsp:spPr>
        <a:xfrm>
          <a:off x="5325767" y="613982"/>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9EC63B-6F3B-4267-B13C-1E37FC6510EB}">
      <dsp:nvSpPr>
        <dsp:cNvPr id="0" name=""/>
        <dsp:cNvSpPr/>
      </dsp:nvSpPr>
      <dsp:spPr>
        <a:xfrm>
          <a:off x="5319691" y="730573"/>
          <a:ext cx="1236834" cy="1061754"/>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D8C5A1-22A1-432E-A127-7BB3FC96F1D6}">
      <dsp:nvSpPr>
        <dsp:cNvPr id="0" name=""/>
        <dsp:cNvSpPr/>
      </dsp:nvSpPr>
      <dsp:spPr>
        <a:xfrm>
          <a:off x="5566190" y="753891"/>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1531938-B98A-4FEA-A31F-F31FFD9C626C}">
      <dsp:nvSpPr>
        <dsp:cNvPr id="0" name=""/>
        <dsp:cNvSpPr/>
      </dsp:nvSpPr>
      <dsp:spPr>
        <a:xfrm>
          <a:off x="5319691" y="1902182"/>
          <a:ext cx="1236834" cy="1061754"/>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Fleet</a:t>
          </a:r>
        </a:p>
        <a:p>
          <a:pPr marL="0" lvl="0" indent="0" algn="ctr" defTabSz="400050">
            <a:lnSpc>
              <a:spcPct val="90000"/>
            </a:lnSpc>
            <a:spcBef>
              <a:spcPct val="0"/>
            </a:spcBef>
            <a:spcAft>
              <a:spcPct val="35000"/>
            </a:spcAft>
            <a:buNone/>
          </a:pPr>
          <a:r>
            <a:rPr lang="en-US" sz="900" kern="1200" dirty="0"/>
            <a:t>AVL Analysis</a:t>
          </a:r>
        </a:p>
      </dsp:txBody>
      <dsp:txXfrm>
        <a:off x="5511240" y="2066616"/>
        <a:ext cx="853736" cy="732886"/>
      </dsp:txXfrm>
    </dsp:sp>
    <dsp:sp modelId="{96D7CCC6-6543-491C-8698-1AEC340C8EB6}">
      <dsp:nvSpPr>
        <dsp:cNvPr id="0" name=""/>
        <dsp:cNvSpPr/>
      </dsp:nvSpPr>
      <dsp:spPr>
        <a:xfrm>
          <a:off x="5564455" y="2832318"/>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29E253-06C9-4DC8-B007-02A59AF46F0A}">
      <dsp:nvSpPr>
        <dsp:cNvPr id="0" name=""/>
        <dsp:cNvSpPr/>
      </dsp:nvSpPr>
      <dsp:spPr>
        <a:xfrm>
          <a:off x="4255579" y="2483581"/>
          <a:ext cx="1236834" cy="1061754"/>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489E3B-D4E0-42D7-AB8C-0A190B0EA7D2}">
      <dsp:nvSpPr>
        <dsp:cNvPr id="0" name=""/>
        <dsp:cNvSpPr/>
      </dsp:nvSpPr>
      <dsp:spPr>
        <a:xfrm>
          <a:off x="5335315" y="2949427"/>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9D9E85-00CC-4A7A-BCFE-B3A8F2A70CFB}">
      <dsp:nvSpPr>
        <dsp:cNvPr id="0" name=""/>
        <dsp:cNvSpPr/>
      </dsp:nvSpPr>
      <dsp:spPr>
        <a:xfrm>
          <a:off x="2127355" y="2476845"/>
          <a:ext cx="1236834" cy="1061754"/>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Structures</a:t>
          </a:r>
        </a:p>
        <a:p>
          <a:pPr marL="0" lvl="0" indent="0" algn="ctr" defTabSz="400050">
            <a:lnSpc>
              <a:spcPct val="90000"/>
            </a:lnSpc>
            <a:spcBef>
              <a:spcPct val="0"/>
            </a:spcBef>
            <a:spcAft>
              <a:spcPct val="35000"/>
            </a:spcAft>
            <a:buNone/>
          </a:pPr>
          <a:r>
            <a:rPr lang="en-US" sz="900" kern="1200" dirty="0"/>
            <a:t>Inspections and Reporting</a:t>
          </a:r>
        </a:p>
      </dsp:txBody>
      <dsp:txXfrm>
        <a:off x="2318904" y="2641279"/>
        <a:ext cx="853736" cy="732886"/>
      </dsp:txXfrm>
    </dsp:sp>
    <dsp:sp modelId="{2E545480-9B62-4879-A410-698F8358B649}">
      <dsp:nvSpPr>
        <dsp:cNvPr id="0" name=""/>
        <dsp:cNvSpPr/>
      </dsp:nvSpPr>
      <dsp:spPr>
        <a:xfrm>
          <a:off x="2162074" y="2947354"/>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9D5ACE-99E7-44A7-BAB3-563FB7AB2F64}">
      <dsp:nvSpPr>
        <dsp:cNvPr id="0" name=""/>
        <dsp:cNvSpPr/>
      </dsp:nvSpPr>
      <dsp:spPr>
        <a:xfrm>
          <a:off x="1063244" y="3067054"/>
          <a:ext cx="1236834" cy="1061754"/>
        </a:xfrm>
        <a:prstGeom prst="hexagon">
          <a:avLst>
            <a:gd name="adj" fmla="val 25000"/>
            <a:gd name="vf" fmla="val 115470"/>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15456E-EBE6-46C0-8B2F-D5CC359786A2}">
      <dsp:nvSpPr>
        <dsp:cNvPr id="0" name=""/>
        <dsp:cNvSpPr/>
      </dsp:nvSpPr>
      <dsp:spPr>
        <a:xfrm>
          <a:off x="1905159" y="3082081"/>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892B367-D95A-4AE5-8BCF-6C37CC02951E}">
      <dsp:nvSpPr>
        <dsp:cNvPr id="0" name=""/>
        <dsp:cNvSpPr/>
      </dsp:nvSpPr>
      <dsp:spPr>
        <a:xfrm>
          <a:off x="6378596" y="2497054"/>
          <a:ext cx="1236834" cy="1061754"/>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ADA Data Collection</a:t>
          </a:r>
        </a:p>
      </dsp:txBody>
      <dsp:txXfrm>
        <a:off x="6570145" y="2661488"/>
        <a:ext cx="853736" cy="732886"/>
      </dsp:txXfrm>
    </dsp:sp>
    <dsp:sp modelId="{57887657-F932-4D76-95E3-3869E6F45FD5}">
      <dsp:nvSpPr>
        <dsp:cNvPr id="0" name=""/>
        <dsp:cNvSpPr/>
      </dsp:nvSpPr>
      <dsp:spPr>
        <a:xfrm>
          <a:off x="6623359" y="3427190"/>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6DEDBA-4D06-4A84-98D9-7F931B5E3B81}">
      <dsp:nvSpPr>
        <dsp:cNvPr id="0" name=""/>
        <dsp:cNvSpPr/>
      </dsp:nvSpPr>
      <dsp:spPr>
        <a:xfrm>
          <a:off x="5314484" y="3078454"/>
          <a:ext cx="1236834" cy="1061754"/>
        </a:xfrm>
        <a:prstGeom prst="hexagon">
          <a:avLst>
            <a:gd name="adj" fmla="val 25000"/>
            <a:gd name="vf" fmla="val 115470"/>
          </a:avLst>
        </a:prstGeom>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8EB16-1C74-4FF1-B6FB-C2CA918C991D}">
      <dsp:nvSpPr>
        <dsp:cNvPr id="0" name=""/>
        <dsp:cNvSpPr/>
      </dsp:nvSpPr>
      <dsp:spPr>
        <a:xfrm>
          <a:off x="6394219" y="3544299"/>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748B52-299D-46CA-8594-486F53DF775A}">
      <dsp:nvSpPr>
        <dsp:cNvPr id="0" name=""/>
        <dsp:cNvSpPr/>
      </dsp:nvSpPr>
      <dsp:spPr>
        <a:xfrm>
          <a:off x="6382935" y="149691"/>
          <a:ext cx="1236834" cy="1061754"/>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Damage Restitution Contract Updates</a:t>
          </a:r>
        </a:p>
      </dsp:txBody>
      <dsp:txXfrm>
        <a:off x="6574484" y="314125"/>
        <a:ext cx="853736" cy="732886"/>
      </dsp:txXfrm>
    </dsp:sp>
    <dsp:sp modelId="{68A7F275-E9F0-42D5-9C03-48159BBDD3F0}">
      <dsp:nvSpPr>
        <dsp:cNvPr id="0" name=""/>
        <dsp:cNvSpPr/>
      </dsp:nvSpPr>
      <dsp:spPr>
        <a:xfrm>
          <a:off x="7237870" y="1083455"/>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CE4CB01-BF8C-41A7-8D22-29F5133C5F02}">
      <dsp:nvSpPr>
        <dsp:cNvPr id="0" name=""/>
        <dsp:cNvSpPr/>
      </dsp:nvSpPr>
      <dsp:spPr>
        <a:xfrm>
          <a:off x="6382935" y="1321818"/>
          <a:ext cx="1236834" cy="1061754"/>
        </a:xfrm>
        <a:prstGeom prst="hexagon">
          <a:avLst>
            <a:gd name="adj" fmla="val 25000"/>
            <a:gd name="vf" fmla="val 115470"/>
          </a:avLst>
        </a:prstGeom>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076531-120C-4C65-83DA-04E85DBEC76E}">
      <dsp:nvSpPr>
        <dsp:cNvPr id="0" name=""/>
        <dsp:cNvSpPr/>
      </dsp:nvSpPr>
      <dsp:spPr>
        <a:xfrm>
          <a:off x="7237870" y="1328036"/>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1D16E30-7285-4F76-8D27-7760D5A8C6A0}">
      <dsp:nvSpPr>
        <dsp:cNvPr id="0" name=""/>
        <dsp:cNvSpPr/>
      </dsp:nvSpPr>
      <dsp:spPr>
        <a:xfrm>
          <a:off x="3187128" y="3071718"/>
          <a:ext cx="1236834" cy="1061754"/>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District </a:t>
          </a:r>
        </a:p>
        <a:p>
          <a:pPr marL="0" lvl="0" indent="0" algn="ctr" defTabSz="400050">
            <a:lnSpc>
              <a:spcPct val="90000"/>
            </a:lnSpc>
            <a:spcBef>
              <a:spcPct val="0"/>
            </a:spcBef>
            <a:spcAft>
              <a:spcPct val="35000"/>
            </a:spcAft>
            <a:buNone/>
          </a:pPr>
          <a:r>
            <a:rPr lang="en-US" sz="900" kern="1200" dirty="0"/>
            <a:t>As-Built Experts</a:t>
          </a:r>
        </a:p>
      </dsp:txBody>
      <dsp:txXfrm>
        <a:off x="3378677" y="3236152"/>
        <a:ext cx="853736" cy="732886"/>
      </dsp:txXfrm>
    </dsp:sp>
    <dsp:sp modelId="{5B873E40-DD1A-4E75-AD54-DAA42D861C7F}">
      <dsp:nvSpPr>
        <dsp:cNvPr id="0" name=""/>
        <dsp:cNvSpPr/>
      </dsp:nvSpPr>
      <dsp:spPr>
        <a:xfrm>
          <a:off x="3431891" y="4001854"/>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C5A199-9457-43FA-9A1F-1507F21A80D6}">
      <dsp:nvSpPr>
        <dsp:cNvPr id="0" name=""/>
        <dsp:cNvSpPr/>
      </dsp:nvSpPr>
      <dsp:spPr>
        <a:xfrm>
          <a:off x="2123016" y="3653117"/>
          <a:ext cx="1236834" cy="1061754"/>
        </a:xfrm>
        <a:prstGeom prst="hexagon">
          <a:avLst>
            <a:gd name="adj" fmla="val 25000"/>
            <a:gd name="vf" fmla="val 115470"/>
          </a:avLst>
        </a:prstGeom>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C0BCC9-D5C0-4D77-853F-2827AF6E0D98}">
      <dsp:nvSpPr>
        <dsp:cNvPr id="0" name=""/>
        <dsp:cNvSpPr/>
      </dsp:nvSpPr>
      <dsp:spPr>
        <a:xfrm>
          <a:off x="3202751" y="4118963"/>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D489DE-8BC3-434C-A634-D382DDF9C511}">
      <dsp:nvSpPr>
        <dsp:cNvPr id="0" name=""/>
        <dsp:cNvSpPr/>
      </dsp:nvSpPr>
      <dsp:spPr>
        <a:xfrm>
          <a:off x="5311880" y="4246954"/>
          <a:ext cx="1236834" cy="1061754"/>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Maintenance</a:t>
          </a:r>
        </a:p>
        <a:p>
          <a:pPr marL="0" lvl="0" indent="0" algn="ctr" defTabSz="400050">
            <a:lnSpc>
              <a:spcPct val="90000"/>
            </a:lnSpc>
            <a:spcBef>
              <a:spcPct val="0"/>
            </a:spcBef>
            <a:spcAft>
              <a:spcPct val="35000"/>
            </a:spcAft>
            <a:buNone/>
          </a:pPr>
          <a:r>
            <a:rPr lang="en-US" sz="900" kern="1200" dirty="0"/>
            <a:t>GIS Mapping</a:t>
          </a:r>
        </a:p>
      </dsp:txBody>
      <dsp:txXfrm>
        <a:off x="5503429" y="4411388"/>
        <a:ext cx="853736" cy="732886"/>
      </dsp:txXfrm>
    </dsp:sp>
    <dsp:sp modelId="{F5E22E9D-F1BE-4C43-A97C-9EF914CF3EF1}">
      <dsp:nvSpPr>
        <dsp:cNvPr id="0" name=""/>
        <dsp:cNvSpPr/>
      </dsp:nvSpPr>
      <dsp:spPr>
        <a:xfrm>
          <a:off x="5341390" y="4719535"/>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B726F34-25BA-49E2-A434-59F572400F8E}">
      <dsp:nvSpPr>
        <dsp:cNvPr id="0" name=""/>
        <dsp:cNvSpPr/>
      </dsp:nvSpPr>
      <dsp:spPr>
        <a:xfrm>
          <a:off x="4247768" y="3658817"/>
          <a:ext cx="1236834" cy="1061754"/>
        </a:xfrm>
        <a:prstGeom prst="hexagon">
          <a:avLst>
            <a:gd name="adj" fmla="val 25000"/>
            <a:gd name="vf" fmla="val 115470"/>
          </a:avLst>
        </a:prstGeom>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A61864-69D2-4251-BB85-B6527BCC5052}">
      <dsp:nvSpPr>
        <dsp:cNvPr id="0" name=""/>
        <dsp:cNvSpPr/>
      </dsp:nvSpPr>
      <dsp:spPr>
        <a:xfrm>
          <a:off x="5098363" y="4577554"/>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D6652B0-F237-415E-80AF-3F3AD93811FA}">
      <dsp:nvSpPr>
        <dsp:cNvPr id="0" name=""/>
        <dsp:cNvSpPr/>
      </dsp:nvSpPr>
      <dsp:spPr>
        <a:xfrm>
          <a:off x="6379464" y="3671254"/>
          <a:ext cx="1236834" cy="1061754"/>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Summer Work Plan</a:t>
          </a:r>
        </a:p>
        <a:p>
          <a:pPr marL="0" lvl="0" indent="0" algn="ctr" defTabSz="400050">
            <a:lnSpc>
              <a:spcPct val="90000"/>
            </a:lnSpc>
            <a:spcBef>
              <a:spcPct val="0"/>
            </a:spcBef>
            <a:spcAft>
              <a:spcPct val="35000"/>
            </a:spcAft>
            <a:buNone/>
          </a:pPr>
          <a:r>
            <a:rPr lang="en-US" sz="900" kern="1200" dirty="0"/>
            <a:t>Work Planning</a:t>
          </a:r>
        </a:p>
      </dsp:txBody>
      <dsp:txXfrm>
        <a:off x="6571013" y="3835688"/>
        <a:ext cx="853736" cy="732886"/>
      </dsp:txXfrm>
    </dsp:sp>
    <dsp:sp modelId="{9BB67291-B646-469D-BEA3-8BCF18552550}">
      <dsp:nvSpPr>
        <dsp:cNvPr id="0" name=""/>
        <dsp:cNvSpPr/>
      </dsp:nvSpPr>
      <dsp:spPr>
        <a:xfrm>
          <a:off x="7459199" y="4137099"/>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E8A87D-0E13-49CB-B8AF-D19C0B13B9EF}">
      <dsp:nvSpPr>
        <dsp:cNvPr id="0" name=""/>
        <dsp:cNvSpPr/>
      </dsp:nvSpPr>
      <dsp:spPr>
        <a:xfrm>
          <a:off x="7442708" y="3089854"/>
          <a:ext cx="1236834" cy="1061754"/>
        </a:xfrm>
        <a:prstGeom prst="hexagon">
          <a:avLst>
            <a:gd name="adj" fmla="val 25000"/>
            <a:gd name="vf" fmla="val 115470"/>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6E6E4F-A404-459E-B11F-AB1FCCCBE17A}">
      <dsp:nvSpPr>
        <dsp:cNvPr id="0" name=""/>
        <dsp:cNvSpPr/>
      </dsp:nvSpPr>
      <dsp:spPr>
        <a:xfrm>
          <a:off x="7688339" y="4019990"/>
          <a:ext cx="144080" cy="1243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EB132-23B8-4DB3-9ECB-DFE522932843}" type="datetimeFigureOut">
              <a:rPr lang="en-US" smtClean="0"/>
              <a:t>12/21/2020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B04B5-6EDD-4E10-AABD-C6434E13B62C}" type="slidenum">
              <a:rPr lang="en-US" smtClean="0"/>
              <a:t>‹#›</a:t>
            </a:fld>
            <a:endParaRPr lang="en-US"/>
          </a:p>
        </p:txBody>
      </p:sp>
    </p:spTree>
    <p:extLst>
      <p:ext uri="{BB962C8B-B14F-4D97-AF65-F5344CB8AC3E}">
        <p14:creationId xmlns:p14="http://schemas.microsoft.com/office/powerpoint/2010/main" val="259042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1</a:t>
            </a:fld>
            <a:endParaRPr lang="en-US"/>
          </a:p>
        </p:txBody>
      </p:sp>
    </p:spTree>
    <p:extLst>
      <p:ext uri="{BB962C8B-B14F-4D97-AF65-F5344CB8AC3E}">
        <p14:creationId xmlns:p14="http://schemas.microsoft.com/office/powerpoint/2010/main" val="425882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katie</a:t>
            </a:r>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12</a:t>
            </a:fld>
            <a:endParaRPr lang="en-US"/>
          </a:p>
        </p:txBody>
      </p:sp>
    </p:spTree>
    <p:extLst>
      <p:ext uri="{BB962C8B-B14F-4D97-AF65-F5344CB8AC3E}">
        <p14:creationId xmlns:p14="http://schemas.microsoft.com/office/powerpoint/2010/main" val="2531876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katie</a:t>
            </a:r>
            <a:endParaRPr lang="en-US" dirty="0"/>
          </a:p>
          <a:p>
            <a:r>
              <a:rPr lang="en-US" dirty="0"/>
              <a:t>Again – focus on maximizing decision making today</a:t>
            </a:r>
          </a:p>
        </p:txBody>
      </p:sp>
      <p:sp>
        <p:nvSpPr>
          <p:cNvPr id="4" name="Slide Number Placeholder 3"/>
          <p:cNvSpPr>
            <a:spLocks noGrp="1"/>
          </p:cNvSpPr>
          <p:nvPr>
            <p:ph type="sldNum" sz="quarter" idx="5"/>
          </p:nvPr>
        </p:nvSpPr>
        <p:spPr/>
        <p:txBody>
          <a:bodyPr/>
          <a:lstStyle/>
          <a:p>
            <a:fld id="{1DDB04B5-6EDD-4E10-AABD-C6434E13B62C}" type="slidenum">
              <a:rPr lang="en-US" smtClean="0"/>
              <a:t>13</a:t>
            </a:fld>
            <a:endParaRPr lang="en-US"/>
          </a:p>
        </p:txBody>
      </p:sp>
    </p:spTree>
    <p:extLst>
      <p:ext uri="{BB962C8B-B14F-4D97-AF65-F5344CB8AC3E}">
        <p14:creationId xmlns:p14="http://schemas.microsoft.com/office/powerpoint/2010/main" val="352742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katie</a:t>
            </a:r>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14</a:t>
            </a:fld>
            <a:endParaRPr lang="en-US"/>
          </a:p>
        </p:txBody>
      </p:sp>
    </p:spTree>
    <p:extLst>
      <p:ext uri="{BB962C8B-B14F-4D97-AF65-F5344CB8AC3E}">
        <p14:creationId xmlns:p14="http://schemas.microsoft.com/office/powerpoint/2010/main" val="423679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and Trish</a:t>
            </a:r>
          </a:p>
        </p:txBody>
      </p:sp>
      <p:sp>
        <p:nvSpPr>
          <p:cNvPr id="4" name="Slide Number Placeholder 3"/>
          <p:cNvSpPr>
            <a:spLocks noGrp="1"/>
          </p:cNvSpPr>
          <p:nvPr>
            <p:ph type="sldNum" sz="quarter" idx="5"/>
          </p:nvPr>
        </p:nvSpPr>
        <p:spPr/>
        <p:txBody>
          <a:bodyPr/>
          <a:lstStyle/>
          <a:p>
            <a:fld id="{1DDB04B5-6EDD-4E10-AABD-C6434E13B62C}" type="slidenum">
              <a:rPr lang="en-US" smtClean="0"/>
              <a:t>15</a:t>
            </a:fld>
            <a:endParaRPr lang="en-US"/>
          </a:p>
        </p:txBody>
      </p:sp>
    </p:spTree>
    <p:extLst>
      <p:ext uri="{BB962C8B-B14F-4D97-AF65-F5344CB8AC3E}">
        <p14:creationId xmlns:p14="http://schemas.microsoft.com/office/powerpoint/2010/main" val="243791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a:t>
            </a:r>
          </a:p>
        </p:txBody>
      </p:sp>
      <p:sp>
        <p:nvSpPr>
          <p:cNvPr id="4" name="Slide Number Placeholder 3"/>
          <p:cNvSpPr>
            <a:spLocks noGrp="1"/>
          </p:cNvSpPr>
          <p:nvPr>
            <p:ph type="sldNum" sz="quarter" idx="5"/>
          </p:nvPr>
        </p:nvSpPr>
        <p:spPr/>
        <p:txBody>
          <a:bodyPr/>
          <a:lstStyle/>
          <a:p>
            <a:fld id="{1DDB04B5-6EDD-4E10-AABD-C6434E13B62C}" type="slidenum">
              <a:rPr lang="en-US" smtClean="0"/>
              <a:t>16</a:t>
            </a:fld>
            <a:endParaRPr lang="en-US"/>
          </a:p>
        </p:txBody>
      </p:sp>
    </p:spTree>
    <p:extLst>
      <p:ext uri="{BB962C8B-B14F-4D97-AF65-F5344CB8AC3E}">
        <p14:creationId xmlns:p14="http://schemas.microsoft.com/office/powerpoint/2010/main" val="244830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a:t>
            </a:r>
          </a:p>
        </p:txBody>
      </p:sp>
      <p:sp>
        <p:nvSpPr>
          <p:cNvPr id="4" name="Slide Number Placeholder 3"/>
          <p:cNvSpPr>
            <a:spLocks noGrp="1"/>
          </p:cNvSpPr>
          <p:nvPr>
            <p:ph type="sldNum" sz="quarter" idx="5"/>
          </p:nvPr>
        </p:nvSpPr>
        <p:spPr/>
        <p:txBody>
          <a:bodyPr/>
          <a:lstStyle/>
          <a:p>
            <a:fld id="{1DDB04B5-6EDD-4E10-AABD-C6434E13B62C}" type="slidenum">
              <a:rPr lang="en-US" smtClean="0"/>
              <a:t>17</a:t>
            </a:fld>
            <a:endParaRPr lang="en-US"/>
          </a:p>
        </p:txBody>
      </p:sp>
    </p:spTree>
    <p:extLst>
      <p:ext uri="{BB962C8B-B14F-4D97-AF65-F5344CB8AC3E}">
        <p14:creationId xmlns:p14="http://schemas.microsoft.com/office/powerpoint/2010/main" val="3465323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a:t>
            </a:r>
          </a:p>
        </p:txBody>
      </p:sp>
      <p:sp>
        <p:nvSpPr>
          <p:cNvPr id="4" name="Slide Number Placeholder 3"/>
          <p:cNvSpPr>
            <a:spLocks noGrp="1"/>
          </p:cNvSpPr>
          <p:nvPr>
            <p:ph type="sldNum" sz="quarter" idx="5"/>
          </p:nvPr>
        </p:nvSpPr>
        <p:spPr/>
        <p:txBody>
          <a:bodyPr/>
          <a:lstStyle/>
          <a:p>
            <a:fld id="{1DDB04B5-6EDD-4E10-AABD-C6434E13B62C}" type="slidenum">
              <a:rPr lang="en-US" smtClean="0"/>
              <a:t>18</a:t>
            </a:fld>
            <a:endParaRPr lang="en-US"/>
          </a:p>
        </p:txBody>
      </p:sp>
    </p:spTree>
    <p:extLst>
      <p:ext uri="{BB962C8B-B14F-4D97-AF65-F5344CB8AC3E}">
        <p14:creationId xmlns:p14="http://schemas.microsoft.com/office/powerpoint/2010/main" val="192862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 – this is a way of consolidating data related decisions</a:t>
            </a:r>
          </a:p>
        </p:txBody>
      </p:sp>
      <p:sp>
        <p:nvSpPr>
          <p:cNvPr id="4" name="Slide Number Placeholder 3"/>
          <p:cNvSpPr>
            <a:spLocks noGrp="1"/>
          </p:cNvSpPr>
          <p:nvPr>
            <p:ph type="sldNum" sz="quarter" idx="5"/>
          </p:nvPr>
        </p:nvSpPr>
        <p:spPr/>
        <p:txBody>
          <a:bodyPr/>
          <a:lstStyle/>
          <a:p>
            <a:fld id="{1DDB04B5-6EDD-4E10-AABD-C6434E13B62C}" type="slidenum">
              <a:rPr lang="en-US" smtClean="0"/>
              <a:t>19</a:t>
            </a:fld>
            <a:endParaRPr lang="en-US"/>
          </a:p>
        </p:txBody>
      </p:sp>
    </p:spTree>
    <p:extLst>
      <p:ext uri="{BB962C8B-B14F-4D97-AF65-F5344CB8AC3E}">
        <p14:creationId xmlns:p14="http://schemas.microsoft.com/office/powerpoint/2010/main" val="1277347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reference doc from </a:t>
            </a:r>
            <a:r>
              <a:rPr lang="en-US" dirty="0" err="1"/>
              <a:t>michael</a:t>
            </a:r>
            <a:endParaRPr lang="en-US" dirty="0"/>
          </a:p>
          <a:p>
            <a:r>
              <a:rPr lang="en-US" dirty="0"/>
              <a:t>May need to clarify how tiers and approaches complement each other</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22</a:t>
            </a:fld>
            <a:endParaRPr lang="en-US"/>
          </a:p>
        </p:txBody>
      </p:sp>
    </p:spTree>
    <p:extLst>
      <p:ext uri="{BB962C8B-B14F-4D97-AF65-F5344CB8AC3E}">
        <p14:creationId xmlns:p14="http://schemas.microsoft.com/office/powerpoint/2010/main" val="429149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already happening </a:t>
            </a:r>
          </a:p>
          <a:p>
            <a:r>
              <a:rPr lang="en-US" dirty="0"/>
              <a:t>Will be part of roadmap</a:t>
            </a:r>
          </a:p>
        </p:txBody>
      </p:sp>
      <p:sp>
        <p:nvSpPr>
          <p:cNvPr id="4" name="Slide Number Placeholder 3"/>
          <p:cNvSpPr>
            <a:spLocks noGrp="1"/>
          </p:cNvSpPr>
          <p:nvPr>
            <p:ph type="sldNum" sz="quarter" idx="5"/>
          </p:nvPr>
        </p:nvSpPr>
        <p:spPr/>
        <p:txBody>
          <a:bodyPr/>
          <a:lstStyle/>
          <a:p>
            <a:fld id="{1DDB04B5-6EDD-4E10-AABD-C6434E13B62C}" type="slidenum">
              <a:rPr lang="en-US" smtClean="0"/>
              <a:t>29</a:t>
            </a:fld>
            <a:endParaRPr lang="en-US"/>
          </a:p>
        </p:txBody>
      </p:sp>
    </p:spTree>
    <p:extLst>
      <p:ext uri="{BB962C8B-B14F-4D97-AF65-F5344CB8AC3E}">
        <p14:creationId xmlns:p14="http://schemas.microsoft.com/office/powerpoint/2010/main" val="270003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someone is recording these and bring them up throughout the workshop and at the end. </a:t>
            </a:r>
          </a:p>
        </p:txBody>
      </p:sp>
      <p:sp>
        <p:nvSpPr>
          <p:cNvPr id="4" name="Slide Number Placeholder 3"/>
          <p:cNvSpPr>
            <a:spLocks noGrp="1"/>
          </p:cNvSpPr>
          <p:nvPr>
            <p:ph type="sldNum" sz="quarter" idx="5"/>
          </p:nvPr>
        </p:nvSpPr>
        <p:spPr/>
        <p:txBody>
          <a:bodyPr/>
          <a:lstStyle/>
          <a:p>
            <a:fld id="{1DDB04B5-6EDD-4E10-AABD-C6434E13B62C}" type="slidenum">
              <a:rPr lang="en-US" smtClean="0"/>
              <a:t>3</a:t>
            </a:fld>
            <a:endParaRPr lang="en-US"/>
          </a:p>
        </p:txBody>
      </p:sp>
    </p:spTree>
    <p:extLst>
      <p:ext uri="{BB962C8B-B14F-4D97-AF65-F5344CB8AC3E}">
        <p14:creationId xmlns:p14="http://schemas.microsoft.com/office/powerpoint/2010/main" val="1899384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250F2-BBC9-43ED-9D97-C940084CD301}" type="slidenum">
              <a:rPr lang="en-US" smtClean="0"/>
              <a:pPr/>
              <a:t>33</a:t>
            </a:fld>
            <a:endParaRPr lang="en-US" dirty="0"/>
          </a:p>
        </p:txBody>
      </p:sp>
    </p:spTree>
    <p:extLst>
      <p:ext uri="{BB962C8B-B14F-4D97-AF65-F5344CB8AC3E}">
        <p14:creationId xmlns:p14="http://schemas.microsoft.com/office/powerpoint/2010/main" val="1873014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with AM Responsibility effort from 3 years ago</a:t>
            </a:r>
          </a:p>
        </p:txBody>
      </p:sp>
      <p:sp>
        <p:nvSpPr>
          <p:cNvPr id="4" name="Slide Number Placeholder 3"/>
          <p:cNvSpPr>
            <a:spLocks noGrp="1"/>
          </p:cNvSpPr>
          <p:nvPr>
            <p:ph type="sldNum" sz="quarter" idx="5"/>
          </p:nvPr>
        </p:nvSpPr>
        <p:spPr/>
        <p:txBody>
          <a:bodyPr/>
          <a:lstStyle/>
          <a:p>
            <a:fld id="{1DDB04B5-6EDD-4E10-AABD-C6434E13B62C}" type="slidenum">
              <a:rPr lang="en-US" smtClean="0"/>
              <a:t>41</a:t>
            </a:fld>
            <a:endParaRPr lang="en-US"/>
          </a:p>
        </p:txBody>
      </p:sp>
    </p:spTree>
    <p:extLst>
      <p:ext uri="{BB962C8B-B14F-4D97-AF65-F5344CB8AC3E}">
        <p14:creationId xmlns:p14="http://schemas.microsoft.com/office/powerpoint/2010/main" val="391570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78 Asset</a:t>
            </a:r>
          </a:p>
        </p:txBody>
      </p:sp>
      <p:sp>
        <p:nvSpPr>
          <p:cNvPr id="4" name="Slide Number Placeholder 3"/>
          <p:cNvSpPr>
            <a:spLocks noGrp="1"/>
          </p:cNvSpPr>
          <p:nvPr>
            <p:ph type="sldNum" sz="quarter" idx="5"/>
          </p:nvPr>
        </p:nvSpPr>
        <p:spPr/>
        <p:txBody>
          <a:bodyPr/>
          <a:lstStyle/>
          <a:p>
            <a:fld id="{1DDB04B5-6EDD-4E10-AABD-C6434E13B62C}" type="slidenum">
              <a:rPr lang="en-US" smtClean="0"/>
              <a:t>42</a:t>
            </a:fld>
            <a:endParaRPr lang="en-US"/>
          </a:p>
        </p:txBody>
      </p:sp>
    </p:spTree>
    <p:extLst>
      <p:ext uri="{BB962C8B-B14F-4D97-AF65-F5344CB8AC3E}">
        <p14:creationId xmlns:p14="http://schemas.microsoft.com/office/powerpoint/2010/main" val="1018512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 culverts reactive</a:t>
            </a:r>
          </a:p>
        </p:txBody>
      </p:sp>
      <p:sp>
        <p:nvSpPr>
          <p:cNvPr id="4" name="Slide Number Placeholder 3"/>
          <p:cNvSpPr>
            <a:spLocks noGrp="1"/>
          </p:cNvSpPr>
          <p:nvPr>
            <p:ph type="sldNum" sz="quarter" idx="5"/>
          </p:nvPr>
        </p:nvSpPr>
        <p:spPr/>
        <p:txBody>
          <a:bodyPr/>
          <a:lstStyle/>
          <a:p>
            <a:fld id="{1DDB04B5-6EDD-4E10-AABD-C6434E13B62C}" type="slidenum">
              <a:rPr lang="en-US" smtClean="0"/>
              <a:t>44</a:t>
            </a:fld>
            <a:endParaRPr lang="en-US"/>
          </a:p>
        </p:txBody>
      </p:sp>
    </p:spTree>
    <p:extLst>
      <p:ext uri="{BB962C8B-B14F-4D97-AF65-F5344CB8AC3E}">
        <p14:creationId xmlns:p14="http://schemas.microsoft.com/office/powerpoint/2010/main" val="3257650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45</a:t>
            </a:fld>
            <a:endParaRPr lang="en-US"/>
          </a:p>
        </p:txBody>
      </p:sp>
    </p:spTree>
    <p:extLst>
      <p:ext uri="{BB962C8B-B14F-4D97-AF65-F5344CB8AC3E}">
        <p14:creationId xmlns:p14="http://schemas.microsoft.com/office/powerpoint/2010/main" val="390022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Discuss Plan summary = total costs over 5 years – sticker shock</a:t>
            </a:r>
          </a:p>
          <a:p>
            <a:pPr lvl="1">
              <a:buFont typeface="Wingdings" panose="05000000000000000000" pitchFamily="2" charset="2"/>
              <a:buChar char="ü"/>
            </a:pPr>
            <a:r>
              <a:rPr lang="en-US" dirty="0"/>
              <a:t>Baseline Inventory  - Inventories Complete, Active: Signal Pole Locations From LiDAR</a:t>
            </a:r>
          </a:p>
          <a:p>
            <a:pPr lvl="1">
              <a:buFont typeface="Wingdings" panose="05000000000000000000" pitchFamily="2" charset="2"/>
              <a:buChar char="ü"/>
            </a:pPr>
            <a:r>
              <a:rPr lang="en-US" dirty="0"/>
              <a:t>Inventory Currency - Design Plans/As-Builts</a:t>
            </a:r>
          </a:p>
          <a:p>
            <a:pPr lvl="1">
              <a:buFont typeface="Wingdings" panose="05000000000000000000" pitchFamily="2" charset="2"/>
              <a:buChar char="ü"/>
            </a:pPr>
            <a:r>
              <a:rPr lang="en-US" dirty="0"/>
              <a:t>Inspection Processes – Robust, Active: Are Bridge Crews Inspecting Signals, Active: Perform ADA Site Assessments on rest areas and other MnDOT owned facilities.</a:t>
            </a:r>
          </a:p>
          <a:p>
            <a:pPr marL="914400" lvl="2" indent="0">
              <a:buNone/>
            </a:pPr>
            <a:endParaRPr lang="en-US" dirty="0"/>
          </a:p>
          <a:p>
            <a:pPr lvl="1">
              <a:buFont typeface="Wingdings" panose="05000000000000000000" pitchFamily="2" charset="2"/>
              <a:buChar char="ü"/>
            </a:pPr>
            <a:r>
              <a:rPr lang="en-US" dirty="0"/>
              <a:t>Other Implementation Items</a:t>
            </a:r>
          </a:p>
          <a:p>
            <a:pPr lvl="2">
              <a:buFont typeface="Wingdings" panose="05000000000000000000" pitchFamily="2" charset="2"/>
              <a:buChar char="q"/>
            </a:pPr>
            <a:r>
              <a:rPr lang="en-US" dirty="0"/>
              <a:t>IT Project Request for HPMA Replacement</a:t>
            </a:r>
          </a:p>
          <a:p>
            <a:pPr lvl="2">
              <a:buFont typeface="Wingdings" panose="05000000000000000000" pitchFamily="2" charset="2"/>
              <a:buChar char="q"/>
            </a:pPr>
            <a:r>
              <a:rPr lang="en-US" dirty="0"/>
              <a:t>Transportation Research Synthesis On Preventive Maintenance/Inspection Signals (and OSS, lighting).</a:t>
            </a:r>
          </a:p>
          <a:p>
            <a:pPr lvl="2">
              <a:buFont typeface="Wingdings" panose="05000000000000000000" pitchFamily="2" charset="2"/>
              <a:buChar char="q"/>
            </a:pPr>
            <a:r>
              <a:rPr lang="en-US" dirty="0"/>
              <a:t>TAMS 3 Integration with S&amp;I MDSS</a:t>
            </a:r>
          </a:p>
          <a:p>
            <a:pPr lvl="2">
              <a:buFont typeface="Wingdings" panose="05000000000000000000" pitchFamily="2" charset="2"/>
              <a:buChar char="q"/>
            </a:pPr>
            <a:r>
              <a:rPr lang="en-US" dirty="0"/>
              <a:t>Development of preventive maintenance standards, cycles, and Archibus triggers for select facilities equipment.  This will include additional attribution within Archibus for the Districts</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46</a:t>
            </a:fld>
            <a:endParaRPr lang="en-US"/>
          </a:p>
        </p:txBody>
      </p:sp>
    </p:spTree>
    <p:extLst>
      <p:ext uri="{BB962C8B-B14F-4D97-AF65-F5344CB8AC3E}">
        <p14:creationId xmlns:p14="http://schemas.microsoft.com/office/powerpoint/2010/main" val="1239978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47</a:t>
            </a:fld>
            <a:endParaRPr lang="en-US"/>
          </a:p>
        </p:txBody>
      </p:sp>
    </p:spTree>
    <p:extLst>
      <p:ext uri="{BB962C8B-B14F-4D97-AF65-F5344CB8AC3E}">
        <p14:creationId xmlns:p14="http://schemas.microsoft.com/office/powerpoint/2010/main" val="2837978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The Course</a:t>
            </a:r>
          </a:p>
        </p:txBody>
      </p:sp>
      <p:sp>
        <p:nvSpPr>
          <p:cNvPr id="4" name="Slide Number Placeholder 3"/>
          <p:cNvSpPr>
            <a:spLocks noGrp="1"/>
          </p:cNvSpPr>
          <p:nvPr>
            <p:ph type="sldNum" sz="quarter" idx="5"/>
          </p:nvPr>
        </p:nvSpPr>
        <p:spPr/>
        <p:txBody>
          <a:bodyPr/>
          <a:lstStyle/>
          <a:p>
            <a:fld id="{1DDB04B5-6EDD-4E10-AABD-C6434E13B62C}" type="slidenum">
              <a:rPr lang="en-US" smtClean="0"/>
              <a:t>49</a:t>
            </a:fld>
            <a:endParaRPr lang="en-US"/>
          </a:p>
        </p:txBody>
      </p:sp>
    </p:spTree>
    <p:extLst>
      <p:ext uri="{BB962C8B-B14F-4D97-AF65-F5344CB8AC3E}">
        <p14:creationId xmlns:p14="http://schemas.microsoft.com/office/powerpoint/2010/main" val="3577609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Baseline Inventory – 3 Gaps</a:t>
            </a:r>
          </a:p>
          <a:p>
            <a:pPr lvl="2">
              <a:buFont typeface="Wingdings" panose="05000000000000000000" pitchFamily="2" charset="2"/>
              <a:buChar char="q"/>
            </a:pPr>
            <a:r>
              <a:rPr lang="en-US" dirty="0"/>
              <a:t>Active: Current Collection efforts curb ramp and sidewalk, including inspections (greater MN complete)</a:t>
            </a:r>
          </a:p>
          <a:p>
            <a:pPr lvl="2">
              <a:buFont typeface="Wingdings" panose="05000000000000000000" pitchFamily="2" charset="2"/>
              <a:buChar char="q"/>
            </a:pPr>
            <a:r>
              <a:rPr lang="en-US" dirty="0"/>
              <a:t>Geotechnical Asset Funding allocated for MnDOT 0.5 FTE</a:t>
            </a:r>
          </a:p>
          <a:p>
            <a:pPr lvl="2">
              <a:buFont typeface="Wingdings" panose="05000000000000000000" pitchFamily="2" charset="2"/>
              <a:buChar char="q"/>
            </a:pPr>
            <a:r>
              <a:rPr lang="en-US" dirty="0"/>
              <a:t>Frontage Roads and ADA Parking Low-Cost Effort (AMPO)</a:t>
            </a:r>
          </a:p>
          <a:p>
            <a:pPr lvl="1">
              <a:buFont typeface="Wingdings" panose="05000000000000000000" pitchFamily="2" charset="2"/>
              <a:buChar char="ü"/>
            </a:pPr>
            <a:r>
              <a:rPr lang="en-US" dirty="0"/>
              <a:t>Inventory Currency – No Gaps</a:t>
            </a:r>
          </a:p>
          <a:p>
            <a:pPr lvl="1">
              <a:buFont typeface="Wingdings" panose="05000000000000000000" pitchFamily="2" charset="2"/>
              <a:buChar char="ü"/>
            </a:pPr>
            <a:r>
              <a:rPr lang="en-US" dirty="0"/>
              <a:t>Inspection Processes – 1 Gaps</a:t>
            </a:r>
          </a:p>
          <a:p>
            <a:pPr lvl="2">
              <a:buFont typeface="Wingdings" panose="05000000000000000000" pitchFamily="2" charset="2"/>
              <a:buChar char="q"/>
            </a:pPr>
            <a:r>
              <a:rPr lang="en-US" dirty="0"/>
              <a:t>Funding Allocated For Innovative Condition Data Collection Using NASA Sar Satellites </a:t>
            </a:r>
          </a:p>
          <a:p>
            <a:pPr marL="457200" lvl="1" indent="0">
              <a:buNone/>
            </a:pPr>
            <a:endParaRPr lang="en-US" dirty="0"/>
          </a:p>
          <a:p>
            <a:pPr lvl="1">
              <a:buFont typeface="Wingdings" panose="05000000000000000000" pitchFamily="2" charset="2"/>
              <a:buChar char="ü"/>
            </a:pPr>
            <a:r>
              <a:rPr lang="en-US" dirty="0"/>
              <a:t>Other Implementation</a:t>
            </a:r>
          </a:p>
          <a:p>
            <a:pPr lvl="2">
              <a:buFont typeface="Wingdings" panose="05000000000000000000" pitchFamily="2" charset="2"/>
              <a:buChar char="q"/>
            </a:pPr>
            <a:r>
              <a:rPr lang="en-US" dirty="0"/>
              <a:t>Geotechnical Assets Funding Allocated for TAMS Phase 3 Enhancement</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50</a:t>
            </a:fld>
            <a:endParaRPr lang="en-US"/>
          </a:p>
        </p:txBody>
      </p:sp>
    </p:spTree>
    <p:extLst>
      <p:ext uri="{BB962C8B-B14F-4D97-AF65-F5344CB8AC3E}">
        <p14:creationId xmlns:p14="http://schemas.microsoft.com/office/powerpoint/2010/main" val="335850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Database</a:t>
            </a:r>
          </a:p>
          <a:p>
            <a:r>
              <a:rPr lang="en-US" dirty="0"/>
              <a:t>Gaps where we didn’t get as-builts</a:t>
            </a:r>
          </a:p>
          <a:p>
            <a:r>
              <a:rPr lang="en-US" dirty="0"/>
              <a:t>HDR project 3,000/project</a:t>
            </a:r>
          </a:p>
        </p:txBody>
      </p:sp>
      <p:sp>
        <p:nvSpPr>
          <p:cNvPr id="4" name="Slide Number Placeholder 3"/>
          <p:cNvSpPr>
            <a:spLocks noGrp="1"/>
          </p:cNvSpPr>
          <p:nvPr>
            <p:ph type="sldNum" sz="quarter" idx="5"/>
          </p:nvPr>
        </p:nvSpPr>
        <p:spPr/>
        <p:txBody>
          <a:bodyPr/>
          <a:lstStyle/>
          <a:p>
            <a:fld id="{1DDB04B5-6EDD-4E10-AABD-C6434E13B62C}" type="slidenum">
              <a:rPr lang="en-US" smtClean="0"/>
              <a:t>54</a:t>
            </a:fld>
            <a:endParaRPr lang="en-US"/>
          </a:p>
        </p:txBody>
      </p:sp>
    </p:spTree>
    <p:extLst>
      <p:ext uri="{BB962C8B-B14F-4D97-AF65-F5344CB8AC3E}">
        <p14:creationId xmlns:p14="http://schemas.microsoft.com/office/powerpoint/2010/main" val="286709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format challenges</a:t>
            </a:r>
          </a:p>
          <a:p>
            <a:endParaRPr lang="en-US" dirty="0"/>
          </a:p>
          <a:p>
            <a:r>
              <a:rPr lang="en-US" dirty="0"/>
              <a:t>Leverage you precious time once… thanks for agreeing.  Time is short, bandwidth is limited, and I promised this would be a collaborative process</a:t>
            </a:r>
          </a:p>
          <a:p>
            <a:endParaRPr lang="en-US" dirty="0"/>
          </a:p>
          <a:p>
            <a:r>
              <a:rPr lang="en-US" dirty="0"/>
              <a:t>Lots of work done </a:t>
            </a:r>
            <a:r>
              <a:rPr lang="en-US" b="1" dirty="0"/>
              <a:t>behind the scenes </a:t>
            </a:r>
            <a:r>
              <a:rPr lang="en-US" dirty="0"/>
              <a:t>– even matrix team unaware</a:t>
            </a:r>
          </a:p>
          <a:p>
            <a:endParaRPr lang="en-US" dirty="0"/>
          </a:p>
          <a:p>
            <a:r>
              <a:rPr lang="en-US" dirty="0"/>
              <a:t>My goals: </a:t>
            </a:r>
            <a:r>
              <a:rPr lang="en-US" b="1" dirty="0"/>
              <a:t>make as many decisions </a:t>
            </a:r>
            <a:r>
              <a:rPr lang="en-US" dirty="0"/>
              <a:t>as we can – </a:t>
            </a:r>
            <a:r>
              <a:rPr lang="en-US" b="1" dirty="0"/>
              <a:t>minimize further study/research</a:t>
            </a:r>
            <a:r>
              <a:rPr lang="en-US" dirty="0"/>
              <a:t>.  These are </a:t>
            </a:r>
            <a:r>
              <a:rPr lang="en-US" b="1" dirty="0"/>
              <a:t>management decisions rely on judgeme</a:t>
            </a:r>
            <a:r>
              <a:rPr lang="en-US" dirty="0"/>
              <a:t>nts in addition to data.  We have tried to </a:t>
            </a:r>
            <a:r>
              <a:rPr lang="en-US" b="1" dirty="0"/>
              <a:t>bring as much data</a:t>
            </a:r>
            <a:r>
              <a:rPr lang="en-US" dirty="0"/>
              <a:t> as we can forward. Need to keep the momentum, bring to closure.</a:t>
            </a:r>
          </a:p>
          <a:p>
            <a:endParaRPr lang="en-US" dirty="0"/>
          </a:p>
          <a:p>
            <a:r>
              <a:rPr lang="en-US" dirty="0"/>
              <a:t>“Approaches, Tiers” to help categorically decide</a:t>
            </a:r>
          </a:p>
          <a:p>
            <a:endParaRPr lang="en-US" dirty="0"/>
          </a:p>
          <a:p>
            <a:r>
              <a:rPr lang="en-US" dirty="0"/>
              <a:t>Trish, Mike, Mitch.  No one collectively knows more about what is going on with our data, and options, costs, uses.  Rather than pose questions to this group – (70+ assets) I asked for recommendations</a:t>
            </a:r>
          </a:p>
          <a:p>
            <a:endParaRPr lang="en-US" dirty="0"/>
          </a:p>
          <a:p>
            <a:r>
              <a:rPr lang="en-US" dirty="0"/>
              <a:t>Talk about data uses, data costs ($, staff labor)  concerns expressed re cost, also hard to quantify benefits. </a:t>
            </a:r>
          </a:p>
          <a:p>
            <a:endParaRPr lang="en-US" dirty="0"/>
          </a:p>
          <a:p>
            <a:r>
              <a:rPr lang="en-US" dirty="0"/>
              <a:t>We looked for reductions as well as </a:t>
            </a:r>
            <a:r>
              <a:rPr lang="en-US" dirty="0" err="1"/>
              <a:t>add’s</a:t>
            </a:r>
            <a:r>
              <a:rPr lang="en-US" dirty="0"/>
              <a:t>.  Lot’s of “stay the course”, lots of adds, not so many reductions in data, but savings in process opportunities.  Internal vs Consultant resources</a:t>
            </a:r>
          </a:p>
          <a:p>
            <a:endParaRPr lang="en-US" dirty="0"/>
          </a:p>
          <a:p>
            <a:r>
              <a:rPr lang="en-US" dirty="0"/>
              <a:t>My 3 nuances:</a:t>
            </a:r>
          </a:p>
          <a:p>
            <a:pPr marL="228600" indent="-228600">
              <a:buFont typeface="+mj-lt"/>
              <a:buAutoNum type="arabicPeriod"/>
            </a:pPr>
            <a:r>
              <a:rPr lang="en-US" dirty="0"/>
              <a:t>A lot is already being done both acquiring/maintaining data, but also use</a:t>
            </a:r>
          </a:p>
          <a:p>
            <a:pPr marL="228600" indent="-228600">
              <a:buFont typeface="+mj-lt"/>
              <a:buAutoNum type="arabicPeriod"/>
            </a:pPr>
            <a:r>
              <a:rPr lang="en-US" dirty="0"/>
              <a:t>Think future: Technology is advancing rapidly – Satellite imagery, </a:t>
            </a:r>
            <a:r>
              <a:rPr lang="en-US" dirty="0" err="1"/>
              <a:t>Iphone</a:t>
            </a:r>
            <a:r>
              <a:rPr lang="en-US" dirty="0"/>
              <a:t> surveys, Opensource data – it’s ok to stretch ourselves at this point</a:t>
            </a:r>
          </a:p>
          <a:p>
            <a:pPr marL="228600" indent="-228600">
              <a:buFont typeface="+mj-lt"/>
              <a:buAutoNum type="arabicPeriod"/>
            </a:pPr>
            <a:r>
              <a:rPr lang="en-US" dirty="0"/>
              <a:t>Crowd source data use – uses have greatly exceeded the initial intent of lots of our data collection (restitution, 081 funding, scoping, sign design plans)  What else?  TSMO? CAV?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5</a:t>
            </a:fld>
            <a:endParaRPr lang="en-US"/>
          </a:p>
        </p:txBody>
      </p:sp>
    </p:spTree>
    <p:extLst>
      <p:ext uri="{BB962C8B-B14F-4D97-AF65-F5344CB8AC3E}">
        <p14:creationId xmlns:p14="http://schemas.microsoft.com/office/powerpoint/2010/main" val="266865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57</a:t>
            </a:fld>
            <a:endParaRPr lang="en-US"/>
          </a:p>
        </p:txBody>
      </p:sp>
    </p:spTree>
    <p:extLst>
      <p:ext uri="{BB962C8B-B14F-4D97-AF65-F5344CB8AC3E}">
        <p14:creationId xmlns:p14="http://schemas.microsoft.com/office/powerpoint/2010/main" val="1386722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Baseline Inventory – X Gaps</a:t>
            </a:r>
          </a:p>
          <a:p>
            <a:pPr lvl="2">
              <a:buFont typeface="Wingdings" panose="05000000000000000000" pitchFamily="2" charset="2"/>
              <a:buChar char="q"/>
            </a:pPr>
            <a:r>
              <a:rPr lang="en-US" dirty="0"/>
              <a:t>Active: </a:t>
            </a:r>
          </a:p>
          <a:p>
            <a:pPr lvl="1">
              <a:buFont typeface="Wingdings" panose="05000000000000000000" pitchFamily="2" charset="2"/>
              <a:buChar char="ü"/>
            </a:pPr>
            <a:r>
              <a:rPr lang="en-US" dirty="0"/>
              <a:t>Inventory Currency – Y Gaps</a:t>
            </a:r>
          </a:p>
          <a:p>
            <a:pPr lvl="1">
              <a:buFont typeface="Wingdings" panose="05000000000000000000" pitchFamily="2" charset="2"/>
              <a:buChar char="ü"/>
            </a:pPr>
            <a:r>
              <a:rPr lang="en-US" dirty="0"/>
              <a:t>Inspection Processes – Z Gaps</a:t>
            </a:r>
          </a:p>
          <a:p>
            <a:pPr lvl="2">
              <a:buFont typeface="Wingdings" panose="05000000000000000000" pitchFamily="2" charset="2"/>
              <a:buChar char="q"/>
            </a:pPr>
            <a:r>
              <a:rPr lang="en-US" dirty="0"/>
              <a:t>f</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Other Implementation</a:t>
            </a:r>
          </a:p>
          <a:p>
            <a:pPr lvl="2">
              <a:buFont typeface="Wingdings" panose="05000000000000000000" pitchFamily="2" charset="2"/>
              <a:buChar char="ü"/>
            </a:pPr>
            <a:r>
              <a:rPr lang="en-US" dirty="0"/>
              <a:t>EE</a:t>
            </a:r>
          </a:p>
          <a:p>
            <a:r>
              <a:rPr lang="en-US" dirty="0"/>
              <a:t>Clarify storm sewer plans – what are we actually adding</a:t>
            </a:r>
          </a:p>
        </p:txBody>
      </p:sp>
      <p:sp>
        <p:nvSpPr>
          <p:cNvPr id="4" name="Slide Number Placeholder 3"/>
          <p:cNvSpPr>
            <a:spLocks noGrp="1"/>
          </p:cNvSpPr>
          <p:nvPr>
            <p:ph type="sldNum" sz="quarter" idx="5"/>
          </p:nvPr>
        </p:nvSpPr>
        <p:spPr/>
        <p:txBody>
          <a:bodyPr/>
          <a:lstStyle/>
          <a:p>
            <a:fld id="{1DDB04B5-6EDD-4E10-AABD-C6434E13B62C}" type="slidenum">
              <a:rPr lang="en-US" smtClean="0"/>
              <a:t>58</a:t>
            </a:fld>
            <a:endParaRPr lang="en-US"/>
          </a:p>
        </p:txBody>
      </p:sp>
    </p:spTree>
    <p:extLst>
      <p:ext uri="{BB962C8B-B14F-4D97-AF65-F5344CB8AC3E}">
        <p14:creationId xmlns:p14="http://schemas.microsoft.com/office/powerpoint/2010/main" val="3284893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Baseline Inventory – X Gaps</a:t>
            </a:r>
          </a:p>
          <a:p>
            <a:pPr lvl="2">
              <a:buFont typeface="Wingdings" panose="05000000000000000000" pitchFamily="2" charset="2"/>
              <a:buChar char="q"/>
            </a:pPr>
            <a:r>
              <a:rPr lang="en-US" dirty="0"/>
              <a:t>Active: </a:t>
            </a:r>
          </a:p>
          <a:p>
            <a:pPr lvl="1">
              <a:buFont typeface="Wingdings" panose="05000000000000000000" pitchFamily="2" charset="2"/>
              <a:buChar char="ü"/>
            </a:pPr>
            <a:r>
              <a:rPr lang="en-US" dirty="0"/>
              <a:t>Inventory Currency – Y Gaps</a:t>
            </a:r>
          </a:p>
          <a:p>
            <a:pPr lvl="1">
              <a:buFont typeface="Wingdings" panose="05000000000000000000" pitchFamily="2" charset="2"/>
              <a:buChar char="ü"/>
            </a:pPr>
            <a:r>
              <a:rPr lang="en-US" dirty="0"/>
              <a:t>Inspection Processes – Z Gaps</a:t>
            </a:r>
          </a:p>
          <a:p>
            <a:pPr lvl="2">
              <a:buFont typeface="Wingdings" panose="05000000000000000000" pitchFamily="2" charset="2"/>
              <a:buChar char="q"/>
            </a:pPr>
            <a:r>
              <a:rPr lang="en-US" dirty="0"/>
              <a:t>f</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Other Implementation</a:t>
            </a:r>
          </a:p>
          <a:p>
            <a:pPr lvl="2">
              <a:buFont typeface="Wingdings" panose="05000000000000000000" pitchFamily="2" charset="2"/>
              <a:buChar char="ü"/>
            </a:pPr>
            <a:r>
              <a:rPr lang="en-US" dirty="0"/>
              <a:t>EE</a:t>
            </a:r>
          </a:p>
          <a:p>
            <a:endParaRPr lang="en-US" dirty="0"/>
          </a:p>
          <a:p>
            <a:r>
              <a:rPr lang="en-US" dirty="0"/>
              <a:t>Big add is total sign collect remaining districts if done</a:t>
            </a:r>
          </a:p>
          <a:p>
            <a:endParaRPr lang="en-US" dirty="0"/>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59</a:t>
            </a:fld>
            <a:endParaRPr lang="en-US"/>
          </a:p>
        </p:txBody>
      </p:sp>
    </p:spTree>
    <p:extLst>
      <p:ext uri="{BB962C8B-B14F-4D97-AF65-F5344CB8AC3E}">
        <p14:creationId xmlns:p14="http://schemas.microsoft.com/office/powerpoint/2010/main" val="1746136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Baseline Inventory – 5 Gaps, Active: </a:t>
            </a:r>
          </a:p>
          <a:p>
            <a:pPr lvl="1">
              <a:buFont typeface="Wingdings" panose="05000000000000000000" pitchFamily="2" charset="2"/>
              <a:buChar char="ü"/>
            </a:pPr>
            <a:r>
              <a:rPr lang="en-US" dirty="0"/>
              <a:t>Inventory Currency – No Gaps, Adding Snow Fence to As-builts or get data from Design</a:t>
            </a:r>
          </a:p>
          <a:p>
            <a:pPr lvl="1">
              <a:buFont typeface="Wingdings" panose="05000000000000000000" pitchFamily="2" charset="2"/>
              <a:buChar char="ü"/>
            </a:pPr>
            <a:r>
              <a:rPr lang="en-US" dirty="0"/>
              <a:t>Inspection Processes – 1 Gap, future Snow Fence Inspection</a:t>
            </a:r>
          </a:p>
          <a:p>
            <a:pPr lvl="1">
              <a:buFont typeface="Wingdings" panose="05000000000000000000" pitchFamily="2" charset="2"/>
              <a:buChar char="ü"/>
            </a:pPr>
            <a:r>
              <a:rPr lang="en-US" dirty="0"/>
              <a:t>Other Implementation Tasks, 4 - </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62</a:t>
            </a:fld>
            <a:endParaRPr lang="en-US"/>
          </a:p>
        </p:txBody>
      </p:sp>
    </p:spTree>
    <p:extLst>
      <p:ext uri="{BB962C8B-B14F-4D97-AF65-F5344CB8AC3E}">
        <p14:creationId xmlns:p14="http://schemas.microsoft.com/office/powerpoint/2010/main" val="2320644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Baseline Inventory – 5 Gaps, Active: </a:t>
            </a:r>
          </a:p>
          <a:p>
            <a:pPr lvl="1">
              <a:buFont typeface="Wingdings" panose="05000000000000000000" pitchFamily="2" charset="2"/>
              <a:buChar char="ü"/>
            </a:pPr>
            <a:r>
              <a:rPr lang="en-US" dirty="0"/>
              <a:t>Inventory Currency – No Gaps, Adding Snow Fence to As-builts or get data from Design</a:t>
            </a:r>
          </a:p>
          <a:p>
            <a:pPr lvl="1">
              <a:buFont typeface="Wingdings" panose="05000000000000000000" pitchFamily="2" charset="2"/>
              <a:buChar char="ü"/>
            </a:pPr>
            <a:r>
              <a:rPr lang="en-US" dirty="0"/>
              <a:t>Inspection Processes – 1 Gap, future Snow Fence Inspection</a:t>
            </a:r>
          </a:p>
          <a:p>
            <a:pPr lvl="1">
              <a:buFont typeface="Wingdings" panose="05000000000000000000" pitchFamily="2" charset="2"/>
              <a:buChar char="ü"/>
            </a:pPr>
            <a:r>
              <a:rPr lang="en-US" dirty="0"/>
              <a:t>Other Implementation Tasks, 4 - </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63</a:t>
            </a:fld>
            <a:endParaRPr lang="en-US"/>
          </a:p>
        </p:txBody>
      </p:sp>
    </p:spTree>
    <p:extLst>
      <p:ext uri="{BB962C8B-B14F-4D97-AF65-F5344CB8AC3E}">
        <p14:creationId xmlns:p14="http://schemas.microsoft.com/office/powerpoint/2010/main" val="1031187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r>
              <a:rPr lang="en-US" dirty="0"/>
              <a:t>Maturity Gaps</a:t>
            </a:r>
          </a:p>
          <a:p>
            <a:pPr marL="457200" lvl="1" indent="0">
              <a:buFont typeface="Arial" panose="020B0604020202020204" pitchFamily="34" charset="0"/>
              <a:buNone/>
            </a:pPr>
            <a:endParaRPr lang="en-US" dirty="0"/>
          </a:p>
          <a:p>
            <a:pPr lvl="1">
              <a:buFont typeface="Wingdings" panose="05000000000000000000" pitchFamily="2" charset="2"/>
              <a:buChar char="ü"/>
            </a:pPr>
            <a:r>
              <a:rPr lang="en-US" dirty="0"/>
              <a:t>Baseline Inventory – X Gaps</a:t>
            </a:r>
          </a:p>
          <a:p>
            <a:pPr lvl="2">
              <a:buFont typeface="Wingdings" panose="05000000000000000000" pitchFamily="2" charset="2"/>
              <a:buChar char="q"/>
            </a:pPr>
            <a:r>
              <a:rPr lang="en-US" dirty="0"/>
              <a:t>Active: </a:t>
            </a:r>
          </a:p>
          <a:p>
            <a:pPr lvl="1">
              <a:buFont typeface="Wingdings" panose="05000000000000000000" pitchFamily="2" charset="2"/>
              <a:buChar char="ü"/>
            </a:pPr>
            <a:r>
              <a:rPr lang="en-US" dirty="0"/>
              <a:t>Inventory Currency – Y Gaps</a:t>
            </a:r>
          </a:p>
          <a:p>
            <a:pPr lvl="1">
              <a:buFont typeface="Wingdings" panose="05000000000000000000" pitchFamily="2" charset="2"/>
              <a:buChar char="ü"/>
            </a:pPr>
            <a:r>
              <a:rPr lang="en-US" dirty="0"/>
              <a:t>Inspection Processes – Z Gaps</a:t>
            </a:r>
          </a:p>
          <a:p>
            <a:pPr lvl="2">
              <a:buFont typeface="Wingdings" panose="05000000000000000000" pitchFamily="2" charset="2"/>
              <a:buChar char="q"/>
            </a:pPr>
            <a:r>
              <a:rPr lang="en-US" dirty="0"/>
              <a:t>f</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Other Implementation</a:t>
            </a:r>
          </a:p>
          <a:p>
            <a:pPr lvl="2">
              <a:buFont typeface="Wingdings" panose="05000000000000000000" pitchFamily="2" charset="2"/>
              <a:buChar char="ü"/>
            </a:pPr>
            <a:r>
              <a:rPr lang="en-US" dirty="0"/>
              <a:t>EE</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65</a:t>
            </a:fld>
            <a:endParaRPr lang="en-US"/>
          </a:p>
        </p:txBody>
      </p:sp>
    </p:spTree>
    <p:extLst>
      <p:ext uri="{BB962C8B-B14F-4D97-AF65-F5344CB8AC3E}">
        <p14:creationId xmlns:p14="http://schemas.microsoft.com/office/powerpoint/2010/main" val="1037634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a:t>
            </a:r>
          </a:p>
          <a:p>
            <a:r>
              <a:rPr lang="en-US" dirty="0"/>
              <a:t>Current practice in some Districts already</a:t>
            </a:r>
          </a:p>
          <a:p>
            <a:r>
              <a:rPr lang="en-US" dirty="0"/>
              <a:t>Advance 081 efforts</a:t>
            </a:r>
          </a:p>
          <a:p>
            <a:r>
              <a:rPr lang="en-US" dirty="0"/>
              <a:t>Legal and Operational Risks</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69</a:t>
            </a:fld>
            <a:endParaRPr lang="en-US"/>
          </a:p>
        </p:txBody>
      </p:sp>
    </p:spTree>
    <p:extLst>
      <p:ext uri="{BB962C8B-B14F-4D97-AF65-F5344CB8AC3E}">
        <p14:creationId xmlns:p14="http://schemas.microsoft.com/office/powerpoint/2010/main" val="2828261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3,000 per project yield cost of roughly $250,000</a:t>
            </a:r>
          </a:p>
        </p:txBody>
      </p:sp>
      <p:sp>
        <p:nvSpPr>
          <p:cNvPr id="4" name="Slide Number Placeholder 3"/>
          <p:cNvSpPr>
            <a:spLocks noGrp="1"/>
          </p:cNvSpPr>
          <p:nvPr>
            <p:ph type="sldNum" sz="quarter" idx="5"/>
          </p:nvPr>
        </p:nvSpPr>
        <p:spPr/>
        <p:txBody>
          <a:bodyPr/>
          <a:lstStyle/>
          <a:p>
            <a:fld id="{1DDB04B5-6EDD-4E10-AABD-C6434E13B62C}" type="slidenum">
              <a:rPr lang="en-US" smtClean="0"/>
              <a:t>70</a:t>
            </a:fld>
            <a:endParaRPr lang="en-US"/>
          </a:p>
        </p:txBody>
      </p:sp>
    </p:spTree>
    <p:extLst>
      <p:ext uri="{BB962C8B-B14F-4D97-AF65-F5344CB8AC3E}">
        <p14:creationId xmlns:p14="http://schemas.microsoft.com/office/powerpoint/2010/main" val="3585825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a:t>
            </a:r>
          </a:p>
          <a:p>
            <a:r>
              <a:rPr lang="en-US" dirty="0"/>
              <a:t>Law requirement for Gopher State One Call</a:t>
            </a:r>
          </a:p>
          <a:p>
            <a:r>
              <a:rPr lang="en-US" dirty="0"/>
              <a:t>Streamlining review and import methodology through AMPO/District staff</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72</a:t>
            </a:fld>
            <a:endParaRPr lang="en-US"/>
          </a:p>
        </p:txBody>
      </p:sp>
    </p:spTree>
    <p:extLst>
      <p:ext uri="{BB962C8B-B14F-4D97-AF65-F5344CB8AC3E}">
        <p14:creationId xmlns:p14="http://schemas.microsoft.com/office/powerpoint/2010/main" val="936636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a:t>
            </a:r>
          </a:p>
          <a:p>
            <a:r>
              <a:rPr lang="en-US" dirty="0"/>
              <a:t>Means to Document Material Type</a:t>
            </a:r>
          </a:p>
          <a:p>
            <a:r>
              <a:rPr lang="en-US" dirty="0"/>
              <a:t>Current System is Desperate</a:t>
            </a:r>
          </a:p>
          <a:p>
            <a:r>
              <a:rPr lang="en-US" dirty="0"/>
              <a:t>Efficient</a:t>
            </a:r>
          </a:p>
          <a:p>
            <a:r>
              <a:rPr lang="en-US" dirty="0"/>
              <a:t>New System Designed For TAMS Integration </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73</a:t>
            </a:fld>
            <a:endParaRPr lang="en-US"/>
          </a:p>
        </p:txBody>
      </p:sp>
    </p:spTree>
    <p:extLst>
      <p:ext uri="{BB962C8B-B14F-4D97-AF65-F5344CB8AC3E}">
        <p14:creationId xmlns:p14="http://schemas.microsoft.com/office/powerpoint/2010/main" val="357895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6</a:t>
            </a:fld>
            <a:endParaRPr lang="en-US"/>
          </a:p>
        </p:txBody>
      </p:sp>
    </p:spTree>
    <p:extLst>
      <p:ext uri="{BB962C8B-B14F-4D97-AF65-F5344CB8AC3E}">
        <p14:creationId xmlns:p14="http://schemas.microsoft.com/office/powerpoint/2010/main" val="4015390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74</a:t>
            </a:fld>
            <a:endParaRPr lang="en-US"/>
          </a:p>
        </p:txBody>
      </p:sp>
    </p:spTree>
    <p:extLst>
      <p:ext uri="{BB962C8B-B14F-4D97-AF65-F5344CB8AC3E}">
        <p14:creationId xmlns:p14="http://schemas.microsoft.com/office/powerpoint/2010/main" val="3919686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a:t>
            </a:r>
          </a:p>
          <a:p>
            <a:r>
              <a:rPr lang="en-US" dirty="0"/>
              <a:t>Building asset inventory for Gopher State One Call</a:t>
            </a:r>
          </a:p>
          <a:p>
            <a:r>
              <a:rPr lang="en-US" dirty="0"/>
              <a:t>One-time storm sewer inventory would be expensive and time consuming</a:t>
            </a:r>
          </a:p>
          <a:p>
            <a:r>
              <a:rPr lang="en-US" dirty="0"/>
              <a:t>Strategy becomes building the inventory over-time</a:t>
            </a:r>
          </a:p>
          <a:p>
            <a:r>
              <a:rPr lang="en-US" dirty="0"/>
              <a:t>Right time for inspection data </a:t>
            </a:r>
          </a:p>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75</a:t>
            </a:fld>
            <a:endParaRPr lang="en-US"/>
          </a:p>
        </p:txBody>
      </p:sp>
    </p:spTree>
    <p:extLst>
      <p:ext uri="{BB962C8B-B14F-4D97-AF65-F5344CB8AC3E}">
        <p14:creationId xmlns:p14="http://schemas.microsoft.com/office/powerpoint/2010/main" val="2019767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76</a:t>
            </a:fld>
            <a:endParaRPr lang="en-US"/>
          </a:p>
        </p:txBody>
      </p:sp>
    </p:spTree>
    <p:extLst>
      <p:ext uri="{BB962C8B-B14F-4D97-AF65-F5344CB8AC3E}">
        <p14:creationId xmlns:p14="http://schemas.microsoft.com/office/powerpoint/2010/main" val="784261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77</a:t>
            </a:fld>
            <a:endParaRPr lang="en-US"/>
          </a:p>
        </p:txBody>
      </p:sp>
    </p:spTree>
    <p:extLst>
      <p:ext uri="{BB962C8B-B14F-4D97-AF65-F5344CB8AC3E}">
        <p14:creationId xmlns:p14="http://schemas.microsoft.com/office/powerpoint/2010/main" val="759305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employed correctly, four ounces can move a thousand pounds. - Mulan</a:t>
            </a:r>
          </a:p>
        </p:txBody>
      </p:sp>
      <p:sp>
        <p:nvSpPr>
          <p:cNvPr id="4" name="Slide Number Placeholder 3"/>
          <p:cNvSpPr>
            <a:spLocks noGrp="1"/>
          </p:cNvSpPr>
          <p:nvPr>
            <p:ph type="sldNum" sz="quarter" idx="5"/>
          </p:nvPr>
        </p:nvSpPr>
        <p:spPr/>
        <p:txBody>
          <a:bodyPr/>
          <a:lstStyle/>
          <a:p>
            <a:fld id="{1DDB04B5-6EDD-4E10-AABD-C6434E13B62C}" type="slidenum">
              <a:rPr lang="en-US" smtClean="0"/>
              <a:t>78</a:t>
            </a:fld>
            <a:endParaRPr lang="en-US"/>
          </a:p>
        </p:txBody>
      </p:sp>
    </p:spTree>
    <p:extLst>
      <p:ext uri="{BB962C8B-B14F-4D97-AF65-F5344CB8AC3E}">
        <p14:creationId xmlns:p14="http://schemas.microsoft.com/office/powerpoint/2010/main" val="379924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a:t>
            </a:r>
          </a:p>
        </p:txBody>
      </p:sp>
      <p:sp>
        <p:nvSpPr>
          <p:cNvPr id="4" name="Slide Number Placeholder 3"/>
          <p:cNvSpPr>
            <a:spLocks noGrp="1"/>
          </p:cNvSpPr>
          <p:nvPr>
            <p:ph type="sldNum" sz="quarter" idx="5"/>
          </p:nvPr>
        </p:nvSpPr>
        <p:spPr/>
        <p:txBody>
          <a:bodyPr/>
          <a:lstStyle/>
          <a:p>
            <a:fld id="{1DDB04B5-6EDD-4E10-AABD-C6434E13B62C}" type="slidenum">
              <a:rPr lang="en-US" smtClean="0"/>
              <a:t>7</a:t>
            </a:fld>
            <a:endParaRPr lang="en-US"/>
          </a:p>
        </p:txBody>
      </p:sp>
    </p:spTree>
    <p:extLst>
      <p:ext uri="{BB962C8B-B14F-4D97-AF65-F5344CB8AC3E}">
        <p14:creationId xmlns:p14="http://schemas.microsoft.com/office/powerpoint/2010/main" val="47278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plan</a:t>
            </a:r>
          </a:p>
        </p:txBody>
      </p:sp>
      <p:sp>
        <p:nvSpPr>
          <p:cNvPr id="4" name="Slide Number Placeholder 3"/>
          <p:cNvSpPr>
            <a:spLocks noGrp="1"/>
          </p:cNvSpPr>
          <p:nvPr>
            <p:ph type="sldNum" sz="quarter" idx="5"/>
          </p:nvPr>
        </p:nvSpPr>
        <p:spPr/>
        <p:txBody>
          <a:bodyPr/>
          <a:lstStyle/>
          <a:p>
            <a:fld id="{1DDB04B5-6EDD-4E10-AABD-C6434E13B62C}" type="slidenum">
              <a:rPr lang="en-US" smtClean="0"/>
              <a:t>8</a:t>
            </a:fld>
            <a:endParaRPr lang="en-US"/>
          </a:p>
        </p:txBody>
      </p:sp>
    </p:spTree>
    <p:extLst>
      <p:ext uri="{BB962C8B-B14F-4D97-AF65-F5344CB8AC3E}">
        <p14:creationId xmlns:p14="http://schemas.microsoft.com/office/powerpoint/2010/main" val="56909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5"/>
          </p:nvPr>
        </p:nvSpPr>
        <p:spPr/>
        <p:txBody>
          <a:bodyPr/>
          <a:lstStyle/>
          <a:p>
            <a:fld id="{1DDB04B5-6EDD-4E10-AABD-C6434E13B62C}" type="slidenum">
              <a:rPr lang="en-US" smtClean="0"/>
              <a:t>9</a:t>
            </a:fld>
            <a:endParaRPr lang="en-US"/>
          </a:p>
        </p:txBody>
      </p:sp>
    </p:spTree>
    <p:extLst>
      <p:ext uri="{BB962C8B-B14F-4D97-AF65-F5344CB8AC3E}">
        <p14:creationId xmlns:p14="http://schemas.microsoft.com/office/powerpoint/2010/main" val="2054468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5"/>
          </p:nvPr>
        </p:nvSpPr>
        <p:spPr/>
        <p:txBody>
          <a:bodyPr/>
          <a:lstStyle/>
          <a:p>
            <a:fld id="{1DDB04B5-6EDD-4E10-AABD-C6434E13B62C}" type="slidenum">
              <a:rPr lang="en-US" smtClean="0"/>
              <a:t>10</a:t>
            </a:fld>
            <a:endParaRPr lang="en-US"/>
          </a:p>
        </p:txBody>
      </p:sp>
    </p:spTree>
    <p:extLst>
      <p:ext uri="{BB962C8B-B14F-4D97-AF65-F5344CB8AC3E}">
        <p14:creationId xmlns:p14="http://schemas.microsoft.com/office/powerpoint/2010/main" val="151650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katie</a:t>
            </a:r>
            <a:endParaRPr lang="en-US" dirty="0"/>
          </a:p>
        </p:txBody>
      </p:sp>
      <p:sp>
        <p:nvSpPr>
          <p:cNvPr id="4" name="Slide Number Placeholder 3"/>
          <p:cNvSpPr>
            <a:spLocks noGrp="1"/>
          </p:cNvSpPr>
          <p:nvPr>
            <p:ph type="sldNum" sz="quarter" idx="5"/>
          </p:nvPr>
        </p:nvSpPr>
        <p:spPr/>
        <p:txBody>
          <a:bodyPr/>
          <a:lstStyle/>
          <a:p>
            <a:fld id="{1DDB04B5-6EDD-4E10-AABD-C6434E13B62C}" type="slidenum">
              <a:rPr lang="en-US" smtClean="0"/>
              <a:t>11</a:t>
            </a:fld>
            <a:endParaRPr lang="en-US"/>
          </a:p>
        </p:txBody>
      </p:sp>
    </p:spTree>
    <p:extLst>
      <p:ext uri="{BB962C8B-B14F-4D97-AF65-F5344CB8AC3E}">
        <p14:creationId xmlns:p14="http://schemas.microsoft.com/office/powerpoint/2010/main" val="1393160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3A3F-E669-4783-AF5F-2AE6719B523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33A0246-43F5-4DF8-8FDA-D2A798AC0AE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A88925E9-3A82-4ACD-B9FD-8B14F9F629DC}"/>
              </a:ext>
            </a:extLst>
          </p:cNvPr>
          <p:cNvSpPr>
            <a:spLocks noGrp="1"/>
          </p:cNvSpPr>
          <p:nvPr>
            <p:ph type="sldNum" sz="quarter" idx="10"/>
          </p:nvPr>
        </p:nvSpPr>
        <p:spPr>
          <a:xfrm>
            <a:off x="10887074" y="6352917"/>
            <a:ext cx="466725" cy="365125"/>
          </a:xfrm>
        </p:spPr>
        <p:txBody>
          <a:bodyPr/>
          <a:lstStyle>
            <a:lvl1pPr>
              <a:defRPr>
                <a:solidFill>
                  <a:schemeClr val="bg1"/>
                </a:solidFill>
              </a:defRPr>
            </a:lvl1pPr>
          </a:lstStyle>
          <a:p>
            <a:fld id="{E5AC0505-EA22-4C5B-8AF1-58C036E5D719}" type="slidenum">
              <a:rPr lang="en-US" sz="2000" smtClean="0"/>
              <a:pPr/>
              <a:t>‹#›</a:t>
            </a:fld>
            <a:endParaRPr lang="en-US" dirty="0"/>
          </a:p>
        </p:txBody>
      </p:sp>
      <p:sp>
        <p:nvSpPr>
          <p:cNvPr id="9" name="TextBox 8">
            <a:extLst>
              <a:ext uri="{FF2B5EF4-FFF2-40B4-BE49-F238E27FC236}">
                <a16:creationId xmlns:a16="http://schemas.microsoft.com/office/drawing/2014/main" id="{25F4B394-E58B-4B20-99DF-C6BBE45E2592}"/>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accent2"/>
                </a:solidFill>
                <a:latin typeface="Brandon Grotesque Bold" panose="020B0803020203060202" pitchFamily="34" charset="0"/>
              </a:rPr>
              <a:t>SLIDE</a:t>
            </a:r>
            <a:endParaRPr lang="en-US" sz="1300" b="1" dirty="0">
              <a:latin typeface="Brandon Grotesque Bold" panose="020B0803020203060202" pitchFamily="34" charset="0"/>
            </a:endParaRPr>
          </a:p>
        </p:txBody>
      </p:sp>
    </p:spTree>
    <p:extLst>
      <p:ext uri="{BB962C8B-B14F-4D97-AF65-F5344CB8AC3E}">
        <p14:creationId xmlns:p14="http://schemas.microsoft.com/office/powerpoint/2010/main" val="197932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extBox 7"/>
          <p:cNvSpPr txBox="1"/>
          <p:nvPr userDrawn="1"/>
        </p:nvSpPr>
        <p:spPr>
          <a:xfrm>
            <a:off x="10886832" y="6556248"/>
            <a:ext cx="390769" cy="169277"/>
          </a:xfrm>
          <a:prstGeom prst="rect">
            <a:avLst/>
          </a:prstGeom>
          <a:noFill/>
        </p:spPr>
        <p:txBody>
          <a:bodyPr wrap="square" lIns="0" tIns="0" rIns="0" bIns="0" rtlCol="0" anchor="b">
            <a:spAutoFit/>
          </a:bodyPr>
          <a:lstStyle/>
          <a:p>
            <a:pPr algn="r"/>
            <a:fld id="{12EB7FDA-3CFA-48E9-9A35-E50E94D3505F}" type="slidenum">
              <a:rPr lang="en-US" sz="1100" smtClean="0">
                <a:solidFill>
                  <a:schemeClr val="tx2">
                    <a:lumMod val="60000"/>
                    <a:lumOff val="40000"/>
                  </a:schemeClr>
                </a:solidFill>
                <a:latin typeface="+mn-lt"/>
              </a:rPr>
              <a:pPr algn="r"/>
              <a:t>‹#›</a:t>
            </a:fld>
            <a:endParaRPr lang="en-US" sz="1100" dirty="0">
              <a:solidFill>
                <a:schemeClr val="tx2">
                  <a:lumMod val="60000"/>
                  <a:lumOff val="40000"/>
                </a:schemeClr>
              </a:solidFill>
              <a:latin typeface="+mn-lt"/>
            </a:endParaRPr>
          </a:p>
        </p:txBody>
      </p:sp>
      <p:sp>
        <p:nvSpPr>
          <p:cNvPr id="12" name="Text Placeholder 10"/>
          <p:cNvSpPr>
            <a:spLocks noGrp="1"/>
          </p:cNvSpPr>
          <p:nvPr>
            <p:ph type="body" sz="quarter" idx="14" hasCustomPrompt="1"/>
          </p:nvPr>
        </p:nvSpPr>
        <p:spPr>
          <a:xfrm>
            <a:off x="914400" y="6450688"/>
            <a:ext cx="9144000" cy="261610"/>
          </a:xfrm>
          <a:prstGeom prst="rect">
            <a:avLst/>
          </a:prstGeom>
        </p:spPr>
        <p:txBody>
          <a:bodyPr wrap="square" anchor="b">
            <a:spAutoFit/>
          </a:bodyPr>
          <a:lstStyle>
            <a:lvl1pPr marL="0" indent="0">
              <a:buNone/>
              <a:defRPr sz="1100" i="1" baseline="0">
                <a:solidFill>
                  <a:srgbClr val="6C94AA"/>
                </a:solidFill>
                <a:latin typeface="+mn-lt"/>
              </a:defRPr>
            </a:lvl1pPr>
          </a:lstStyle>
          <a:p>
            <a:pPr lvl="0"/>
            <a:r>
              <a:rPr lang="en-US" dirty="0"/>
              <a:t>Click to insert footer</a:t>
            </a:r>
          </a:p>
        </p:txBody>
      </p:sp>
      <p:sp>
        <p:nvSpPr>
          <p:cNvPr id="5" name="Content Placeholder 4"/>
          <p:cNvSpPr>
            <a:spLocks noGrp="1"/>
          </p:cNvSpPr>
          <p:nvPr>
            <p:ph sz="quarter" idx="15" hasCustomPrompt="1"/>
          </p:nvPr>
        </p:nvSpPr>
        <p:spPr>
          <a:xfrm>
            <a:off x="914400" y="2058988"/>
            <a:ext cx="10363200" cy="422275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888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Fun Fa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3A3F-E669-4783-AF5F-2AE6719B523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33A0246-43F5-4DF8-8FDA-D2A798AC0AEA}"/>
              </a:ext>
            </a:extLst>
          </p:cNvPr>
          <p:cNvSpPr>
            <a:spLocks noGrp="1"/>
          </p:cNvSpPr>
          <p:nvPr>
            <p:ph idx="1"/>
          </p:nvPr>
        </p:nvSpPr>
        <p:spPr>
          <a:xfrm>
            <a:off x="838200" y="1825625"/>
            <a:ext cx="10515600" cy="3384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A88925E9-3A82-4ACD-B9FD-8B14F9F629DC}"/>
              </a:ext>
            </a:extLst>
          </p:cNvPr>
          <p:cNvSpPr>
            <a:spLocks noGrp="1"/>
          </p:cNvSpPr>
          <p:nvPr>
            <p:ph type="sldNum" sz="quarter" idx="10"/>
          </p:nvPr>
        </p:nvSpPr>
        <p:spPr>
          <a:xfrm>
            <a:off x="10887074" y="6352917"/>
            <a:ext cx="466725" cy="365125"/>
          </a:xfrm>
        </p:spPr>
        <p:txBody>
          <a:bodyPr/>
          <a:lstStyle>
            <a:lvl1pPr>
              <a:defRPr>
                <a:solidFill>
                  <a:schemeClr val="bg1"/>
                </a:solidFill>
              </a:defRPr>
            </a:lvl1pPr>
          </a:lstStyle>
          <a:p>
            <a:fld id="{E5AC0505-EA22-4C5B-8AF1-58C036E5D719}" type="slidenum">
              <a:rPr lang="en-US" sz="2000" smtClean="0"/>
              <a:pPr/>
              <a:t>‹#›</a:t>
            </a:fld>
            <a:endParaRPr lang="en-US" dirty="0"/>
          </a:p>
        </p:txBody>
      </p:sp>
      <p:sp>
        <p:nvSpPr>
          <p:cNvPr id="6" name="Text Placeholder 5">
            <a:extLst>
              <a:ext uri="{FF2B5EF4-FFF2-40B4-BE49-F238E27FC236}">
                <a16:creationId xmlns:a16="http://schemas.microsoft.com/office/drawing/2014/main" id="{0945A787-4E15-4760-86B9-CCCDF4C4BDBB}"/>
              </a:ext>
            </a:extLst>
          </p:cNvPr>
          <p:cNvSpPr>
            <a:spLocks noGrp="1"/>
          </p:cNvSpPr>
          <p:nvPr>
            <p:ph type="body" sz="quarter" idx="11" hasCustomPrompt="1"/>
          </p:nvPr>
        </p:nvSpPr>
        <p:spPr>
          <a:xfrm>
            <a:off x="0" y="5210175"/>
            <a:ext cx="8563026" cy="1362074"/>
          </a:xfrm>
          <a:prstGeom prst="homePlate">
            <a:avLst/>
          </a:prstGeom>
          <a:solidFill>
            <a:schemeClr val="bg2"/>
          </a:solidFill>
        </p:spPr>
        <p:txBody>
          <a:bodyPr lIns="457200" tIns="274320" rIns="274320" bIns="274320" anchor="ctr" anchorCtr="0"/>
          <a:lstStyle>
            <a:lvl1pPr marL="0" indent="0">
              <a:buNone/>
              <a:defRPr sz="1600"/>
            </a:lvl1pPr>
            <a:lvl2pPr>
              <a:buNone/>
              <a:defRPr sz="1600"/>
            </a:lvl2pPr>
            <a:lvl3pPr>
              <a:buNone/>
              <a:defRPr sz="1600"/>
            </a:lvl3pPr>
            <a:lvl4pPr>
              <a:buNone/>
              <a:defRPr sz="1600"/>
            </a:lvl4pPr>
            <a:lvl5pPr>
              <a:buNone/>
              <a:defRPr sz="1600"/>
            </a:lvl5pPr>
          </a:lstStyle>
          <a:p>
            <a:pPr lvl="0"/>
            <a:r>
              <a:rPr lang="en-US" dirty="0"/>
              <a:t>Click to edit fun facts text</a:t>
            </a:r>
          </a:p>
        </p:txBody>
      </p:sp>
      <p:sp>
        <p:nvSpPr>
          <p:cNvPr id="7" name="TextBox 6">
            <a:extLst>
              <a:ext uri="{FF2B5EF4-FFF2-40B4-BE49-F238E27FC236}">
                <a16:creationId xmlns:a16="http://schemas.microsoft.com/office/drawing/2014/main" id="{36C2634A-68B2-4763-B50C-F0168C9F9337}"/>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accent2"/>
                </a:solidFill>
                <a:latin typeface="Brandon Grotesque Bold" panose="020B0803020203060202" pitchFamily="34" charset="0"/>
              </a:rPr>
              <a:t>SLIDE</a:t>
            </a:r>
            <a:endParaRPr lang="en-US" sz="1300" b="1" dirty="0">
              <a:latin typeface="Brandon Grotesque Bold" panose="020B0803020203060202" pitchFamily="34" charset="0"/>
            </a:endParaRPr>
          </a:p>
        </p:txBody>
      </p:sp>
    </p:spTree>
    <p:extLst>
      <p:ext uri="{BB962C8B-B14F-4D97-AF65-F5344CB8AC3E}">
        <p14:creationId xmlns:p14="http://schemas.microsoft.com/office/powerpoint/2010/main" val="428343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9D16-9405-4508-B022-B234A4CA9F34}"/>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16C83C7-117A-4C15-96B4-05BB9F09CC93}"/>
              </a:ext>
            </a:extLst>
          </p:cNvPr>
          <p:cNvSpPr>
            <a:spLocks noGrp="1"/>
          </p:cNvSpPr>
          <p:nvPr>
            <p:ph type="body" idx="1" hasCustomPrompt="1"/>
          </p:nvPr>
        </p:nvSpPr>
        <p:spPr>
          <a:xfrm>
            <a:off x="831850" y="4589463"/>
            <a:ext cx="10515600" cy="1500187"/>
          </a:xfrm>
        </p:spPr>
        <p:txBody>
          <a:bodyPr>
            <a:normAutofit/>
          </a:bodyPr>
          <a:lstStyle>
            <a:lvl1pPr marL="0" indent="0" algn="ctr">
              <a:buNone/>
              <a:defRPr sz="1990" cap="all" spc="150" baseline="0">
                <a:solidFill>
                  <a:srgbClr val="76BC21"/>
                </a:solidFill>
                <a:latin typeface="Brandon Grotesque Bold" panose="020B08030202030602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a:extLst>
              <a:ext uri="{FF2B5EF4-FFF2-40B4-BE49-F238E27FC236}">
                <a16:creationId xmlns:a16="http://schemas.microsoft.com/office/drawing/2014/main" id="{42F525A3-B441-4FCF-91AD-1875A436369F}"/>
              </a:ext>
            </a:extLst>
          </p:cNvPr>
          <p:cNvSpPr>
            <a:spLocks noGrp="1"/>
          </p:cNvSpPr>
          <p:nvPr>
            <p:ph type="sldNum" sz="quarter" idx="10"/>
          </p:nvPr>
        </p:nvSpPr>
        <p:spPr/>
        <p:txBody>
          <a:bodyPr/>
          <a:lstStyle>
            <a:lvl1pPr>
              <a:defRPr>
                <a:solidFill>
                  <a:schemeClr val="bg1"/>
                </a:solidFill>
              </a:defRPr>
            </a:lvl1pPr>
          </a:lstStyle>
          <a:p>
            <a:fld id="{E5AC0505-EA22-4C5B-8AF1-58C036E5D719}" type="slidenum">
              <a:rPr lang="en-US" sz="2000" smtClean="0"/>
              <a:pPr/>
              <a:t>‹#›</a:t>
            </a:fld>
            <a:endParaRPr lang="en-US" dirty="0"/>
          </a:p>
        </p:txBody>
      </p:sp>
      <p:sp>
        <p:nvSpPr>
          <p:cNvPr id="8" name="TextBox 7">
            <a:extLst>
              <a:ext uri="{FF2B5EF4-FFF2-40B4-BE49-F238E27FC236}">
                <a16:creationId xmlns:a16="http://schemas.microsoft.com/office/drawing/2014/main" id="{A62E28C5-1FF4-4A4F-8BED-3D9393B10647}"/>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accent2"/>
                </a:solidFill>
                <a:latin typeface="Brandon Grotesque Bold" panose="020B0803020203060202" pitchFamily="34" charset="0"/>
              </a:rPr>
              <a:t>SLIDE</a:t>
            </a:r>
            <a:endParaRPr lang="en-US" sz="1300" b="1" dirty="0">
              <a:latin typeface="Brandon Grotesque Bold" panose="020B0803020203060202" pitchFamily="34" charset="0"/>
            </a:endParaRPr>
          </a:p>
        </p:txBody>
      </p:sp>
    </p:spTree>
    <p:extLst>
      <p:ext uri="{BB962C8B-B14F-4D97-AF65-F5344CB8AC3E}">
        <p14:creationId xmlns:p14="http://schemas.microsoft.com/office/powerpoint/2010/main" val="28396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32636BE-86B7-4AED-A114-80D56AB5F0D9}"/>
              </a:ext>
            </a:extLst>
          </p:cNvPr>
          <p:cNvSpPr>
            <a:spLocks noGrp="1"/>
          </p:cNvSpPr>
          <p:nvPr>
            <p:ph type="sldNum" sz="quarter" idx="10"/>
          </p:nvPr>
        </p:nvSpPr>
        <p:spPr/>
        <p:txBody>
          <a:bodyPr/>
          <a:lstStyle/>
          <a:p>
            <a:fld id="{E5AC0505-EA22-4C5B-8AF1-58C036E5D719}" type="slidenum">
              <a:rPr lang="en-US" sz="2000" smtClean="0"/>
              <a:pPr/>
              <a:t>‹#›</a:t>
            </a:fld>
            <a:endParaRPr lang="en-US" dirty="0"/>
          </a:p>
        </p:txBody>
      </p:sp>
    </p:spTree>
    <p:extLst>
      <p:ext uri="{BB962C8B-B14F-4D97-AF65-F5344CB8AC3E}">
        <p14:creationId xmlns:p14="http://schemas.microsoft.com/office/powerpoint/2010/main" val="106881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673A-4811-4BC3-9C26-AFA9C4C241B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1D51FBE-61DC-48C1-BD10-901D886664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9C9BF4-266D-42F4-BBB6-53CB764262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87D012E-AD95-435A-BFE7-4171C1C9AEBF}"/>
              </a:ext>
            </a:extLst>
          </p:cNvPr>
          <p:cNvSpPr>
            <a:spLocks noGrp="1"/>
          </p:cNvSpPr>
          <p:nvPr>
            <p:ph type="sldNum" sz="quarter" idx="10"/>
          </p:nvPr>
        </p:nvSpPr>
        <p:spPr/>
        <p:txBody>
          <a:bodyPr/>
          <a:lstStyle/>
          <a:p>
            <a:r>
              <a:rPr lang="en-US" dirty="0"/>
              <a:t> </a:t>
            </a:r>
            <a:fld id="{E5AC0505-EA22-4C5B-8AF1-58C036E5D719}" type="slidenum">
              <a:rPr lang="en-US" sz="2000" smtClean="0"/>
              <a:pPr/>
              <a:t>‹#›</a:t>
            </a:fld>
            <a:endParaRPr lang="en-US" dirty="0"/>
          </a:p>
        </p:txBody>
      </p:sp>
      <p:sp>
        <p:nvSpPr>
          <p:cNvPr id="10" name="TextBox 9">
            <a:extLst>
              <a:ext uri="{FF2B5EF4-FFF2-40B4-BE49-F238E27FC236}">
                <a16:creationId xmlns:a16="http://schemas.microsoft.com/office/drawing/2014/main" id="{78B34C0B-C88B-4974-9AD1-DBBDA2F10096}"/>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tx1"/>
                </a:solidFill>
                <a:latin typeface="Brandon Grotesque Bold" panose="020B0803020203060202" pitchFamily="34" charset="0"/>
              </a:rPr>
              <a:t>SLIDE</a:t>
            </a:r>
            <a:endParaRPr lang="en-US" sz="1300" b="1" dirty="0">
              <a:solidFill>
                <a:schemeClr val="tx1"/>
              </a:solidFill>
              <a:latin typeface="Brandon Grotesque Bold" panose="020B0803020203060202" pitchFamily="34" charset="0"/>
            </a:endParaRPr>
          </a:p>
        </p:txBody>
      </p:sp>
    </p:spTree>
    <p:extLst>
      <p:ext uri="{BB962C8B-B14F-4D97-AF65-F5344CB8AC3E}">
        <p14:creationId xmlns:p14="http://schemas.microsoft.com/office/powerpoint/2010/main" val="204596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3FB9-0B5A-4C33-B165-C893DF401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4A1052-D64D-443B-BFFF-46CE6A86203E}"/>
              </a:ext>
            </a:extLst>
          </p:cNvPr>
          <p:cNvSpPr>
            <a:spLocks noGrp="1"/>
          </p:cNvSpPr>
          <p:nvPr>
            <p:ph type="body" idx="1"/>
          </p:nvPr>
        </p:nvSpPr>
        <p:spPr>
          <a:xfrm>
            <a:off x="839788" y="1681163"/>
            <a:ext cx="5157787" cy="823912"/>
          </a:xfrm>
        </p:spPr>
        <p:txBody>
          <a:bodyPr anchor="b"/>
          <a:lstStyle>
            <a:lvl1pPr marL="0" indent="0">
              <a:buNone/>
              <a:defRPr sz="1800" b="1" cap="all" spc="12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7B785-84A8-46F1-A930-9DCF90ACF1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FAA3E-4F10-4A75-BC70-58834E9764A7}"/>
              </a:ext>
            </a:extLst>
          </p:cNvPr>
          <p:cNvSpPr>
            <a:spLocks noGrp="1"/>
          </p:cNvSpPr>
          <p:nvPr>
            <p:ph type="body" sz="quarter" idx="3"/>
          </p:nvPr>
        </p:nvSpPr>
        <p:spPr>
          <a:xfrm>
            <a:off x="6172200" y="1681163"/>
            <a:ext cx="5183188" cy="823912"/>
          </a:xfrm>
        </p:spPr>
        <p:txBody>
          <a:bodyPr anchor="b"/>
          <a:lstStyle>
            <a:lvl1pPr marL="0" indent="0">
              <a:buNone/>
              <a:defRPr sz="1800" b="1" cap="all" spc="12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17DEFE-8891-4777-9D0E-166646E11F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F1C51E6E-6214-4F6F-B9A1-0F827A10A8D1}"/>
              </a:ext>
            </a:extLst>
          </p:cNvPr>
          <p:cNvSpPr>
            <a:spLocks noGrp="1"/>
          </p:cNvSpPr>
          <p:nvPr>
            <p:ph type="sldNum" sz="quarter" idx="10"/>
          </p:nvPr>
        </p:nvSpPr>
        <p:spPr/>
        <p:txBody>
          <a:bodyPr/>
          <a:lstStyle/>
          <a:p>
            <a:fld id="{E5AC0505-EA22-4C5B-8AF1-58C036E5D719}" type="slidenum">
              <a:rPr lang="en-US" sz="2000" smtClean="0"/>
              <a:pPr/>
              <a:t>‹#›</a:t>
            </a:fld>
            <a:endParaRPr lang="en-US" dirty="0"/>
          </a:p>
        </p:txBody>
      </p:sp>
      <p:sp>
        <p:nvSpPr>
          <p:cNvPr id="12" name="TextBox 11">
            <a:extLst>
              <a:ext uri="{FF2B5EF4-FFF2-40B4-BE49-F238E27FC236}">
                <a16:creationId xmlns:a16="http://schemas.microsoft.com/office/drawing/2014/main" id="{77131F0D-7B19-42D0-A51B-1C26AD1BA81F}"/>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tx1"/>
                </a:solidFill>
                <a:latin typeface="Brandon Grotesque Bold" panose="020B0803020203060202" pitchFamily="34" charset="0"/>
              </a:rPr>
              <a:t>SLIDE</a:t>
            </a:r>
            <a:endParaRPr lang="en-US" sz="1300" b="1" dirty="0">
              <a:solidFill>
                <a:schemeClr val="tx1"/>
              </a:solidFill>
              <a:latin typeface="Brandon Grotesque Bold" panose="020B0803020203060202" pitchFamily="34" charset="0"/>
            </a:endParaRPr>
          </a:p>
        </p:txBody>
      </p:sp>
    </p:spTree>
    <p:extLst>
      <p:ext uri="{BB962C8B-B14F-4D97-AF65-F5344CB8AC3E}">
        <p14:creationId xmlns:p14="http://schemas.microsoft.com/office/powerpoint/2010/main" val="38053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rivia t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3A3F-E669-4783-AF5F-2AE6719B523C}"/>
              </a:ext>
            </a:extLst>
          </p:cNvPr>
          <p:cNvSpPr>
            <a:spLocks noGrp="1"/>
          </p:cNvSpPr>
          <p:nvPr>
            <p:ph type="title"/>
          </p:nvPr>
        </p:nvSpPr>
        <p:spPr>
          <a:xfrm>
            <a:off x="838200" y="365125"/>
            <a:ext cx="5857875"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33A0246-43F5-4DF8-8FDA-D2A798AC0AE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A88925E9-3A82-4ACD-B9FD-8B14F9F629DC}"/>
              </a:ext>
            </a:extLst>
          </p:cNvPr>
          <p:cNvSpPr>
            <a:spLocks noGrp="1"/>
          </p:cNvSpPr>
          <p:nvPr>
            <p:ph type="sldNum" sz="quarter" idx="10"/>
          </p:nvPr>
        </p:nvSpPr>
        <p:spPr>
          <a:xfrm>
            <a:off x="10887074" y="6352917"/>
            <a:ext cx="466725" cy="365125"/>
          </a:xfrm>
        </p:spPr>
        <p:txBody>
          <a:bodyPr/>
          <a:lstStyle>
            <a:lvl1pPr>
              <a:defRPr>
                <a:solidFill>
                  <a:schemeClr val="bg1"/>
                </a:solidFill>
              </a:defRPr>
            </a:lvl1pPr>
          </a:lstStyle>
          <a:p>
            <a:fld id="{E5AC0505-EA22-4C5B-8AF1-58C036E5D719}" type="slidenum">
              <a:rPr lang="en-US" sz="2000" smtClean="0"/>
              <a:pPr/>
              <a:t>‹#›</a:t>
            </a:fld>
            <a:endParaRPr lang="en-US" dirty="0"/>
          </a:p>
        </p:txBody>
      </p:sp>
      <p:sp>
        <p:nvSpPr>
          <p:cNvPr id="7" name="TextBox 6">
            <a:extLst>
              <a:ext uri="{FF2B5EF4-FFF2-40B4-BE49-F238E27FC236}">
                <a16:creationId xmlns:a16="http://schemas.microsoft.com/office/drawing/2014/main" id="{0C9AE8FA-9FDA-4E1A-9A0B-B54A79F4B575}"/>
              </a:ext>
            </a:extLst>
          </p:cNvPr>
          <p:cNvSpPr txBox="1"/>
          <p:nvPr userDrawn="1"/>
        </p:nvSpPr>
        <p:spPr>
          <a:xfrm>
            <a:off x="9972675" y="6400641"/>
            <a:ext cx="952500" cy="292388"/>
          </a:xfrm>
          <a:prstGeom prst="rect">
            <a:avLst/>
          </a:prstGeom>
          <a:noFill/>
        </p:spPr>
        <p:txBody>
          <a:bodyPr wrap="square">
            <a:spAutoFit/>
          </a:bodyPr>
          <a:lstStyle/>
          <a:p>
            <a:pPr algn="r"/>
            <a:r>
              <a:rPr lang="en-US" sz="1300" b="1" cap="all" spc="200" dirty="0">
                <a:solidFill>
                  <a:schemeClr val="accent2"/>
                </a:solidFill>
                <a:latin typeface="Brandon Grotesque Bold" panose="020B0803020203060202" pitchFamily="34" charset="0"/>
              </a:rPr>
              <a:t>SLIDE</a:t>
            </a:r>
            <a:endParaRPr lang="en-US" sz="1300" b="1" dirty="0">
              <a:latin typeface="Brandon Grotesque Bold" panose="020B0803020203060202" pitchFamily="34" charset="0"/>
            </a:endParaRPr>
          </a:p>
        </p:txBody>
      </p:sp>
    </p:spTree>
    <p:extLst>
      <p:ext uri="{BB962C8B-B14F-4D97-AF65-F5344CB8AC3E}">
        <p14:creationId xmlns:p14="http://schemas.microsoft.com/office/powerpoint/2010/main" val="420718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80A8-2B43-4CE4-9CB7-3857F2EF9E9A}"/>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6006F1A7-F36F-4FF2-8AC6-827B9EE1E5FB}"/>
              </a:ext>
            </a:extLst>
          </p:cNvPr>
          <p:cNvSpPr>
            <a:spLocks noGrp="1"/>
          </p:cNvSpPr>
          <p:nvPr>
            <p:ph type="sldNum" sz="quarter" idx="10"/>
          </p:nvPr>
        </p:nvSpPr>
        <p:spPr/>
        <p:txBody>
          <a:bodyPr/>
          <a:lstStyle/>
          <a:p>
            <a:r>
              <a:rPr lang="en-US" dirty="0"/>
              <a:t> </a:t>
            </a:r>
            <a:fld id="{E5AC0505-EA22-4C5B-8AF1-58C036E5D719}" type="slidenum">
              <a:rPr lang="en-US" sz="2000" smtClean="0"/>
              <a:pPr/>
              <a:t>‹#›</a:t>
            </a:fld>
            <a:endParaRPr lang="en-US" dirty="0"/>
          </a:p>
        </p:txBody>
      </p:sp>
    </p:spTree>
    <p:extLst>
      <p:ext uri="{BB962C8B-B14F-4D97-AF65-F5344CB8AC3E}">
        <p14:creationId xmlns:p14="http://schemas.microsoft.com/office/powerpoint/2010/main" val="223986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8"/>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endParaRPr>
          </a:p>
        </p:txBody>
      </p:sp>
      <p:sp>
        <p:nvSpPr>
          <p:cNvPr id="12" name="Text Placeholder 10"/>
          <p:cNvSpPr>
            <a:spLocks noGrp="1"/>
          </p:cNvSpPr>
          <p:nvPr>
            <p:ph type="body" sz="quarter" idx="14" hasCustomPrompt="1"/>
          </p:nvPr>
        </p:nvSpPr>
        <p:spPr>
          <a:xfrm>
            <a:off x="2802469"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a:xfrm>
            <a:off x="838200" y="6356350"/>
            <a:ext cx="2743200" cy="365125"/>
          </a:xfrm>
          <a:prstGeom prst="rect">
            <a:avLst/>
          </a:prstGeom>
        </p:spPr>
        <p:txBody>
          <a:bodyPr/>
          <a:lstStyle/>
          <a:p>
            <a:fld id="{A8CA1A9B-139F-4606-AD0A-F3253110DAE5}" type="datetime1">
              <a:rPr lang="en-US" smtClean="0"/>
              <a:t>12/21/2020</a:t>
            </a:fld>
            <a:endParaRPr lang="en-US" dirty="0"/>
          </a:p>
        </p:txBody>
      </p:sp>
      <p:sp>
        <p:nvSpPr>
          <p:cNvPr id="9"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a:xfrm>
            <a:off x="8610600" y="6356350"/>
            <a:ext cx="2743200" cy="365125"/>
          </a:xfrm>
          <a:prstGeom prst="rect">
            <a:avLst/>
          </a:prstGeom>
        </p:spPr>
        <p:txBody>
          <a:bodyPr/>
          <a:lstStyle/>
          <a:p>
            <a:fld id="{48F63A3B-78C7-47BE-AE5E-E10140E04643}" type="slidenum">
              <a:rPr lang="en-US" smtClean="0"/>
              <a:pPr/>
              <a:t>‹#›</a:t>
            </a:fld>
            <a:endParaRPr lang="en-US" dirty="0"/>
          </a:p>
        </p:txBody>
      </p:sp>
      <p:pic>
        <p:nvPicPr>
          <p:cNvPr id="14" name="MN.IT Service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2786" y="848896"/>
            <a:ext cx="3330689" cy="295995"/>
          </a:xfrm>
          <a:prstGeom prst="rect">
            <a:avLst/>
          </a:prstGeom>
        </p:spPr>
      </p:pic>
    </p:spTree>
    <p:extLst>
      <p:ext uri="{BB962C8B-B14F-4D97-AF65-F5344CB8AC3E}">
        <p14:creationId xmlns:p14="http://schemas.microsoft.com/office/powerpoint/2010/main" val="14279114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8E558-2F83-4505-B80C-725DCE9E41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D387B8-B4B8-449B-A7B1-E2BCA0012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20CE2F0F-A493-479B-9754-28E42DB21542}"/>
              </a:ext>
            </a:extLst>
          </p:cNvPr>
          <p:cNvSpPr>
            <a:spLocks noGrp="1"/>
          </p:cNvSpPr>
          <p:nvPr>
            <p:ph type="sldNum" sz="quarter" idx="4"/>
          </p:nvPr>
        </p:nvSpPr>
        <p:spPr>
          <a:xfrm>
            <a:off x="10810874" y="6356350"/>
            <a:ext cx="542925" cy="365125"/>
          </a:xfrm>
          <a:prstGeom prst="rect">
            <a:avLst/>
          </a:prstGeom>
        </p:spPr>
        <p:txBody>
          <a:bodyPr vert="horz" lIns="91440" tIns="45720" rIns="91440" bIns="45720" rtlCol="0" anchor="ctr"/>
          <a:lstStyle>
            <a:lvl1pPr algn="l">
              <a:defRPr sz="1400">
                <a:solidFill>
                  <a:schemeClr val="tx1">
                    <a:tint val="75000"/>
                  </a:schemeClr>
                </a:solidFill>
                <a:latin typeface="Brandon Grotesque Bold" panose="020B0803020203060202" pitchFamily="34" charset="0"/>
              </a:defRPr>
            </a:lvl1pPr>
          </a:lstStyle>
          <a:p>
            <a:pPr algn="l"/>
            <a:r>
              <a:rPr lang="en-US"/>
              <a:t> </a:t>
            </a:r>
            <a:fld id="{E5AC0505-EA22-4C5B-8AF1-58C036E5D719}" type="slidenum">
              <a:rPr lang="en-US" sz="2000" smtClean="0"/>
              <a:pPr/>
              <a:t>‹#›</a:t>
            </a:fld>
            <a:endParaRPr lang="en-US" dirty="0"/>
          </a:p>
        </p:txBody>
      </p:sp>
    </p:spTree>
    <p:extLst>
      <p:ext uri="{BB962C8B-B14F-4D97-AF65-F5344CB8AC3E}">
        <p14:creationId xmlns:p14="http://schemas.microsoft.com/office/powerpoint/2010/main" val="196594266"/>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51" r:id="rId3"/>
    <p:sldLayoutId id="2147483655" r:id="rId4"/>
    <p:sldLayoutId id="2147483652" r:id="rId5"/>
    <p:sldLayoutId id="2147483653" r:id="rId6"/>
    <p:sldLayoutId id="2147483663" r:id="rId7"/>
    <p:sldLayoutId id="2147483654" r:id="rId8"/>
    <p:sldLayoutId id="2147483660" r:id="rId9"/>
    <p:sldLayoutId id="214748366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Brandon Grotesque Bold" panose="020B0803020203060202"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Proxima Nova" panose="02000506030000020004" pitchFamily="50"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Brandon Grotesque Regular" panose="020B0503020203060202"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watch/?v=1015463523297130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36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Strategic and Mature Asset Management</a:t>
            </a:r>
          </a:p>
        </p:txBody>
      </p:sp>
      <p:sp>
        <p:nvSpPr>
          <p:cNvPr id="3" name="Slide Number Placeholder 2">
            <a:extLst>
              <a:ext uri="{FF2B5EF4-FFF2-40B4-BE49-F238E27FC236}">
                <a16:creationId xmlns:a16="http://schemas.microsoft.com/office/drawing/2014/main" id="{5C624482-1786-439D-8B31-06BFBC11EE57}"/>
              </a:ext>
            </a:extLst>
          </p:cNvPr>
          <p:cNvSpPr>
            <a:spLocks noGrp="1"/>
          </p:cNvSpPr>
          <p:nvPr>
            <p:ph type="sldNum" sz="quarter" idx="10"/>
          </p:nvPr>
        </p:nvSpPr>
        <p:spPr>
          <a:xfrm>
            <a:off x="10810875" y="6356350"/>
            <a:ext cx="542925" cy="365125"/>
          </a:xfrm>
        </p:spPr>
        <p:txBody>
          <a:bodyPr/>
          <a:lstStyle/>
          <a:p>
            <a:fld id="{A237AC59-3FDF-436A-82B3-E2F135751C35}" type="slidenum">
              <a:rPr lang="en-US" smtClean="0"/>
              <a:pPr/>
              <a:t>10</a:t>
            </a:fld>
            <a:endParaRPr lang="en-US"/>
          </a:p>
        </p:txBody>
      </p:sp>
      <p:pic>
        <p:nvPicPr>
          <p:cNvPr id="25" name="Picture 24">
            <a:extLst>
              <a:ext uri="{FF2B5EF4-FFF2-40B4-BE49-F238E27FC236}">
                <a16:creationId xmlns:a16="http://schemas.microsoft.com/office/drawing/2014/main" id="{D845B6CF-A277-400A-BFB6-4316F8FD1F20}"/>
              </a:ext>
            </a:extLst>
          </p:cNvPr>
          <p:cNvPicPr>
            <a:picLocks noChangeAspect="1"/>
          </p:cNvPicPr>
          <p:nvPr/>
        </p:nvPicPr>
        <p:blipFill>
          <a:blip r:embed="rId3"/>
          <a:stretch>
            <a:fillRect/>
          </a:stretch>
        </p:blipFill>
        <p:spPr>
          <a:xfrm>
            <a:off x="1884783" y="1690688"/>
            <a:ext cx="5470849" cy="4871538"/>
          </a:xfrm>
          <a:prstGeom prst="rect">
            <a:avLst/>
          </a:prstGeom>
        </p:spPr>
      </p:pic>
    </p:spTree>
    <p:extLst>
      <p:ext uri="{BB962C8B-B14F-4D97-AF65-F5344CB8AC3E}">
        <p14:creationId xmlns:p14="http://schemas.microsoft.com/office/powerpoint/2010/main" val="418146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AMSIP Background</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normAutofit/>
          </a:bodyPr>
          <a:lstStyle/>
          <a:p>
            <a:r>
              <a:rPr lang="en-US" dirty="0"/>
              <a:t>Map-21</a:t>
            </a:r>
          </a:p>
          <a:p>
            <a:pPr lvl="1"/>
            <a:r>
              <a:rPr lang="en-US" dirty="0"/>
              <a:t>Requires states to prepare Transportation Asset Management Plans (TAMP)</a:t>
            </a:r>
          </a:p>
          <a:p>
            <a:pPr lvl="1"/>
            <a:r>
              <a:rPr lang="en-US" dirty="0"/>
              <a:t>Also requires action “implementation”</a:t>
            </a:r>
          </a:p>
          <a:p>
            <a:r>
              <a:rPr lang="en-US" dirty="0"/>
              <a:t>TAMP Implementation Workshop</a:t>
            </a:r>
          </a:p>
          <a:p>
            <a:pPr lvl="1"/>
            <a:r>
              <a:rPr lang="en-US" dirty="0"/>
              <a:t>April 2019</a:t>
            </a:r>
          </a:p>
          <a:p>
            <a:pPr lvl="1"/>
            <a:r>
              <a:rPr lang="en-US" dirty="0"/>
              <a:t>Valuable Feedback</a:t>
            </a:r>
          </a:p>
          <a:p>
            <a:r>
              <a:rPr lang="en-US" dirty="0"/>
              <a:t>Mn State Statute 174.03  </a:t>
            </a:r>
          </a:p>
          <a:p>
            <a:pPr lvl="1"/>
            <a:r>
              <a:rPr lang="en-US" dirty="0"/>
              <a:t>“The Commissioner must maintain an inventory of transportation asset, including but not limited to bridge, pavement, geotechnical, pedestrian, bicycle, and transit asset categories.”</a:t>
            </a:r>
          </a:p>
        </p:txBody>
      </p:sp>
      <p:sp>
        <p:nvSpPr>
          <p:cNvPr id="3" name="Slide Number Placeholder 2">
            <a:extLst>
              <a:ext uri="{FF2B5EF4-FFF2-40B4-BE49-F238E27FC236}">
                <a16:creationId xmlns:a16="http://schemas.microsoft.com/office/drawing/2014/main" id="{5C624482-1786-439D-8B31-06BFBC11EE5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11</a:t>
            </a:fld>
            <a:endParaRPr lang="en-US" dirty="0"/>
          </a:p>
        </p:txBody>
      </p:sp>
    </p:spTree>
    <p:extLst>
      <p:ext uri="{BB962C8B-B14F-4D97-AF65-F5344CB8AC3E}">
        <p14:creationId xmlns:p14="http://schemas.microsoft.com/office/powerpoint/2010/main" val="891375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TAMP Implementation Workshop Feedback</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normAutofit fontScale="92500" lnSpcReduction="10000"/>
          </a:bodyPr>
          <a:lstStyle/>
          <a:p>
            <a:r>
              <a:rPr lang="en-US" dirty="0"/>
              <a:t>TAMP Assets</a:t>
            </a:r>
          </a:p>
          <a:p>
            <a:r>
              <a:rPr lang="en-US" dirty="0"/>
              <a:t>Asset Demands on District Staff</a:t>
            </a:r>
          </a:p>
          <a:p>
            <a:r>
              <a:rPr lang="en-US" dirty="0"/>
              <a:t>Data Roles, Responsibilities</a:t>
            </a:r>
          </a:p>
          <a:p>
            <a:r>
              <a:rPr lang="en-US" dirty="0"/>
              <a:t>Preventive Maintenance Barriers</a:t>
            </a:r>
          </a:p>
          <a:p>
            <a:r>
              <a:rPr lang="en-US" dirty="0"/>
              <a:t>Maintenance Funding</a:t>
            </a:r>
          </a:p>
          <a:p>
            <a:r>
              <a:rPr lang="en-US" dirty="0"/>
              <a:t>TAMP and </a:t>
            </a:r>
            <a:r>
              <a:rPr lang="en-US" dirty="0" err="1"/>
              <a:t>MnSHIP</a:t>
            </a:r>
            <a:r>
              <a:rPr lang="en-US" dirty="0"/>
              <a:t> Integration</a:t>
            </a:r>
          </a:p>
          <a:p>
            <a:r>
              <a:rPr lang="en-US" dirty="0"/>
              <a:t>Data Needs Beyond AM, </a:t>
            </a:r>
          </a:p>
          <a:p>
            <a:pPr lvl="1"/>
            <a:r>
              <a:rPr lang="en-US" dirty="0"/>
              <a:t>For example, 081, Restitution, Scoping, Design</a:t>
            </a:r>
          </a:p>
          <a:p>
            <a:r>
              <a:rPr lang="en-US" dirty="0"/>
              <a:t>Long Range Goals &amp; Measures</a:t>
            </a:r>
          </a:p>
          <a:p>
            <a:r>
              <a:rPr lang="en-US" dirty="0"/>
              <a:t>Decision Making Constraints</a:t>
            </a:r>
          </a:p>
        </p:txBody>
      </p:sp>
      <p:sp>
        <p:nvSpPr>
          <p:cNvPr id="3" name="Slide Number Placeholder 2">
            <a:extLst>
              <a:ext uri="{FF2B5EF4-FFF2-40B4-BE49-F238E27FC236}">
                <a16:creationId xmlns:a16="http://schemas.microsoft.com/office/drawing/2014/main" id="{AB4A0295-7F6D-4994-A4EF-CCE6CD3D8EC3}"/>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12</a:t>
            </a:fld>
            <a:endParaRPr lang="en-US"/>
          </a:p>
        </p:txBody>
      </p:sp>
    </p:spTree>
    <p:extLst>
      <p:ext uri="{BB962C8B-B14F-4D97-AF65-F5344CB8AC3E}">
        <p14:creationId xmlns:p14="http://schemas.microsoft.com/office/powerpoint/2010/main" val="134774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AMSIP Planning Initiatives and Outcomes</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lstStyle/>
          <a:p>
            <a:r>
              <a:rPr lang="en-US" b="1" dirty="0"/>
              <a:t>Strategic</a:t>
            </a:r>
            <a:r>
              <a:rPr lang="en-US" dirty="0"/>
              <a:t> – How Far Are We Going?</a:t>
            </a:r>
          </a:p>
          <a:p>
            <a:pPr lvl="1"/>
            <a:r>
              <a:rPr lang="en-US" dirty="0"/>
              <a:t>MnDOT Strategic Operating Plan </a:t>
            </a:r>
            <a:r>
              <a:rPr lang="en-US" dirty="0">
                <a:solidFill>
                  <a:schemeClr val="accent2"/>
                </a:solidFill>
                <a:sym typeface="Wingdings" panose="05000000000000000000" pitchFamily="2" charset="2"/>
              </a:rPr>
              <a:t></a:t>
            </a:r>
            <a:r>
              <a:rPr lang="en-US" dirty="0">
                <a:sym typeface="Wingdings" panose="05000000000000000000" pitchFamily="2" charset="2"/>
              </a:rPr>
              <a:t> </a:t>
            </a:r>
            <a:r>
              <a:rPr lang="en-US" dirty="0"/>
              <a:t>Tangible</a:t>
            </a:r>
          </a:p>
          <a:p>
            <a:pPr lvl="1"/>
            <a:r>
              <a:rPr lang="en-US" dirty="0"/>
              <a:t>Shared Vision </a:t>
            </a:r>
            <a:r>
              <a:rPr lang="en-US" dirty="0">
                <a:solidFill>
                  <a:schemeClr val="accent2"/>
                </a:solidFill>
                <a:sym typeface="Wingdings" panose="05000000000000000000" pitchFamily="2" charset="2"/>
              </a:rPr>
              <a:t></a:t>
            </a:r>
            <a:r>
              <a:rPr lang="en-US" dirty="0">
                <a:sym typeface="Wingdings" panose="05000000000000000000" pitchFamily="2" charset="2"/>
              </a:rPr>
              <a:t> Documented</a:t>
            </a:r>
          </a:p>
          <a:p>
            <a:r>
              <a:rPr lang="en-US" b="1" dirty="0"/>
              <a:t>Implementation</a:t>
            </a:r>
            <a:r>
              <a:rPr lang="en-US" dirty="0"/>
              <a:t> – People, Process, Data</a:t>
            </a:r>
          </a:p>
          <a:p>
            <a:pPr lvl="1"/>
            <a:r>
              <a:rPr lang="en-US" dirty="0"/>
              <a:t>Roles and Responsibilities</a:t>
            </a:r>
          </a:p>
          <a:p>
            <a:pPr lvl="1"/>
            <a:r>
              <a:rPr lang="en-US" dirty="0"/>
              <a:t>Process/Practices</a:t>
            </a:r>
          </a:p>
          <a:p>
            <a:pPr lvl="1"/>
            <a:r>
              <a:rPr lang="en-US" dirty="0"/>
              <a:t>Data Acquisition and Maintenance</a:t>
            </a:r>
          </a:p>
          <a:p>
            <a:pPr lvl="1"/>
            <a:r>
              <a:rPr lang="en-US" dirty="0"/>
              <a:t>Emphasis on Actionable and Tangible Outcomes</a:t>
            </a:r>
          </a:p>
          <a:p>
            <a:pPr lvl="1"/>
            <a:r>
              <a:rPr lang="en-US" dirty="0"/>
              <a:t>Maximize Number of Decision Made During Planning Effort</a:t>
            </a:r>
          </a:p>
          <a:p>
            <a:pPr lvl="1"/>
            <a:r>
              <a:rPr lang="en-US" dirty="0"/>
              <a:t>Emphasis On Collaborative Plan Development</a:t>
            </a:r>
          </a:p>
        </p:txBody>
      </p:sp>
      <p:sp>
        <p:nvSpPr>
          <p:cNvPr id="3" name="Slide Number Placeholder 2">
            <a:extLst>
              <a:ext uri="{FF2B5EF4-FFF2-40B4-BE49-F238E27FC236}">
                <a16:creationId xmlns:a16="http://schemas.microsoft.com/office/drawing/2014/main" id="{E6837242-88C7-48A3-A426-B5736DDFA8D6}"/>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13</a:t>
            </a:fld>
            <a:endParaRPr lang="en-US"/>
          </a:p>
        </p:txBody>
      </p:sp>
    </p:spTree>
    <p:extLst>
      <p:ext uri="{BB962C8B-B14F-4D97-AF65-F5344CB8AC3E}">
        <p14:creationId xmlns:p14="http://schemas.microsoft.com/office/powerpoint/2010/main" val="125991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AMSIP “High 5” Technical Working Teams</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lstStyle/>
          <a:p>
            <a:r>
              <a:rPr lang="en-US" dirty="0"/>
              <a:t>Asset Matrix “Team Matrix” – Trisha Stefanski &amp; Brad Allen</a:t>
            </a:r>
          </a:p>
          <a:p>
            <a:r>
              <a:rPr lang="en-US" dirty="0"/>
              <a:t>Geotechnical Assets – Brad Skow &amp; Bill Roberts</a:t>
            </a:r>
          </a:p>
          <a:p>
            <a:r>
              <a:rPr lang="en-US" dirty="0"/>
              <a:t>Preventive Maintenance – Glenn Engstrom &amp; Brad Allen</a:t>
            </a:r>
          </a:p>
          <a:p>
            <a:r>
              <a:rPr lang="en-US" dirty="0"/>
              <a:t>Communication Plans and Execution – J.T. Anderson &amp; Katie Zimmerman</a:t>
            </a:r>
          </a:p>
          <a:p>
            <a:r>
              <a:rPr lang="en-US" dirty="0"/>
              <a:t>TAMP Topics – Shannon Foss &amp; Katie Zimmerman</a:t>
            </a:r>
          </a:p>
        </p:txBody>
      </p:sp>
      <p:sp>
        <p:nvSpPr>
          <p:cNvPr id="3" name="Slide Number Placeholder 2">
            <a:extLst>
              <a:ext uri="{FF2B5EF4-FFF2-40B4-BE49-F238E27FC236}">
                <a16:creationId xmlns:a16="http://schemas.microsoft.com/office/drawing/2014/main" id="{5FD1E6CA-3115-4CD0-8643-31371393017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14</a:t>
            </a:fld>
            <a:endParaRPr lang="en-US"/>
          </a:p>
        </p:txBody>
      </p:sp>
    </p:spTree>
    <p:extLst>
      <p:ext uri="{BB962C8B-B14F-4D97-AF65-F5344CB8AC3E}">
        <p14:creationId xmlns:p14="http://schemas.microsoft.com/office/powerpoint/2010/main" val="64467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Building The Asset Matrix</a:t>
            </a:r>
          </a:p>
        </p:txBody>
      </p:sp>
      <p:sp>
        <p:nvSpPr>
          <p:cNvPr id="10" name="Text Placeholder 9">
            <a:extLst>
              <a:ext uri="{FF2B5EF4-FFF2-40B4-BE49-F238E27FC236}">
                <a16:creationId xmlns:a16="http://schemas.microsoft.com/office/drawing/2014/main" id="{43E7AF72-2AC2-4F6A-864D-BEC1E6AAE85F}"/>
              </a:ext>
            </a:extLst>
          </p:cNvPr>
          <p:cNvSpPr>
            <a:spLocks noGrp="1"/>
          </p:cNvSpPr>
          <p:nvPr>
            <p:ph type="body" idx="1"/>
          </p:nvPr>
        </p:nvSpPr>
        <p:spPr/>
        <p:txBody>
          <a:bodyPr/>
          <a:lstStyle/>
          <a:p>
            <a:r>
              <a:rPr lang="en-US" dirty="0"/>
              <a:t>Trisha Stefanski, PE - </a:t>
            </a:r>
            <a:r>
              <a:rPr lang="en-US" dirty="0" err="1"/>
              <a:t>Mndot</a:t>
            </a:r>
            <a:endParaRPr lang="en-US" dirty="0"/>
          </a:p>
          <a:p>
            <a:r>
              <a:rPr lang="en-US" dirty="0"/>
              <a:t>Brad Allen, PE – Applied Pavement </a:t>
            </a:r>
          </a:p>
        </p:txBody>
      </p:sp>
      <p:sp>
        <p:nvSpPr>
          <p:cNvPr id="3" name="Slide Number Placeholder 2">
            <a:extLst>
              <a:ext uri="{FF2B5EF4-FFF2-40B4-BE49-F238E27FC236}">
                <a16:creationId xmlns:a16="http://schemas.microsoft.com/office/drawing/2014/main" id="{FF4385E1-F422-4E47-8240-E6203D02E48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15</a:t>
            </a:fld>
            <a:endParaRPr lang="en-US"/>
          </a:p>
        </p:txBody>
      </p:sp>
    </p:spTree>
    <p:extLst>
      <p:ext uri="{BB962C8B-B14F-4D97-AF65-F5344CB8AC3E}">
        <p14:creationId xmlns:p14="http://schemas.microsoft.com/office/powerpoint/2010/main" val="169732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Team Matrix</a:t>
            </a:r>
          </a:p>
        </p:txBody>
      </p:sp>
      <p:sp>
        <p:nvSpPr>
          <p:cNvPr id="5" name="Content Placeholder 4">
            <a:extLst>
              <a:ext uri="{FF2B5EF4-FFF2-40B4-BE49-F238E27FC236}">
                <a16:creationId xmlns:a16="http://schemas.microsoft.com/office/drawing/2014/main" id="{3F66C4BD-2B6B-48EA-8F43-5084D39BA089}"/>
              </a:ext>
            </a:extLst>
          </p:cNvPr>
          <p:cNvSpPr>
            <a:spLocks noGrp="1"/>
          </p:cNvSpPr>
          <p:nvPr>
            <p:ph idx="1"/>
          </p:nvPr>
        </p:nvSpPr>
        <p:spPr>
          <a:xfrm>
            <a:off x="838200" y="1825625"/>
            <a:ext cx="10515600" cy="4351338"/>
          </a:xfrm>
        </p:spPr>
        <p:txBody>
          <a:bodyPr/>
          <a:lstStyle/>
          <a:p>
            <a:r>
              <a:rPr lang="en-US" dirty="0"/>
              <a:t>Objective – Use National Best Practices To Categorize Assets Classes Into Priority Tiers and Clarify (1) How Assets and Asset Data Is Managed (2) The Data Needed To Support The Management, and (3) Roles and Responsibilities </a:t>
            </a:r>
          </a:p>
          <a:p>
            <a:r>
              <a:rPr lang="en-US" dirty="0"/>
              <a:t>Leadership Team – Brad Allen, Katie Zimmerman, Dave Solsrud, Trisha Stefanski, Michael Cremin, Mitch Webster</a:t>
            </a:r>
          </a:p>
          <a:p>
            <a:r>
              <a:rPr lang="en-US" dirty="0"/>
              <a:t>Team Members - Michael Barnes, Perry Collins, Paul Czech, Michael Ginnaty, Jay Hietpas, Susan Karnowski, William Pirkl, Mark Schoenfelder, Todd Stevens, Brad Utecht.</a:t>
            </a:r>
          </a:p>
        </p:txBody>
      </p:sp>
      <p:sp>
        <p:nvSpPr>
          <p:cNvPr id="3" name="Slide Number Placeholder 2">
            <a:extLst>
              <a:ext uri="{FF2B5EF4-FFF2-40B4-BE49-F238E27FC236}">
                <a16:creationId xmlns:a16="http://schemas.microsoft.com/office/drawing/2014/main" id="{46A88FB3-F50B-4BBB-BC65-467F7EF04EAE}"/>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16</a:t>
            </a:fld>
            <a:endParaRPr lang="en-US"/>
          </a:p>
        </p:txBody>
      </p:sp>
    </p:spTree>
    <p:extLst>
      <p:ext uri="{BB962C8B-B14F-4D97-AF65-F5344CB8AC3E}">
        <p14:creationId xmlns:p14="http://schemas.microsoft.com/office/powerpoint/2010/main" val="215573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27259"/>
            <a:ext cx="10515600" cy="1241659"/>
          </a:xfrm>
        </p:spPr>
        <p:txBody>
          <a:bodyPr/>
          <a:lstStyle/>
          <a:p>
            <a:r>
              <a:rPr lang="en-US" dirty="0"/>
              <a:t>District Survey </a:t>
            </a:r>
            <a:br>
              <a:rPr lang="en-US" dirty="0"/>
            </a:br>
            <a:r>
              <a:rPr lang="en-US" sz="2400" dirty="0"/>
              <a:t>Asset Importance, Data Availability, Score</a:t>
            </a:r>
            <a:endParaRPr lang="en-US" sz="3600" dirty="0"/>
          </a:p>
        </p:txBody>
      </p:sp>
      <p:pic>
        <p:nvPicPr>
          <p:cNvPr id="6" name="Content Placeholder 7">
            <a:extLst>
              <a:ext uri="{FF2B5EF4-FFF2-40B4-BE49-F238E27FC236}">
                <a16:creationId xmlns:a16="http://schemas.microsoft.com/office/drawing/2014/main" id="{85EA966F-3F8A-4B34-B352-1463D587C8C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73001" y="2004266"/>
            <a:ext cx="10080238" cy="3994056"/>
          </a:xfr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5FD1E6CA-3115-4CD0-8643-31371393017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17</a:t>
            </a:fld>
            <a:endParaRPr lang="en-US"/>
          </a:p>
        </p:txBody>
      </p:sp>
    </p:spTree>
    <p:extLst>
      <p:ext uri="{BB962C8B-B14F-4D97-AF65-F5344CB8AC3E}">
        <p14:creationId xmlns:p14="http://schemas.microsoft.com/office/powerpoint/2010/main" val="50542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Development Of The Asset Matrix</a:t>
            </a:r>
          </a:p>
        </p:txBody>
      </p:sp>
      <p:sp>
        <p:nvSpPr>
          <p:cNvPr id="3" name="Slide Number Placeholder 2">
            <a:extLst>
              <a:ext uri="{FF2B5EF4-FFF2-40B4-BE49-F238E27FC236}">
                <a16:creationId xmlns:a16="http://schemas.microsoft.com/office/drawing/2014/main" id="{C34BA15D-6D2B-41D0-B49D-472A2DACF8E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18</a:t>
            </a:fld>
            <a:endParaRPr lang="en-US"/>
          </a:p>
        </p:txBody>
      </p:sp>
      <p:graphicFrame>
        <p:nvGraphicFramePr>
          <p:cNvPr id="6" name="Content Placeholder 2">
            <a:extLst>
              <a:ext uri="{FF2B5EF4-FFF2-40B4-BE49-F238E27FC236}">
                <a16:creationId xmlns:a16="http://schemas.microsoft.com/office/drawing/2014/main" id="{54C4C4D2-0EE5-445A-A194-15135E21C1A4}"/>
              </a:ext>
            </a:extLst>
          </p:cNvPr>
          <p:cNvGraphicFramePr>
            <a:graphicFrameLocks/>
          </p:cNvGraphicFramePr>
          <p:nvPr>
            <p:extLst>
              <p:ext uri="{D42A27DB-BD31-4B8C-83A1-F6EECF244321}">
                <p14:modId xmlns:p14="http://schemas.microsoft.com/office/powerpoint/2010/main" val="1295603600"/>
              </p:ext>
            </p:extLst>
          </p:nvPr>
        </p:nvGraphicFramePr>
        <p:xfrm>
          <a:off x="765605" y="1607417"/>
          <a:ext cx="10515203" cy="4914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068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Management Approach</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lstStyle/>
          <a:p>
            <a:r>
              <a:rPr lang="en-US" dirty="0"/>
              <a:t>How Are We Currently Managing Our Assets? </a:t>
            </a:r>
          </a:p>
          <a:p>
            <a:r>
              <a:rPr lang="en-US" dirty="0"/>
              <a:t>What Is Our Desired Asset Management Approach?</a:t>
            </a:r>
          </a:p>
        </p:txBody>
      </p:sp>
      <p:sp>
        <p:nvSpPr>
          <p:cNvPr id="3" name="Slide Number Placeholder 2">
            <a:extLst>
              <a:ext uri="{FF2B5EF4-FFF2-40B4-BE49-F238E27FC236}">
                <a16:creationId xmlns:a16="http://schemas.microsoft.com/office/drawing/2014/main" id="{BC26E5B0-2FE4-4740-B373-76AF53C70A41}"/>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19</a:t>
            </a:fld>
            <a:endParaRPr lang="en-US"/>
          </a:p>
        </p:txBody>
      </p:sp>
      <p:graphicFrame>
        <p:nvGraphicFramePr>
          <p:cNvPr id="4" name="Table 9">
            <a:extLst>
              <a:ext uri="{FF2B5EF4-FFF2-40B4-BE49-F238E27FC236}">
                <a16:creationId xmlns:a16="http://schemas.microsoft.com/office/drawing/2014/main" id="{C5CD299E-CE8C-4A2A-B19B-BE42EA77E52F}"/>
              </a:ext>
            </a:extLst>
          </p:cNvPr>
          <p:cNvGraphicFramePr>
            <a:graphicFrameLocks noGrp="1"/>
          </p:cNvGraphicFramePr>
          <p:nvPr>
            <p:extLst>
              <p:ext uri="{D42A27DB-BD31-4B8C-83A1-F6EECF244321}">
                <p14:modId xmlns:p14="http://schemas.microsoft.com/office/powerpoint/2010/main" val="2859571007"/>
              </p:ext>
            </p:extLst>
          </p:nvPr>
        </p:nvGraphicFramePr>
        <p:xfrm>
          <a:off x="438168" y="2991932"/>
          <a:ext cx="11315665" cy="2433320"/>
        </p:xfrm>
        <a:graphic>
          <a:graphicData uri="http://schemas.openxmlformats.org/drawingml/2006/table">
            <a:tbl>
              <a:tblPr firstRow="1" bandRow="1">
                <a:tableStyleId>{69012ECD-51FC-41F1-AA8D-1B2483CD663E}</a:tableStyleId>
              </a:tblPr>
              <a:tblGrid>
                <a:gridCol w="3893200">
                  <a:extLst>
                    <a:ext uri="{9D8B030D-6E8A-4147-A177-3AD203B41FA5}">
                      <a16:colId xmlns:a16="http://schemas.microsoft.com/office/drawing/2014/main" val="33914189"/>
                    </a:ext>
                  </a:extLst>
                </a:gridCol>
                <a:gridCol w="1517815">
                  <a:extLst>
                    <a:ext uri="{9D8B030D-6E8A-4147-A177-3AD203B41FA5}">
                      <a16:colId xmlns:a16="http://schemas.microsoft.com/office/drawing/2014/main" val="3994584710"/>
                    </a:ext>
                  </a:extLst>
                </a:gridCol>
                <a:gridCol w="1180930">
                  <a:extLst>
                    <a:ext uri="{9D8B030D-6E8A-4147-A177-3AD203B41FA5}">
                      <a16:colId xmlns:a16="http://schemas.microsoft.com/office/drawing/2014/main" val="3641714642"/>
                    </a:ext>
                  </a:extLst>
                </a:gridCol>
                <a:gridCol w="1180930">
                  <a:extLst>
                    <a:ext uri="{9D8B030D-6E8A-4147-A177-3AD203B41FA5}">
                      <a16:colId xmlns:a16="http://schemas.microsoft.com/office/drawing/2014/main" val="1136148790"/>
                    </a:ext>
                  </a:extLst>
                </a:gridCol>
                <a:gridCol w="1180930">
                  <a:extLst>
                    <a:ext uri="{9D8B030D-6E8A-4147-A177-3AD203B41FA5}">
                      <a16:colId xmlns:a16="http://schemas.microsoft.com/office/drawing/2014/main" val="3205693763"/>
                    </a:ext>
                  </a:extLst>
                </a:gridCol>
                <a:gridCol w="1180930">
                  <a:extLst>
                    <a:ext uri="{9D8B030D-6E8A-4147-A177-3AD203B41FA5}">
                      <a16:colId xmlns:a16="http://schemas.microsoft.com/office/drawing/2014/main" val="2031260595"/>
                    </a:ext>
                  </a:extLst>
                </a:gridCol>
                <a:gridCol w="1180930">
                  <a:extLst>
                    <a:ext uri="{9D8B030D-6E8A-4147-A177-3AD203B41FA5}">
                      <a16:colId xmlns:a16="http://schemas.microsoft.com/office/drawing/2014/main" val="231450582"/>
                    </a:ext>
                  </a:extLst>
                </a:gridCol>
              </a:tblGrid>
              <a:tr h="370840">
                <a:tc>
                  <a:txBody>
                    <a:bodyPr/>
                    <a:lstStyle/>
                    <a:p>
                      <a:r>
                        <a:rPr lang="en-US" sz="1600" dirty="0"/>
                        <a:t>Question</a:t>
                      </a:r>
                    </a:p>
                  </a:txBody>
                  <a:tcPr anchor="b"/>
                </a:tc>
                <a:tc>
                  <a:txBody>
                    <a:bodyPr/>
                    <a:lstStyle/>
                    <a:p>
                      <a:r>
                        <a:rPr lang="en-US" sz="1600" dirty="0"/>
                        <a:t>Minimum Maintenance</a:t>
                      </a:r>
                    </a:p>
                  </a:txBody>
                  <a:tcPr anchor="b"/>
                </a:tc>
                <a:tc>
                  <a:txBody>
                    <a:bodyPr/>
                    <a:lstStyle/>
                    <a:p>
                      <a:r>
                        <a:rPr lang="en-US" sz="1600" dirty="0"/>
                        <a:t>Reactive</a:t>
                      </a:r>
                    </a:p>
                  </a:txBody>
                  <a:tcPr anchor="b"/>
                </a:tc>
                <a:tc>
                  <a:txBody>
                    <a:bodyPr/>
                    <a:lstStyle/>
                    <a:p>
                      <a:r>
                        <a:rPr lang="en-US" sz="1600" dirty="0"/>
                        <a:t>Cycle Driven</a:t>
                      </a:r>
                    </a:p>
                  </a:txBody>
                  <a:tcPr anchor="b"/>
                </a:tc>
                <a:tc>
                  <a:txBody>
                    <a:bodyPr/>
                    <a:lstStyle/>
                    <a:p>
                      <a:r>
                        <a:rPr lang="en-US" sz="1600" dirty="0"/>
                        <a:t>Cycle Driven +</a:t>
                      </a:r>
                    </a:p>
                  </a:txBody>
                  <a:tcPr anchor="b"/>
                </a:tc>
                <a:tc>
                  <a:txBody>
                    <a:bodyPr/>
                    <a:lstStyle/>
                    <a:p>
                      <a:r>
                        <a:rPr lang="en-US" sz="1600" dirty="0"/>
                        <a:t>Condition Driven</a:t>
                      </a:r>
                    </a:p>
                  </a:txBody>
                  <a:tcPr anchor="b"/>
                </a:tc>
                <a:tc>
                  <a:txBody>
                    <a:bodyPr/>
                    <a:lstStyle/>
                    <a:p>
                      <a:r>
                        <a:rPr lang="en-US" sz="1600" dirty="0"/>
                        <a:t>Condition Driven +</a:t>
                      </a:r>
                    </a:p>
                  </a:txBody>
                  <a:tcPr anchor="b"/>
                </a:tc>
                <a:extLst>
                  <a:ext uri="{0D108BD9-81ED-4DB2-BD59-A6C34878D82A}">
                    <a16:rowId xmlns:a16="http://schemas.microsoft.com/office/drawing/2014/main" val="674075300"/>
                  </a:ext>
                </a:extLst>
              </a:tr>
              <a:tr h="370840">
                <a:tc>
                  <a:txBody>
                    <a:bodyPr/>
                    <a:lstStyle/>
                    <a:p>
                      <a:r>
                        <a:rPr lang="en-US" sz="1600" dirty="0"/>
                        <a:t>Require Asset Inventory?</a:t>
                      </a:r>
                    </a:p>
                  </a:txBody>
                  <a:tcPr anchor="ctr"/>
                </a:tc>
                <a:tc>
                  <a:txBody>
                    <a:bodyPr/>
                    <a:lstStyle/>
                    <a:p>
                      <a:endParaRPr lang="en-US" sz="1600"/>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extLst>
                  <a:ext uri="{0D108BD9-81ED-4DB2-BD59-A6C34878D82A}">
                    <a16:rowId xmlns:a16="http://schemas.microsoft.com/office/drawing/2014/main" val="2747844284"/>
                  </a:ext>
                </a:extLst>
              </a:tr>
              <a:tr h="370840">
                <a:tc>
                  <a:txBody>
                    <a:bodyPr/>
                    <a:lstStyle/>
                    <a:p>
                      <a:r>
                        <a:rPr lang="en-US" sz="1600" dirty="0"/>
                        <a:t>Require Asset Maintenance Cycle?</a:t>
                      </a:r>
                    </a:p>
                  </a:txBody>
                  <a:tcPr anchor="ctr"/>
                </a:tc>
                <a:tc>
                  <a:txBody>
                    <a:bodyPr/>
                    <a:lstStyle/>
                    <a:p>
                      <a:endParaRPr lang="en-US" sz="1600" dirty="0"/>
                    </a:p>
                  </a:txBody>
                  <a:tcPr anchor="ctr"/>
                </a:tc>
                <a:tc>
                  <a:txBody>
                    <a:bodyPr/>
                    <a:lstStyle/>
                    <a:p>
                      <a:pPr algn="ctr"/>
                      <a:endParaRPr lang="en-US" sz="1600" b="1" dirty="0">
                        <a:solidFill>
                          <a:schemeClr val="accent2"/>
                        </a:solidFill>
                      </a:endParaRP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extLst>
                  <a:ext uri="{0D108BD9-81ED-4DB2-BD59-A6C34878D82A}">
                    <a16:rowId xmlns:a16="http://schemas.microsoft.com/office/drawing/2014/main" val="899721395"/>
                  </a:ext>
                </a:extLst>
              </a:tr>
              <a:tr h="370840">
                <a:tc>
                  <a:txBody>
                    <a:bodyPr/>
                    <a:lstStyle/>
                    <a:p>
                      <a:r>
                        <a:rPr lang="en-US" sz="1600" dirty="0"/>
                        <a:t>Require Asset Condition Data?</a:t>
                      </a:r>
                    </a:p>
                  </a:txBody>
                  <a:tcPr anchor="ctr"/>
                </a:tc>
                <a:tc>
                  <a:txBody>
                    <a:bodyPr/>
                    <a:lstStyle/>
                    <a:p>
                      <a:endParaRPr lang="en-US" sz="1600" dirty="0"/>
                    </a:p>
                  </a:txBody>
                  <a:tcPr anchor="ctr"/>
                </a:tc>
                <a:tc>
                  <a:txBody>
                    <a:bodyPr/>
                    <a:lstStyle/>
                    <a:p>
                      <a:pPr algn="ctr"/>
                      <a:endParaRPr lang="en-US" sz="1600" b="1" dirty="0">
                        <a:solidFill>
                          <a:schemeClr val="accent2"/>
                        </a:solidFill>
                      </a:endParaRPr>
                    </a:p>
                  </a:txBody>
                  <a:tcPr anchor="ctr"/>
                </a:tc>
                <a:tc>
                  <a:txBody>
                    <a:bodyPr/>
                    <a:lstStyle/>
                    <a:p>
                      <a:pPr algn="ctr"/>
                      <a:endParaRPr lang="en-US" sz="1600" b="1" dirty="0">
                        <a:solidFill>
                          <a:schemeClr val="accent2"/>
                        </a:solidFill>
                      </a:endParaRP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extLst>
                  <a:ext uri="{0D108BD9-81ED-4DB2-BD59-A6C34878D82A}">
                    <a16:rowId xmlns:a16="http://schemas.microsoft.com/office/drawing/2014/main" val="3079032201"/>
                  </a:ext>
                </a:extLst>
              </a:tr>
              <a:tr h="370840">
                <a:tc>
                  <a:txBody>
                    <a:bodyPr/>
                    <a:lstStyle/>
                    <a:p>
                      <a:r>
                        <a:rPr lang="en-US" sz="1600" dirty="0"/>
                        <a:t>Require Long-Term Performance Mgmt?</a:t>
                      </a:r>
                    </a:p>
                  </a:txBody>
                  <a:tcPr anchor="ctr"/>
                </a:tc>
                <a:tc>
                  <a:txBody>
                    <a:bodyPr/>
                    <a:lstStyle/>
                    <a:p>
                      <a:endParaRPr lang="en-US" sz="1600" dirty="0"/>
                    </a:p>
                  </a:txBody>
                  <a:tcPr anchor="ctr"/>
                </a:tc>
                <a:tc>
                  <a:txBody>
                    <a:bodyPr/>
                    <a:lstStyle/>
                    <a:p>
                      <a:pPr algn="ctr"/>
                      <a:endParaRPr lang="en-US" sz="1600" b="1" dirty="0">
                        <a:solidFill>
                          <a:schemeClr val="accent2"/>
                        </a:solidFill>
                      </a:endParaRPr>
                    </a:p>
                  </a:txBody>
                  <a:tcPr anchor="ctr"/>
                </a:tc>
                <a:tc>
                  <a:txBody>
                    <a:bodyPr/>
                    <a:lstStyle/>
                    <a:p>
                      <a:pPr algn="ctr"/>
                      <a:endParaRPr lang="en-US" sz="1600" b="1" dirty="0">
                        <a:solidFill>
                          <a:schemeClr val="accent2"/>
                        </a:solidFill>
                      </a:endParaRPr>
                    </a:p>
                  </a:txBody>
                  <a:tcPr anchor="ctr"/>
                </a:tc>
                <a:tc>
                  <a:txBody>
                    <a:bodyPr/>
                    <a:lstStyle/>
                    <a:p>
                      <a:pPr algn="ctr"/>
                      <a:endParaRPr lang="en-US" sz="1600" b="1" dirty="0">
                        <a:solidFill>
                          <a:schemeClr val="accent2"/>
                        </a:solidFill>
                      </a:endParaRPr>
                    </a:p>
                  </a:txBody>
                  <a:tcPr anchor="ctr"/>
                </a:tc>
                <a:tc>
                  <a:txBody>
                    <a:bodyPr/>
                    <a:lstStyle/>
                    <a:p>
                      <a:pPr algn="ctr"/>
                      <a:r>
                        <a:rPr lang="en-US" sz="1600" b="1" dirty="0">
                          <a:solidFill>
                            <a:schemeClr val="accent2"/>
                          </a:solidFill>
                        </a:rPr>
                        <a:t>X</a:t>
                      </a:r>
                    </a:p>
                  </a:txBody>
                  <a:tcPr anchor="ctr"/>
                </a:tc>
                <a:tc>
                  <a:txBody>
                    <a:bodyPr/>
                    <a:lstStyle/>
                    <a:p>
                      <a:pPr algn="ctr"/>
                      <a:r>
                        <a:rPr lang="en-US" sz="1600" b="1" dirty="0">
                          <a:solidFill>
                            <a:schemeClr val="accent2"/>
                          </a:solidFill>
                        </a:rPr>
                        <a:t>X</a:t>
                      </a:r>
                    </a:p>
                  </a:txBody>
                  <a:tcPr anchor="ctr"/>
                </a:tc>
                <a:extLst>
                  <a:ext uri="{0D108BD9-81ED-4DB2-BD59-A6C34878D82A}">
                    <a16:rowId xmlns:a16="http://schemas.microsoft.com/office/drawing/2014/main" val="1058779112"/>
                  </a:ext>
                </a:extLst>
              </a:tr>
              <a:tr h="370840">
                <a:tc>
                  <a:txBody>
                    <a:bodyPr/>
                    <a:lstStyle/>
                    <a:p>
                      <a:r>
                        <a:rPr lang="en-US" sz="1600" dirty="0"/>
                        <a:t>Optimizing Life Cycle?</a:t>
                      </a:r>
                    </a:p>
                  </a:txBody>
                  <a:tcPr anchor="ctr"/>
                </a:tc>
                <a:tc>
                  <a:txBody>
                    <a:bodyPr/>
                    <a:lstStyle/>
                    <a:p>
                      <a:endParaRPr lang="en-US" sz="1600"/>
                    </a:p>
                  </a:txBody>
                  <a:tcPr anchor="ctr"/>
                </a:tc>
                <a:tc>
                  <a:txBody>
                    <a:bodyPr/>
                    <a:lstStyle/>
                    <a:p>
                      <a:pPr algn="ctr"/>
                      <a:endParaRPr lang="en-US" sz="1600" b="1">
                        <a:solidFill>
                          <a:schemeClr val="accent2"/>
                        </a:solidFill>
                      </a:endParaRPr>
                    </a:p>
                  </a:txBody>
                  <a:tcPr anchor="ctr"/>
                </a:tc>
                <a:tc>
                  <a:txBody>
                    <a:bodyPr/>
                    <a:lstStyle/>
                    <a:p>
                      <a:pPr algn="ctr"/>
                      <a:endParaRPr lang="en-US" sz="1600" b="1">
                        <a:solidFill>
                          <a:schemeClr val="accent2"/>
                        </a:solidFill>
                      </a:endParaRPr>
                    </a:p>
                  </a:txBody>
                  <a:tcPr anchor="ctr"/>
                </a:tc>
                <a:tc>
                  <a:txBody>
                    <a:bodyPr/>
                    <a:lstStyle/>
                    <a:p>
                      <a:pPr algn="ctr"/>
                      <a:endParaRPr lang="en-US" sz="1600" b="1">
                        <a:solidFill>
                          <a:schemeClr val="accent2"/>
                        </a:solidFill>
                      </a:endParaRPr>
                    </a:p>
                  </a:txBody>
                  <a:tcPr anchor="ctr"/>
                </a:tc>
                <a:tc>
                  <a:txBody>
                    <a:bodyPr/>
                    <a:lstStyle/>
                    <a:p>
                      <a:pPr algn="ctr"/>
                      <a:endParaRPr lang="en-US" sz="1600" b="1" dirty="0">
                        <a:solidFill>
                          <a:schemeClr val="accent2"/>
                        </a:solidFill>
                      </a:endParaRPr>
                    </a:p>
                  </a:txBody>
                  <a:tcPr anchor="ctr"/>
                </a:tc>
                <a:tc>
                  <a:txBody>
                    <a:bodyPr/>
                    <a:lstStyle/>
                    <a:p>
                      <a:pPr algn="ctr"/>
                      <a:r>
                        <a:rPr lang="en-US" sz="1600" b="1" dirty="0">
                          <a:solidFill>
                            <a:schemeClr val="accent2"/>
                          </a:solidFill>
                        </a:rPr>
                        <a:t>X</a:t>
                      </a:r>
                    </a:p>
                  </a:txBody>
                  <a:tcPr anchor="ctr"/>
                </a:tc>
                <a:extLst>
                  <a:ext uri="{0D108BD9-81ED-4DB2-BD59-A6C34878D82A}">
                    <a16:rowId xmlns:a16="http://schemas.microsoft.com/office/drawing/2014/main" val="1583913483"/>
                  </a:ext>
                </a:extLst>
              </a:tr>
            </a:tbl>
          </a:graphicData>
        </a:graphic>
      </p:graphicFrame>
    </p:spTree>
    <p:extLst>
      <p:ext uri="{BB962C8B-B14F-4D97-AF65-F5344CB8AC3E}">
        <p14:creationId xmlns:p14="http://schemas.microsoft.com/office/powerpoint/2010/main" val="223562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Welcome</a:t>
            </a:r>
          </a:p>
        </p:txBody>
      </p:sp>
      <p:sp>
        <p:nvSpPr>
          <p:cNvPr id="9" name="Text Placeholder 8">
            <a:extLst>
              <a:ext uri="{FF2B5EF4-FFF2-40B4-BE49-F238E27FC236}">
                <a16:creationId xmlns:a16="http://schemas.microsoft.com/office/drawing/2014/main" id="{07BE9D4F-487B-4851-9B5A-57B469558C01}"/>
              </a:ext>
            </a:extLst>
          </p:cNvPr>
          <p:cNvSpPr>
            <a:spLocks noGrp="1"/>
          </p:cNvSpPr>
          <p:nvPr>
            <p:ph type="body" idx="1"/>
          </p:nvPr>
        </p:nvSpPr>
        <p:spPr/>
        <p:txBody>
          <a:bodyPr/>
          <a:lstStyle/>
          <a:p>
            <a:r>
              <a:rPr lang="en-US" dirty="0"/>
              <a:t>David Solsrud</a:t>
            </a:r>
          </a:p>
        </p:txBody>
      </p:sp>
      <p:sp>
        <p:nvSpPr>
          <p:cNvPr id="3" name="Slide Number Placeholder 2">
            <a:extLst>
              <a:ext uri="{FF2B5EF4-FFF2-40B4-BE49-F238E27FC236}">
                <a16:creationId xmlns:a16="http://schemas.microsoft.com/office/drawing/2014/main" id="{C6393B11-6946-4CC9-8C9E-CEC6BEA5D8FA}"/>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2</a:t>
            </a:fld>
            <a:endParaRPr lang="en-US"/>
          </a:p>
        </p:txBody>
      </p:sp>
    </p:spTree>
    <p:extLst>
      <p:ext uri="{BB962C8B-B14F-4D97-AF65-F5344CB8AC3E}">
        <p14:creationId xmlns:p14="http://schemas.microsoft.com/office/powerpoint/2010/main" val="243832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Management Approach</a:t>
            </a:r>
          </a:p>
        </p:txBody>
      </p:sp>
      <p:graphicFrame>
        <p:nvGraphicFramePr>
          <p:cNvPr id="7" name="Table 7">
            <a:extLst>
              <a:ext uri="{FF2B5EF4-FFF2-40B4-BE49-F238E27FC236}">
                <a16:creationId xmlns:a16="http://schemas.microsoft.com/office/drawing/2014/main" id="{76FCD5B3-C0A8-49D5-98A2-C826A73F6BD0}"/>
              </a:ext>
            </a:extLst>
          </p:cNvPr>
          <p:cNvGraphicFramePr>
            <a:graphicFrameLocks noGrp="1"/>
          </p:cNvGraphicFramePr>
          <p:nvPr>
            <p:ph idx="1"/>
            <p:extLst>
              <p:ext uri="{D42A27DB-BD31-4B8C-83A1-F6EECF244321}">
                <p14:modId xmlns:p14="http://schemas.microsoft.com/office/powerpoint/2010/main" val="2049067756"/>
              </p:ext>
            </p:extLst>
          </p:nvPr>
        </p:nvGraphicFramePr>
        <p:xfrm>
          <a:off x="794657" y="1690688"/>
          <a:ext cx="10881360" cy="4084542"/>
        </p:xfrm>
        <a:graphic>
          <a:graphicData uri="http://schemas.openxmlformats.org/drawingml/2006/table">
            <a:tbl>
              <a:tblPr firstRow="1" bandRow="1">
                <a:tableStyleId>{69012ECD-51FC-41F1-AA8D-1B2483CD663E}</a:tableStyleId>
              </a:tblPr>
              <a:tblGrid>
                <a:gridCol w="1188720">
                  <a:extLst>
                    <a:ext uri="{9D8B030D-6E8A-4147-A177-3AD203B41FA5}">
                      <a16:colId xmlns:a16="http://schemas.microsoft.com/office/drawing/2014/main" val="500040467"/>
                    </a:ext>
                  </a:extLst>
                </a:gridCol>
                <a:gridCol w="6126480">
                  <a:extLst>
                    <a:ext uri="{9D8B030D-6E8A-4147-A177-3AD203B41FA5}">
                      <a16:colId xmlns:a16="http://schemas.microsoft.com/office/drawing/2014/main" val="4005522943"/>
                    </a:ext>
                  </a:extLst>
                </a:gridCol>
                <a:gridCol w="1188720">
                  <a:extLst>
                    <a:ext uri="{9D8B030D-6E8A-4147-A177-3AD203B41FA5}">
                      <a16:colId xmlns:a16="http://schemas.microsoft.com/office/drawing/2014/main" val="811706623"/>
                    </a:ext>
                  </a:extLst>
                </a:gridCol>
                <a:gridCol w="1188720">
                  <a:extLst>
                    <a:ext uri="{9D8B030D-6E8A-4147-A177-3AD203B41FA5}">
                      <a16:colId xmlns:a16="http://schemas.microsoft.com/office/drawing/2014/main" val="780921291"/>
                    </a:ext>
                  </a:extLst>
                </a:gridCol>
                <a:gridCol w="1188720">
                  <a:extLst>
                    <a:ext uri="{9D8B030D-6E8A-4147-A177-3AD203B41FA5}">
                      <a16:colId xmlns:a16="http://schemas.microsoft.com/office/drawing/2014/main" val="1503379598"/>
                    </a:ext>
                  </a:extLst>
                </a:gridCol>
              </a:tblGrid>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u="none" strike="noStrike" dirty="0">
                          <a:effectLst/>
                        </a:rPr>
                        <a:t>Approach</a:t>
                      </a:r>
                    </a:p>
                  </a:txBody>
                  <a:tcPr marL="4386" marR="4386" marT="4386" marB="0" anchor="b"/>
                </a:tc>
                <a:tc>
                  <a:txBody>
                    <a:bodyPr/>
                    <a:lstStyle/>
                    <a:p>
                      <a:pPr algn="l" fontAlgn="b"/>
                      <a:r>
                        <a:rPr lang="en-US" sz="1400" u="none" strike="noStrike" dirty="0">
                          <a:effectLst/>
                        </a:rPr>
                        <a:t>Definition</a:t>
                      </a:r>
                      <a:endParaRPr lang="en-US" sz="1400" b="0" i="0" u="none" strike="noStrike" dirty="0">
                        <a:solidFill>
                          <a:srgbClr val="000000"/>
                        </a:solidFill>
                        <a:effectLst/>
                        <a:latin typeface="Calibri" panose="020F0502020204030204" pitchFamily="34" charset="0"/>
                      </a:endParaRPr>
                    </a:p>
                  </a:txBody>
                  <a:tcPr marL="4386" marR="4386" marT="4386" marB="0" anchor="b"/>
                </a:tc>
                <a:tc>
                  <a:txBody>
                    <a:bodyPr/>
                    <a:lstStyle/>
                    <a:p>
                      <a:pPr algn="ctr" fontAlgn="b"/>
                      <a:r>
                        <a:rPr lang="en-US" sz="1400" u="none" strike="noStrike" dirty="0">
                          <a:effectLst/>
                        </a:rPr>
                        <a:t>Inventory Data</a:t>
                      </a:r>
                      <a:endParaRPr lang="en-US" sz="1400" b="0" i="0" u="none" strike="noStrike" dirty="0">
                        <a:solidFill>
                          <a:srgbClr val="000000"/>
                        </a:solidFill>
                        <a:effectLst/>
                        <a:latin typeface="Calibri" panose="020F0502020204030204" pitchFamily="34" charset="0"/>
                      </a:endParaRPr>
                    </a:p>
                  </a:txBody>
                  <a:tcPr marL="4386" marR="4386" marT="4386" marB="0" anchor="b"/>
                </a:tc>
                <a:tc>
                  <a:txBody>
                    <a:bodyPr/>
                    <a:lstStyle/>
                    <a:p>
                      <a:pPr algn="ctr" fontAlgn="b"/>
                      <a:r>
                        <a:rPr lang="en-US" sz="1400" u="none" strike="noStrike" dirty="0">
                          <a:effectLst/>
                        </a:rPr>
                        <a:t>Condition Data</a:t>
                      </a:r>
                      <a:endParaRPr lang="en-US" sz="1400" b="0" i="0" u="none" strike="noStrike" dirty="0">
                        <a:solidFill>
                          <a:srgbClr val="000000"/>
                        </a:solidFill>
                        <a:effectLst/>
                        <a:latin typeface="Calibri" panose="020F0502020204030204" pitchFamily="34" charset="0"/>
                      </a:endParaRPr>
                    </a:p>
                  </a:txBody>
                  <a:tcPr marL="4386" marR="4386" marT="4386" marB="0" anchor="b"/>
                </a:tc>
                <a:tc>
                  <a:txBody>
                    <a:bodyPr/>
                    <a:lstStyle/>
                    <a:p>
                      <a:pPr algn="ctr" fontAlgn="b"/>
                      <a:r>
                        <a:rPr lang="en-US" sz="1400" u="none" strike="noStrike" dirty="0">
                          <a:effectLst/>
                        </a:rPr>
                        <a:t>Management Demand</a:t>
                      </a:r>
                      <a:endParaRPr lang="en-US" sz="1400" b="0" i="0" u="none" strike="noStrike" dirty="0">
                        <a:solidFill>
                          <a:srgbClr val="000000"/>
                        </a:solidFill>
                        <a:effectLst/>
                        <a:latin typeface="Calibri" panose="020F0502020204030204" pitchFamily="34" charset="0"/>
                      </a:endParaRPr>
                    </a:p>
                  </a:txBody>
                  <a:tcPr marL="4386" marR="4386" marT="4386" marB="0" anchor="b"/>
                </a:tc>
                <a:extLst>
                  <a:ext uri="{0D108BD9-81ED-4DB2-BD59-A6C34878D82A}">
                    <a16:rowId xmlns:a16="http://schemas.microsoft.com/office/drawing/2014/main" val="206400986"/>
                  </a:ext>
                </a:extLst>
              </a:tr>
              <a:tr h="370840">
                <a:tc>
                  <a:txBody>
                    <a:bodyPr/>
                    <a:lstStyle/>
                    <a:p>
                      <a:pPr algn="l" fontAlgn="b"/>
                      <a:r>
                        <a:rPr lang="en-US" sz="1400" u="none" strike="noStrike" dirty="0">
                          <a:effectLst/>
                        </a:rPr>
                        <a:t>Condition Driven Plus</a:t>
                      </a:r>
                      <a:endParaRPr lang="en-US" sz="1400" b="0" i="0" u="none" strike="noStrike" dirty="0">
                        <a:solidFill>
                          <a:srgbClr val="78BE21"/>
                        </a:solidFill>
                        <a:effectLst/>
                        <a:latin typeface="Calibri" panose="020F0502020204030204" pitchFamily="34" charset="0"/>
                      </a:endParaRPr>
                    </a:p>
                  </a:txBody>
                  <a:tcPr marL="4386" marR="4386" marT="4386" marB="0" anchor="ctr">
                    <a:solidFill>
                      <a:schemeClr val="bg1"/>
                    </a:solidFill>
                  </a:tcPr>
                </a:tc>
                <a:tc>
                  <a:txBody>
                    <a:bodyPr/>
                    <a:lstStyle/>
                    <a:p>
                      <a:pPr algn="l" fontAlgn="b"/>
                      <a:r>
                        <a:rPr lang="en-US" sz="1400" u="none" strike="noStrike" dirty="0">
                          <a:effectLst/>
                        </a:rPr>
                        <a:t>The condition of the asset is routinely monitored and modeled. Actions are taken proactively and reactively to optimize the asset lifecycle through minimum lifecycle cost, maximum benefit, maximum life-cycle length, or some similar approach</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Highest</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1868951074"/>
                  </a:ext>
                </a:extLst>
              </a:tr>
              <a:tr h="370840">
                <a:tc>
                  <a:txBody>
                    <a:bodyPr/>
                    <a:lstStyle/>
                    <a:p>
                      <a:pPr algn="l" fontAlgn="b"/>
                      <a:r>
                        <a:rPr lang="en-US" sz="1400" u="none" strike="noStrike" dirty="0">
                          <a:effectLst/>
                        </a:rPr>
                        <a:t>Condition driven</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u="none" strike="noStrike" dirty="0">
                          <a:effectLst/>
                        </a:rPr>
                        <a:t>The condition of the asset is routinely monitored, and actions are taken to manage the long-term performance of the asset or the assets impact on system performance.</a:t>
                      </a: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a:effectLst/>
                        </a:rPr>
                        <a:t>Yes</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High</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1560708099"/>
                  </a:ext>
                </a:extLst>
              </a:tr>
              <a:tr h="370840">
                <a:tc>
                  <a:txBody>
                    <a:bodyPr/>
                    <a:lstStyle/>
                    <a:p>
                      <a:pPr algn="l" fontAlgn="b"/>
                      <a:r>
                        <a:rPr lang="en-US" sz="1400" u="none" strike="noStrike" dirty="0">
                          <a:effectLst/>
                        </a:rPr>
                        <a:t>Cycle Driven Plus</a:t>
                      </a:r>
                      <a:endParaRPr lang="en-US" sz="1400" b="0" i="0" u="none" strike="noStrike" dirty="0">
                        <a:solidFill>
                          <a:srgbClr val="78BE21"/>
                        </a:solidFill>
                        <a:effectLst/>
                        <a:latin typeface="Calibri" panose="020F0502020204030204" pitchFamily="34" charset="0"/>
                      </a:endParaRPr>
                    </a:p>
                  </a:txBody>
                  <a:tcPr marL="4386" marR="4386" marT="4386" marB="0" anchor="ctr">
                    <a:solidFill>
                      <a:schemeClr val="bg1"/>
                    </a:solidFill>
                  </a:tcPr>
                </a:tc>
                <a:tc>
                  <a:txBody>
                    <a:bodyPr/>
                    <a:lstStyle/>
                    <a:p>
                      <a:pPr algn="l" fontAlgn="b"/>
                      <a:r>
                        <a:rPr lang="en-US" sz="1400" u="none" strike="noStrike" dirty="0">
                          <a:effectLst/>
                        </a:rPr>
                        <a:t>The asset is inspected and maintained on a cyclical basis, where the inspection and maintenance activities are performed in simultaneously or in concert and condition data is collected and maintained for analysis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Med-high</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4035902497"/>
                  </a:ext>
                </a:extLst>
              </a:tr>
              <a:tr h="370840">
                <a:tc>
                  <a:txBody>
                    <a:bodyPr/>
                    <a:lstStyle/>
                    <a:p>
                      <a:pPr algn="l" fontAlgn="b"/>
                      <a:r>
                        <a:rPr lang="en-US" sz="1400" u="none" strike="noStrike" dirty="0">
                          <a:effectLst/>
                        </a:rPr>
                        <a:t>Cycle Driven</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l" fontAlgn="b"/>
                      <a:r>
                        <a:rPr lang="en-US" sz="1400" u="none" strike="noStrike" dirty="0">
                          <a:effectLst/>
                        </a:rPr>
                        <a:t>The asset is maintained on a cyclical basis. Condition data may be collected on these assets to meet other business needs but the inspection cycle is managed separately from the maintenance cycle.</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No</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Med</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3451756818"/>
                  </a:ext>
                </a:extLst>
              </a:tr>
              <a:tr h="370840">
                <a:tc>
                  <a:txBody>
                    <a:bodyPr/>
                    <a:lstStyle/>
                    <a:p>
                      <a:pPr algn="l" fontAlgn="b"/>
                      <a:r>
                        <a:rPr lang="en-US" sz="1400" u="none" strike="noStrike" dirty="0">
                          <a:effectLst/>
                        </a:rPr>
                        <a:t>Reactive</a:t>
                      </a:r>
                      <a:endParaRPr lang="en-US" sz="1400" b="0" i="0" u="none" strike="noStrike" dirty="0">
                        <a:solidFill>
                          <a:srgbClr val="78BE21"/>
                        </a:solidFill>
                        <a:effectLst/>
                        <a:latin typeface="Calibri" panose="020F0502020204030204" pitchFamily="34" charset="0"/>
                      </a:endParaRPr>
                    </a:p>
                  </a:txBody>
                  <a:tcPr marL="4386" marR="4386" marT="4386" marB="0" anchor="ctr">
                    <a:solidFill>
                      <a:schemeClr val="bg1"/>
                    </a:solidFill>
                  </a:tcPr>
                </a:tc>
                <a:tc>
                  <a:txBody>
                    <a:bodyPr/>
                    <a:lstStyle/>
                    <a:p>
                      <a:pPr algn="l" fontAlgn="b"/>
                      <a:r>
                        <a:rPr lang="en-US" sz="1400" u="none" strike="noStrike" dirty="0">
                          <a:effectLst/>
                        </a:rPr>
                        <a:t>An inventory is maintained, but there is no regular condition data collection, and no maintenance performed to slow or address damage or deterioration until an asset is reported as having an unacceptable defect.  Annual work is planned at the aggregate level, without concern for the specific locations of potential future defects.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Yes</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No</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Med-low</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1762412420"/>
                  </a:ext>
                </a:extLst>
              </a:tr>
              <a:tr h="370840">
                <a:tc>
                  <a:txBody>
                    <a:bodyPr/>
                    <a:lstStyle/>
                    <a:p>
                      <a:pPr algn="l" fontAlgn="b"/>
                      <a:r>
                        <a:rPr lang="en-US" sz="1400" u="none" strike="noStrike" dirty="0">
                          <a:effectLst/>
                        </a:rPr>
                        <a:t>Min Maintenance</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l" fontAlgn="b"/>
                      <a:r>
                        <a:rPr lang="en-US" sz="1400" u="none" strike="noStrike" dirty="0">
                          <a:effectLst/>
                        </a:rPr>
                        <a:t>No inventory or condition data is collected or maintained. Maintenance is performed when assets are identified as having an unacceptable defect.</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No</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No</a:t>
                      </a:r>
                      <a:endParaRPr lang="en-US" sz="1400" b="0" i="0" u="none" strike="noStrike" dirty="0">
                        <a:solidFill>
                          <a:srgbClr val="000000"/>
                        </a:solidFill>
                        <a:effectLst/>
                        <a:latin typeface="Calibri" panose="020F0502020204030204" pitchFamily="34" charset="0"/>
                      </a:endParaRPr>
                    </a:p>
                  </a:txBody>
                  <a:tcPr marL="4386" marR="4386" marT="4386" marB="0" anchor="ctr">
                    <a:solidFill>
                      <a:schemeClr val="bg1"/>
                    </a:solidFill>
                  </a:tcPr>
                </a:tc>
                <a:tc>
                  <a:txBody>
                    <a:bodyPr/>
                    <a:lstStyle/>
                    <a:p>
                      <a:pPr algn="ctr" fontAlgn="b"/>
                      <a:r>
                        <a:rPr lang="en-US" sz="1400" u="none" strike="noStrike" dirty="0">
                          <a:effectLst/>
                        </a:rPr>
                        <a:t>Low</a:t>
                      </a:r>
                      <a:endParaRPr lang="en-US" sz="1400" b="0" i="0" u="none" strike="noStrike" dirty="0">
                        <a:solidFill>
                          <a:schemeClr val="tx1"/>
                        </a:solidFill>
                        <a:effectLst/>
                        <a:latin typeface="Calibri" panose="020F0502020204030204" pitchFamily="34" charset="0"/>
                      </a:endParaRPr>
                    </a:p>
                  </a:txBody>
                  <a:tcPr marL="4386" marR="4386" marT="4386" marB="0" anchor="ctr">
                    <a:solidFill>
                      <a:schemeClr val="bg1"/>
                    </a:solidFill>
                  </a:tcPr>
                </a:tc>
                <a:extLst>
                  <a:ext uri="{0D108BD9-81ED-4DB2-BD59-A6C34878D82A}">
                    <a16:rowId xmlns:a16="http://schemas.microsoft.com/office/drawing/2014/main" val="466520876"/>
                  </a:ext>
                </a:extLst>
              </a:tr>
            </a:tbl>
          </a:graphicData>
        </a:graphic>
      </p:graphicFrame>
      <p:sp>
        <p:nvSpPr>
          <p:cNvPr id="3" name="Slide Number Placeholder 2">
            <a:extLst>
              <a:ext uri="{FF2B5EF4-FFF2-40B4-BE49-F238E27FC236}">
                <a16:creationId xmlns:a16="http://schemas.microsoft.com/office/drawing/2014/main" id="{BC26E5B0-2FE4-4740-B373-76AF53C70A41}"/>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20</a:t>
            </a:fld>
            <a:endParaRPr lang="en-US"/>
          </a:p>
        </p:txBody>
      </p:sp>
    </p:spTree>
    <p:extLst>
      <p:ext uri="{BB962C8B-B14F-4D97-AF65-F5344CB8AC3E}">
        <p14:creationId xmlns:p14="http://schemas.microsoft.com/office/powerpoint/2010/main" val="282609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Drivers</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idx="1"/>
          </p:nvPr>
        </p:nvSpPr>
        <p:spPr>
          <a:xfrm>
            <a:off x="838200" y="1825625"/>
            <a:ext cx="10515600" cy="4351338"/>
          </a:xfrm>
        </p:spPr>
        <p:txBody>
          <a:bodyPr/>
          <a:lstStyle/>
          <a:p>
            <a:r>
              <a:rPr lang="en-US" dirty="0"/>
              <a:t>Number of Assets</a:t>
            </a:r>
          </a:p>
          <a:p>
            <a:r>
              <a:rPr lang="en-US" dirty="0"/>
              <a:t>Value of Assets</a:t>
            </a:r>
          </a:p>
          <a:p>
            <a:r>
              <a:rPr lang="en-US" dirty="0"/>
              <a:t>Mandates, Regulation, Policies</a:t>
            </a:r>
          </a:p>
          <a:p>
            <a:r>
              <a:rPr lang="en-US" dirty="0"/>
              <a:t>Risk and Risk Mitigation </a:t>
            </a:r>
          </a:p>
          <a:p>
            <a:r>
              <a:rPr lang="en-US" dirty="0"/>
              <a:t>Number of Data Consumers</a:t>
            </a:r>
          </a:p>
          <a:p>
            <a:r>
              <a:rPr lang="en-US" dirty="0"/>
              <a:t>Portion of </a:t>
            </a:r>
            <a:r>
              <a:rPr lang="en-US" dirty="0" err="1"/>
              <a:t>MnSHIP</a:t>
            </a:r>
            <a:r>
              <a:rPr lang="en-US" dirty="0"/>
              <a:t> Investment Allocation</a:t>
            </a:r>
          </a:p>
          <a:p>
            <a:r>
              <a:rPr lang="en-US" dirty="0"/>
              <a:t>Portion of Ops Budget Allocation</a:t>
            </a:r>
          </a:p>
          <a:p>
            <a:r>
              <a:rPr lang="en-US" dirty="0"/>
              <a:t>TAMP Asset</a:t>
            </a:r>
          </a:p>
          <a:p>
            <a:endParaRPr lang="en-US" dirty="0"/>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21</a:t>
            </a:fld>
            <a:endParaRPr lang="en-US"/>
          </a:p>
        </p:txBody>
      </p:sp>
    </p:spTree>
    <p:extLst>
      <p:ext uri="{BB962C8B-B14F-4D97-AF65-F5344CB8AC3E}">
        <p14:creationId xmlns:p14="http://schemas.microsoft.com/office/powerpoint/2010/main" val="263952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a:t>Asset Tiers</a:t>
            </a:r>
            <a:endParaRPr lang="en-US" dirty="0"/>
          </a:p>
        </p:txBody>
      </p:sp>
      <p:sp>
        <p:nvSpPr>
          <p:cNvPr id="7" name="Content Placeholder 6">
            <a:extLst>
              <a:ext uri="{FF2B5EF4-FFF2-40B4-BE49-F238E27FC236}">
                <a16:creationId xmlns:a16="http://schemas.microsoft.com/office/drawing/2014/main" id="{20FD0D13-30E7-493C-98DC-E193B571E95D}"/>
              </a:ext>
            </a:extLst>
          </p:cNvPr>
          <p:cNvSpPr>
            <a:spLocks noGrp="1"/>
          </p:cNvSpPr>
          <p:nvPr>
            <p:ph idx="1"/>
          </p:nvPr>
        </p:nvSpPr>
        <p:spPr/>
        <p:txBody>
          <a:bodyPr/>
          <a:lstStyle/>
          <a:p>
            <a:r>
              <a:rPr lang="en-US" dirty="0"/>
              <a:t>Tier 1 assets represent a combination of the </a:t>
            </a:r>
            <a:r>
              <a:rPr lang="en-US" b="1" dirty="0">
                <a:solidFill>
                  <a:schemeClr val="accent2"/>
                </a:solidFill>
              </a:rPr>
              <a:t>highest monetary valued </a:t>
            </a:r>
            <a:r>
              <a:rPr lang="en-US" dirty="0"/>
              <a:t>assets along with assets that are </a:t>
            </a:r>
            <a:r>
              <a:rPr lang="en-US" b="1" dirty="0">
                <a:solidFill>
                  <a:schemeClr val="accent2"/>
                </a:solidFill>
              </a:rPr>
              <a:t>critical</a:t>
            </a:r>
            <a:r>
              <a:rPr lang="en-US" dirty="0"/>
              <a:t> to public safety, mobility, and the economy. Failure of a single asset could lead to an </a:t>
            </a:r>
            <a:r>
              <a:rPr lang="en-US" b="1" dirty="0">
                <a:solidFill>
                  <a:schemeClr val="accent2"/>
                </a:solidFill>
              </a:rPr>
              <a:t>immediate safety risk or impact the transportation network </a:t>
            </a:r>
            <a:r>
              <a:rPr lang="en-US" dirty="0"/>
              <a:t>for an entire region Poor performance by a group of similar assets could result in regional or even statewide impacts. As a result, these assets receive the </a:t>
            </a:r>
            <a:r>
              <a:rPr lang="en-US" b="1" dirty="0">
                <a:solidFill>
                  <a:schemeClr val="accent2"/>
                </a:solidFill>
              </a:rPr>
              <a:t>greatest level of scrutiny and resources </a:t>
            </a:r>
            <a:r>
              <a:rPr lang="en-US" dirty="0"/>
              <a:t>dedicated to </a:t>
            </a:r>
            <a:r>
              <a:rPr lang="en-US" b="1" dirty="0"/>
              <a:t>inventory and condition</a:t>
            </a:r>
            <a:r>
              <a:rPr lang="en-US" dirty="0"/>
              <a:t> data collection, investment decision making, maintenance, and capital investments to provide the highest practical level of service and reliability. </a:t>
            </a:r>
            <a:endParaRPr lang="en-US" i="1" dirty="0"/>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22</a:t>
            </a:fld>
            <a:endParaRPr lang="en-US"/>
          </a:p>
        </p:txBody>
      </p:sp>
    </p:spTree>
    <p:extLst>
      <p:ext uri="{BB962C8B-B14F-4D97-AF65-F5344CB8AC3E}">
        <p14:creationId xmlns:p14="http://schemas.microsoft.com/office/powerpoint/2010/main" val="4239561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Tiers</a:t>
            </a:r>
          </a:p>
        </p:txBody>
      </p:sp>
      <p:sp>
        <p:nvSpPr>
          <p:cNvPr id="7" name="Content Placeholder 6">
            <a:extLst>
              <a:ext uri="{FF2B5EF4-FFF2-40B4-BE49-F238E27FC236}">
                <a16:creationId xmlns:a16="http://schemas.microsoft.com/office/drawing/2014/main" id="{EFB83D82-A674-4EC2-8FF3-A36CDE4DCE74}"/>
              </a:ext>
            </a:extLst>
          </p:cNvPr>
          <p:cNvSpPr>
            <a:spLocks noGrp="1"/>
          </p:cNvSpPr>
          <p:nvPr>
            <p:ph idx="1"/>
          </p:nvPr>
        </p:nvSpPr>
        <p:spPr/>
        <p:txBody>
          <a:bodyPr/>
          <a:lstStyle/>
          <a:p>
            <a:r>
              <a:rPr lang="en-US" dirty="0"/>
              <a:t>Tier 2 assets are typically not as high-value as tier 1 assets, but still represent a </a:t>
            </a:r>
            <a:r>
              <a:rPr lang="en-US" dirty="0">
                <a:solidFill>
                  <a:schemeClr val="accent2"/>
                </a:solidFill>
              </a:rPr>
              <a:t>significant consequence to public safety </a:t>
            </a:r>
            <a:r>
              <a:rPr lang="en-US" dirty="0"/>
              <a:t>upon failure for a corridor or municipality. As a result, MnDOT dedicates resources to </a:t>
            </a:r>
            <a:r>
              <a:rPr lang="en-US" dirty="0">
                <a:solidFill>
                  <a:schemeClr val="accent2"/>
                </a:solidFill>
              </a:rPr>
              <a:t>pro-actively monitoring and subsequent interventions </a:t>
            </a:r>
            <a:r>
              <a:rPr lang="en-US" dirty="0"/>
              <a:t>to prevent unacceptable performance.  The agency collects and uses </a:t>
            </a:r>
            <a:r>
              <a:rPr lang="en-US" b="1" dirty="0"/>
              <a:t>inventory and condition</a:t>
            </a:r>
            <a:r>
              <a:rPr lang="en-US" dirty="0"/>
              <a:t> data on these assets to identify, prioritize, and deliver maintenance and repair actions to cost-effectively manage the assets throughout their service lives.</a:t>
            </a:r>
          </a:p>
          <a:p>
            <a:pPr marL="0" indent="0">
              <a:buNone/>
            </a:pPr>
            <a:endParaRPr lang="en-US" dirty="0"/>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23</a:t>
            </a:fld>
            <a:endParaRPr lang="en-US"/>
          </a:p>
        </p:txBody>
      </p:sp>
    </p:spTree>
    <p:extLst>
      <p:ext uri="{BB962C8B-B14F-4D97-AF65-F5344CB8AC3E}">
        <p14:creationId xmlns:p14="http://schemas.microsoft.com/office/powerpoint/2010/main" val="1999121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Tiers</a:t>
            </a:r>
          </a:p>
        </p:txBody>
      </p:sp>
      <p:sp>
        <p:nvSpPr>
          <p:cNvPr id="7" name="Content Placeholder 6">
            <a:extLst>
              <a:ext uri="{FF2B5EF4-FFF2-40B4-BE49-F238E27FC236}">
                <a16:creationId xmlns:a16="http://schemas.microsoft.com/office/drawing/2014/main" id="{2C6B4AB4-F3E4-4AC0-B007-70F6FB0046E6}"/>
              </a:ext>
            </a:extLst>
          </p:cNvPr>
          <p:cNvSpPr>
            <a:spLocks noGrp="1"/>
          </p:cNvSpPr>
          <p:nvPr>
            <p:ph idx="1"/>
          </p:nvPr>
        </p:nvSpPr>
        <p:spPr/>
        <p:txBody>
          <a:bodyPr/>
          <a:lstStyle/>
          <a:p>
            <a:r>
              <a:rPr lang="en-US" dirty="0"/>
              <a:t>Tier 3 assets support </a:t>
            </a:r>
            <a:r>
              <a:rPr lang="en-US" b="1" dirty="0">
                <a:solidFill>
                  <a:schemeClr val="accent2"/>
                </a:solidFill>
              </a:rPr>
              <a:t>safety and system performance at their specific locations. </a:t>
            </a:r>
            <a:r>
              <a:rPr lang="en-US" dirty="0"/>
              <a:t>Individual failures of these assets can have significant local impacts but are of </a:t>
            </a:r>
            <a:r>
              <a:rPr lang="en-US" b="1" dirty="0">
                <a:solidFill>
                  <a:schemeClr val="accent2"/>
                </a:solidFill>
              </a:rPr>
              <a:t>limited consequence to overall network </a:t>
            </a:r>
            <a:r>
              <a:rPr lang="en-US" dirty="0"/>
              <a:t>performance. These assets typically benefit from </a:t>
            </a:r>
            <a:r>
              <a:rPr lang="en-US" b="1" dirty="0">
                <a:solidFill>
                  <a:schemeClr val="accent2"/>
                </a:solidFill>
              </a:rPr>
              <a:t>routine or cyclical replacements</a:t>
            </a:r>
            <a:r>
              <a:rPr lang="en-US" dirty="0"/>
              <a:t>, of components or whole assets, to ensure proper performance. </a:t>
            </a:r>
            <a:r>
              <a:rPr lang="en-US" b="1" dirty="0"/>
              <a:t>Inventory data </a:t>
            </a:r>
            <a:r>
              <a:rPr lang="en-US" dirty="0"/>
              <a:t>is collected to support the efficient scheduling and delivery of appropriate cyclical work. Additionally, </a:t>
            </a:r>
            <a:r>
              <a:rPr lang="en-US" b="1" dirty="0"/>
              <a:t>condition data may be collected </a:t>
            </a:r>
            <a:r>
              <a:rPr lang="en-US" dirty="0"/>
              <a:t>for some assets to comply with mandates (e.g., municipal separate storm sewer systems), optimize the maintenance and replacement cycles (e.g. sign panels), or both.</a:t>
            </a:r>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24</a:t>
            </a:fld>
            <a:endParaRPr lang="en-US"/>
          </a:p>
        </p:txBody>
      </p:sp>
    </p:spTree>
    <p:extLst>
      <p:ext uri="{BB962C8B-B14F-4D97-AF65-F5344CB8AC3E}">
        <p14:creationId xmlns:p14="http://schemas.microsoft.com/office/powerpoint/2010/main" val="3036575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Tiers</a:t>
            </a:r>
          </a:p>
        </p:txBody>
      </p:sp>
      <p:sp>
        <p:nvSpPr>
          <p:cNvPr id="7" name="Content Placeholder 6">
            <a:extLst>
              <a:ext uri="{FF2B5EF4-FFF2-40B4-BE49-F238E27FC236}">
                <a16:creationId xmlns:a16="http://schemas.microsoft.com/office/drawing/2014/main" id="{128110C4-A213-49BF-BA00-BE0C4D9B37CD}"/>
              </a:ext>
            </a:extLst>
          </p:cNvPr>
          <p:cNvSpPr>
            <a:spLocks noGrp="1"/>
          </p:cNvSpPr>
          <p:nvPr>
            <p:ph idx="1"/>
          </p:nvPr>
        </p:nvSpPr>
        <p:spPr/>
        <p:txBody>
          <a:bodyPr/>
          <a:lstStyle/>
          <a:p>
            <a:r>
              <a:rPr lang="en-US" altLang="en-US" dirty="0"/>
              <a:t>Tier 4 assets represent </a:t>
            </a:r>
            <a:r>
              <a:rPr lang="en-US" altLang="en-US" b="1" dirty="0">
                <a:solidFill>
                  <a:schemeClr val="accent2"/>
                </a:solidFill>
              </a:rPr>
              <a:t>limited risk </a:t>
            </a:r>
            <a:r>
              <a:rPr lang="en-US" altLang="en-US" dirty="0"/>
              <a:t>to the transportation network. Failure of these assets </a:t>
            </a:r>
            <a:r>
              <a:rPr lang="en-US" altLang="en-US" b="1" dirty="0">
                <a:solidFill>
                  <a:schemeClr val="accent2"/>
                </a:solidFill>
              </a:rPr>
              <a:t>generally impacts only the location served by that asset.  </a:t>
            </a:r>
            <a:r>
              <a:rPr lang="en-US" altLang="en-US" dirty="0"/>
              <a:t>To mitigate these risks, MnDOT has </a:t>
            </a:r>
            <a:r>
              <a:rPr lang="en-US" altLang="en-US" b="1" dirty="0">
                <a:solidFill>
                  <a:schemeClr val="accent2"/>
                </a:solidFill>
              </a:rPr>
              <a:t>guidelines regarding maintenance response times </a:t>
            </a:r>
            <a:r>
              <a:rPr lang="en-US" altLang="en-US" dirty="0"/>
              <a:t>to repair or replace assets within a certain period after being notified of the unacceptable condition to minimize the impact on safety and system performance. MnDOT collects and routinely updates </a:t>
            </a:r>
            <a:r>
              <a:rPr lang="en-US" altLang="en-US" b="1" dirty="0"/>
              <a:t>inventory on these assets</a:t>
            </a:r>
            <a:r>
              <a:rPr lang="en-US" altLang="en-US" dirty="0"/>
              <a:t> but </a:t>
            </a:r>
            <a:r>
              <a:rPr lang="en-US" altLang="en-US" b="1" dirty="0"/>
              <a:t>doesn’t collect condition data</a:t>
            </a:r>
            <a:r>
              <a:rPr lang="en-US" altLang="en-US" dirty="0"/>
              <a:t>, to ensure the agency has an accurate accounting of the current infrastructure and its needs. Work performed to maintain, improve, or replace these assets is tracked, specific to each individual asset or installation</a:t>
            </a:r>
            <a:endParaRPr lang="en-US" dirty="0"/>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25</a:t>
            </a:fld>
            <a:endParaRPr lang="en-US"/>
          </a:p>
        </p:txBody>
      </p:sp>
    </p:spTree>
    <p:extLst>
      <p:ext uri="{BB962C8B-B14F-4D97-AF65-F5344CB8AC3E}">
        <p14:creationId xmlns:p14="http://schemas.microsoft.com/office/powerpoint/2010/main" val="252581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Baseline Data Inventory </a:t>
            </a:r>
          </a:p>
        </p:txBody>
      </p:sp>
      <p:sp>
        <p:nvSpPr>
          <p:cNvPr id="7" name="Content Placeholder 4">
            <a:extLst>
              <a:ext uri="{FF2B5EF4-FFF2-40B4-BE49-F238E27FC236}">
                <a16:creationId xmlns:a16="http://schemas.microsoft.com/office/drawing/2014/main" id="{FB92105B-547D-414A-B69F-5763586F00B5}"/>
              </a:ext>
            </a:extLst>
          </p:cNvPr>
          <p:cNvSpPr>
            <a:spLocks noGrp="1"/>
          </p:cNvSpPr>
          <p:nvPr>
            <p:ph idx="1"/>
          </p:nvPr>
        </p:nvSpPr>
        <p:spPr>
          <a:xfrm>
            <a:off x="838200" y="1825625"/>
            <a:ext cx="10515600" cy="4351338"/>
          </a:xfrm>
        </p:spPr>
        <p:txBody>
          <a:bodyPr/>
          <a:lstStyle/>
          <a:p>
            <a:r>
              <a:rPr lang="en-US" dirty="0"/>
              <a:t>Specialty Office Meetings/AMPO Knowledge</a:t>
            </a:r>
          </a:p>
          <a:p>
            <a:pPr lvl="1"/>
            <a:r>
              <a:rPr lang="en-US" dirty="0"/>
              <a:t>Full/Partial/None </a:t>
            </a:r>
          </a:p>
          <a:p>
            <a:pPr lvl="1"/>
            <a:r>
              <a:rPr lang="en-US" dirty="0"/>
              <a:t>Collection Needs to Complete Baseline</a:t>
            </a:r>
          </a:p>
          <a:p>
            <a:pPr lvl="1"/>
            <a:r>
              <a:rPr lang="en-US" dirty="0"/>
              <a:t>Baseline Inventory Data</a:t>
            </a:r>
          </a:p>
          <a:p>
            <a:pPr lvl="1"/>
            <a:r>
              <a:rPr lang="en-US" dirty="0"/>
              <a:t>Current Resource Allocated</a:t>
            </a:r>
          </a:p>
          <a:p>
            <a:pPr lvl="1"/>
            <a:r>
              <a:rPr lang="en-US" dirty="0"/>
              <a:t>Desired Resource Add</a:t>
            </a:r>
          </a:p>
          <a:p>
            <a:pPr lvl="1"/>
            <a:r>
              <a:rPr lang="en-US" dirty="0"/>
              <a:t>How</a:t>
            </a:r>
          </a:p>
          <a:p>
            <a:pPr lvl="1"/>
            <a:r>
              <a:rPr lang="en-US" dirty="0"/>
              <a:t>Who</a:t>
            </a:r>
          </a:p>
          <a:p>
            <a:pPr lvl="1"/>
            <a:r>
              <a:rPr lang="en-US" dirty="0"/>
              <a:t>One-time Cost Estimate</a:t>
            </a:r>
          </a:p>
          <a:p>
            <a:pPr lvl="1"/>
            <a:r>
              <a:rPr lang="en-US" dirty="0"/>
              <a:t>Timeline</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26</a:t>
            </a:fld>
            <a:endParaRPr lang="en-US"/>
          </a:p>
        </p:txBody>
      </p:sp>
      <p:graphicFrame>
        <p:nvGraphicFramePr>
          <p:cNvPr id="5" name="Table 4">
            <a:extLst>
              <a:ext uri="{FF2B5EF4-FFF2-40B4-BE49-F238E27FC236}">
                <a16:creationId xmlns:a16="http://schemas.microsoft.com/office/drawing/2014/main" id="{314C7AFF-E44B-457C-B43C-9381C88D9E6E}"/>
              </a:ext>
            </a:extLst>
          </p:cNvPr>
          <p:cNvGraphicFramePr>
            <a:graphicFrameLocks noGrp="1"/>
          </p:cNvGraphicFramePr>
          <p:nvPr>
            <p:extLst>
              <p:ext uri="{D42A27DB-BD31-4B8C-83A1-F6EECF244321}">
                <p14:modId xmlns:p14="http://schemas.microsoft.com/office/powerpoint/2010/main" val="1547049120"/>
              </p:ext>
            </p:extLst>
          </p:nvPr>
        </p:nvGraphicFramePr>
        <p:xfrm>
          <a:off x="7276971" y="2988425"/>
          <a:ext cx="2695704" cy="1440700"/>
        </p:xfrm>
        <a:graphic>
          <a:graphicData uri="http://schemas.openxmlformats.org/drawingml/2006/table">
            <a:tbl>
              <a:tblPr/>
              <a:tblGrid>
                <a:gridCol w="2695704">
                  <a:extLst>
                    <a:ext uri="{9D8B030D-6E8A-4147-A177-3AD203B41FA5}">
                      <a16:colId xmlns:a16="http://schemas.microsoft.com/office/drawing/2014/main" val="3369942505"/>
                    </a:ext>
                  </a:extLst>
                </a:gridCol>
              </a:tblGrid>
              <a:tr h="358660">
                <a:tc>
                  <a:txBody>
                    <a:bodyPr/>
                    <a:lstStyle/>
                    <a:p>
                      <a:pPr algn="l" fontAlgn="t"/>
                      <a:r>
                        <a:rPr lang="en-US" sz="1600" b="1" i="0" u="none" strike="noStrike" dirty="0">
                          <a:solidFill>
                            <a:srgbClr val="FFFFFF"/>
                          </a:solidFill>
                          <a:effectLst/>
                          <a:latin typeface="Calibri" panose="020F0502020204030204" pitchFamily="34" charset="0"/>
                        </a:rPr>
                        <a:t>Baseline Method Description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extLst>
                  <a:ext uri="{0D108BD9-81ED-4DB2-BD59-A6C34878D82A}">
                    <a16:rowId xmlns:a16="http://schemas.microsoft.com/office/drawing/2014/main" val="3695766390"/>
                  </a:ext>
                </a:extLst>
              </a:tr>
              <a:tr h="182880">
                <a:tc>
                  <a:txBody>
                    <a:bodyPr/>
                    <a:lstStyle/>
                    <a:p>
                      <a:pPr algn="l" fontAlgn="t"/>
                      <a:r>
                        <a:rPr lang="en-US" sz="1100" b="0" i="0" u="none" strike="noStrike" dirty="0">
                          <a:solidFill>
                            <a:srgbClr val="000000"/>
                          </a:solidFill>
                          <a:effectLst/>
                          <a:latin typeface="Calibri" panose="020F0502020204030204" pitchFamily="34" charset="0"/>
                        </a:rPr>
                        <a:t> Utilize Design Data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98314942"/>
                  </a:ext>
                </a:extLst>
              </a:tr>
              <a:tr h="182880">
                <a:tc>
                  <a:txBody>
                    <a:bodyPr/>
                    <a:lstStyle/>
                    <a:p>
                      <a:pPr algn="l" fontAlgn="t"/>
                      <a:r>
                        <a:rPr lang="en-US" sz="1100" b="0" i="0" u="none" strike="noStrike" dirty="0">
                          <a:solidFill>
                            <a:srgbClr val="000000"/>
                          </a:solidFill>
                          <a:effectLst/>
                          <a:latin typeface="Calibri" panose="020F0502020204030204" pitchFamily="34" charset="0"/>
                        </a:rPr>
                        <a:t> Field Walks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682450257"/>
                  </a:ext>
                </a:extLst>
              </a:tr>
              <a:tr h="182880">
                <a:tc>
                  <a:txBody>
                    <a:bodyPr/>
                    <a:lstStyle/>
                    <a:p>
                      <a:pPr algn="l" fontAlgn="t"/>
                      <a:r>
                        <a:rPr lang="en-US" sz="1100" b="0" i="0" u="none" strike="noStrike" dirty="0">
                          <a:solidFill>
                            <a:srgbClr val="000000"/>
                          </a:solidFill>
                          <a:effectLst/>
                          <a:latin typeface="Calibri" panose="020F0502020204030204" pitchFamily="34" charset="0"/>
                        </a:rPr>
                        <a:t> Mobile Imagery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31806938"/>
                  </a:ext>
                </a:extLst>
              </a:tr>
              <a:tr h="182880">
                <a:tc>
                  <a:txBody>
                    <a:bodyPr/>
                    <a:lstStyle/>
                    <a:p>
                      <a:pPr algn="l" fontAlgn="t"/>
                      <a:r>
                        <a:rPr lang="en-US" sz="1100" b="0" i="0" u="none" strike="noStrike" dirty="0">
                          <a:solidFill>
                            <a:srgbClr val="000000"/>
                          </a:solidFill>
                          <a:effectLst/>
                          <a:latin typeface="Calibri" panose="020F0502020204030204" pitchFamily="34" charset="0"/>
                        </a:rPr>
                        <a:t> Mobile LiDAR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29445262"/>
                  </a:ext>
                </a:extLst>
              </a:tr>
              <a:tr h="182880">
                <a:tc>
                  <a:txBody>
                    <a:bodyPr/>
                    <a:lstStyle/>
                    <a:p>
                      <a:pPr algn="l" fontAlgn="t"/>
                      <a:r>
                        <a:rPr lang="en-US" sz="1100" b="0" i="0" u="none" strike="noStrike" dirty="0">
                          <a:solidFill>
                            <a:srgbClr val="000000"/>
                          </a:solidFill>
                          <a:effectLst/>
                          <a:latin typeface="Calibri" panose="020F0502020204030204" pitchFamily="34" charset="0"/>
                        </a:rPr>
                        <a:t> Internal Knowledge (MnDOT Crowd Sourcing)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7070565"/>
                  </a:ext>
                </a:extLst>
              </a:tr>
              <a:tr h="70644">
                <a:tc>
                  <a:txBody>
                    <a:bodyPr/>
                    <a:lstStyle/>
                    <a:p>
                      <a:pPr algn="l" fontAlgn="t"/>
                      <a:r>
                        <a:rPr lang="en-US" sz="1100" b="0" i="0" u="none" strike="noStrike" dirty="0">
                          <a:solidFill>
                            <a:srgbClr val="000000"/>
                          </a:solidFill>
                          <a:effectLst/>
                          <a:latin typeface="Calibri" panose="020F0502020204030204" pitchFamily="34" charset="0"/>
                        </a:rPr>
                        <a:t> Satellite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0AD47"/>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432298"/>
                  </a:ext>
                </a:extLst>
              </a:tr>
            </a:tbl>
          </a:graphicData>
        </a:graphic>
      </p:graphicFrame>
    </p:spTree>
    <p:extLst>
      <p:ext uri="{BB962C8B-B14F-4D97-AF65-F5344CB8AC3E}">
        <p14:creationId xmlns:p14="http://schemas.microsoft.com/office/powerpoint/2010/main" val="863184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Data Inventory Currency </a:t>
            </a:r>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27</a:t>
            </a:fld>
            <a:endParaRPr lang="en-US"/>
          </a:p>
        </p:txBody>
      </p:sp>
      <p:graphicFrame>
        <p:nvGraphicFramePr>
          <p:cNvPr id="6" name="Table 5">
            <a:extLst>
              <a:ext uri="{FF2B5EF4-FFF2-40B4-BE49-F238E27FC236}">
                <a16:creationId xmlns:a16="http://schemas.microsoft.com/office/drawing/2014/main" id="{88F7E9FB-C296-4144-8A55-29F1336CBAC9}"/>
              </a:ext>
            </a:extLst>
          </p:cNvPr>
          <p:cNvGraphicFramePr>
            <a:graphicFrameLocks noGrp="1"/>
          </p:cNvGraphicFramePr>
          <p:nvPr>
            <p:extLst>
              <p:ext uri="{D42A27DB-BD31-4B8C-83A1-F6EECF244321}">
                <p14:modId xmlns:p14="http://schemas.microsoft.com/office/powerpoint/2010/main" val="1531652217"/>
              </p:ext>
            </p:extLst>
          </p:nvPr>
        </p:nvGraphicFramePr>
        <p:xfrm>
          <a:off x="5202367" y="2762790"/>
          <a:ext cx="6665782" cy="2454272"/>
        </p:xfrm>
        <a:graphic>
          <a:graphicData uri="http://schemas.openxmlformats.org/drawingml/2006/table">
            <a:tbl>
              <a:tblPr/>
              <a:tblGrid>
                <a:gridCol w="932155">
                  <a:extLst>
                    <a:ext uri="{9D8B030D-6E8A-4147-A177-3AD203B41FA5}">
                      <a16:colId xmlns:a16="http://schemas.microsoft.com/office/drawing/2014/main" val="2160690689"/>
                    </a:ext>
                  </a:extLst>
                </a:gridCol>
                <a:gridCol w="5733627">
                  <a:extLst>
                    <a:ext uri="{9D8B030D-6E8A-4147-A177-3AD203B41FA5}">
                      <a16:colId xmlns:a16="http://schemas.microsoft.com/office/drawing/2014/main" val="3369942505"/>
                    </a:ext>
                  </a:extLst>
                </a:gridCol>
              </a:tblGrid>
              <a:tr h="503552">
                <a:tc>
                  <a:txBody>
                    <a:bodyPr/>
                    <a:lstStyle/>
                    <a:p>
                      <a:pPr algn="l" fontAlgn="t"/>
                      <a:r>
                        <a:rPr lang="en-US" sz="1600" b="1" i="0" u="none" strike="noStrike">
                          <a:solidFill>
                            <a:srgbClr val="FFFFFF"/>
                          </a:solidFill>
                          <a:effectLst/>
                          <a:latin typeface="Calibri" panose="020F0502020204030204" pitchFamily="34" charset="0"/>
                        </a:rPr>
                        <a:t>Currency Method ID</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70AD47"/>
                    </a:solidFill>
                  </a:tcPr>
                </a:tc>
                <a:tc>
                  <a:txBody>
                    <a:bodyPr/>
                    <a:lstStyle/>
                    <a:p>
                      <a:pPr algn="l" fontAlgn="t"/>
                      <a:r>
                        <a:rPr lang="en-US" sz="2000" b="1" i="0" u="none" strike="noStrike" dirty="0">
                          <a:solidFill>
                            <a:srgbClr val="FFFFFF"/>
                          </a:solidFill>
                          <a:effectLst/>
                          <a:latin typeface="Calibri" panose="020F0502020204030204" pitchFamily="34" charset="0"/>
                        </a:rPr>
                        <a:t>Currency Method Description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3695766390"/>
                  </a:ext>
                </a:extLst>
              </a:tr>
              <a:tr h="241491">
                <a:tc>
                  <a:txBody>
                    <a:bodyPr/>
                    <a:lstStyle/>
                    <a:p>
                      <a:pPr algn="ctr" fontAlgn="t"/>
                      <a:r>
                        <a:rPr lang="en-US" sz="1600" b="0" i="0" u="none" strike="noStrike">
                          <a:solidFill>
                            <a:srgbClr val="000000"/>
                          </a:solidFill>
                          <a:effectLst/>
                          <a:latin typeface="Calibri" panose="020F0502020204030204" pitchFamily="34" charset="0"/>
                        </a:rPr>
                        <a:t>A</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SRC As-Builts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98314942"/>
                  </a:ext>
                </a:extLst>
              </a:tr>
              <a:tr h="241491">
                <a:tc>
                  <a:txBody>
                    <a:bodyPr/>
                    <a:lstStyle/>
                    <a:p>
                      <a:pPr algn="ctr" fontAlgn="t"/>
                      <a:r>
                        <a:rPr lang="en-US" sz="1600" b="0" i="0" u="none" strike="noStrike">
                          <a:solidFill>
                            <a:srgbClr val="000000"/>
                          </a:solidFill>
                          <a:effectLst/>
                          <a:latin typeface="Calibri" panose="020F0502020204030204" pitchFamily="34" charset="0"/>
                        </a:rPr>
                        <a:t>B</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Utilize Design Data &amp; As-Builts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682450257"/>
                  </a:ext>
                </a:extLst>
              </a:tr>
              <a:tr h="241491">
                <a:tc>
                  <a:txBody>
                    <a:bodyPr/>
                    <a:lstStyle/>
                    <a:p>
                      <a:pPr algn="ctr" fontAlgn="t"/>
                      <a:r>
                        <a:rPr lang="en-US" sz="1600" b="0" i="0" u="none" strike="noStrike">
                          <a:solidFill>
                            <a:srgbClr val="000000"/>
                          </a:solidFill>
                          <a:effectLst/>
                          <a:latin typeface="Calibri" panose="020F0502020204030204" pitchFamily="34" charset="0"/>
                        </a:rPr>
                        <a:t>C</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Utilize Design Data  &amp; Construction As-Builts &amp; Annual LiDAR Survey</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31806938"/>
                  </a:ext>
                </a:extLst>
              </a:tr>
              <a:tr h="241491">
                <a:tc>
                  <a:txBody>
                    <a:bodyPr/>
                    <a:lstStyle/>
                    <a:p>
                      <a:pPr algn="ctr" fontAlgn="t"/>
                      <a:r>
                        <a:rPr lang="en-US" sz="1600" b="0" i="0" u="none" strike="noStrike" dirty="0">
                          <a:solidFill>
                            <a:srgbClr val="000000"/>
                          </a:solidFill>
                          <a:effectLst/>
                          <a:latin typeface="Calibri" panose="020F0502020204030204" pitchFamily="34" charset="0"/>
                        </a:rPr>
                        <a:t>D</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Annual Imagery*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29445262"/>
                  </a:ext>
                </a:extLst>
              </a:tr>
              <a:tr h="241491">
                <a:tc>
                  <a:txBody>
                    <a:bodyPr/>
                    <a:lstStyle/>
                    <a:p>
                      <a:pPr algn="ctr" fontAlgn="t"/>
                      <a:r>
                        <a:rPr lang="en-US" sz="1600" b="0" i="0" u="none" strike="noStrike">
                          <a:solidFill>
                            <a:srgbClr val="000000"/>
                          </a:solidFill>
                          <a:effectLst/>
                          <a:latin typeface="Calibri" panose="020F0502020204030204" pitchFamily="34" charset="0"/>
                        </a:rPr>
                        <a:t>E</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MnDOT Forces During Construction projects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7070565"/>
                  </a:ext>
                </a:extLst>
              </a:tr>
              <a:tr h="241491">
                <a:tc>
                  <a:txBody>
                    <a:bodyPr/>
                    <a:lstStyle/>
                    <a:p>
                      <a:pPr algn="ctr" fontAlgn="t"/>
                      <a:r>
                        <a:rPr lang="en-US" sz="1600" b="0" i="0" u="none" strike="noStrike">
                          <a:solidFill>
                            <a:srgbClr val="000000"/>
                          </a:solidFill>
                          <a:effectLst/>
                          <a:latin typeface="Calibri" panose="020F0502020204030204" pitchFamily="34" charset="0"/>
                        </a:rPr>
                        <a:t>F</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AVL and/or Data Logging System</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237432298"/>
                  </a:ext>
                </a:extLst>
              </a:tr>
              <a:tr h="241491">
                <a:tc>
                  <a:txBody>
                    <a:bodyPr/>
                    <a:lstStyle/>
                    <a:p>
                      <a:pPr algn="ctr" fontAlgn="t"/>
                      <a:r>
                        <a:rPr lang="en-US" sz="1600" b="0" i="0" u="none" strike="noStrike">
                          <a:solidFill>
                            <a:srgbClr val="000000"/>
                          </a:solidFill>
                          <a:effectLst/>
                          <a:latin typeface="Calibri" panose="020F0502020204030204" pitchFamily="34" charset="0"/>
                        </a:rPr>
                        <a:t>G</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Linear Referencing Systems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620500"/>
                  </a:ext>
                </a:extLst>
              </a:tr>
              <a:tr h="241491">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en-US" sz="1600" b="0" i="0" u="none" strike="noStrike" dirty="0">
                          <a:solidFill>
                            <a:srgbClr val="000000"/>
                          </a:solidFill>
                          <a:effectLst/>
                          <a:latin typeface="Calibri" panose="020F0502020204030204" pitchFamily="34" charset="0"/>
                        </a:rPr>
                        <a:t>* Maplewood Van Option</a:t>
                      </a:r>
                    </a:p>
                  </a:txBody>
                  <a:tcPr marL="0" marR="0" marT="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85642726"/>
                  </a:ext>
                </a:extLst>
              </a:tr>
            </a:tbl>
          </a:graphicData>
        </a:graphic>
      </p:graphicFrame>
      <p:sp>
        <p:nvSpPr>
          <p:cNvPr id="10" name="Content Placeholder 4">
            <a:extLst>
              <a:ext uri="{FF2B5EF4-FFF2-40B4-BE49-F238E27FC236}">
                <a16:creationId xmlns:a16="http://schemas.microsoft.com/office/drawing/2014/main" id="{EDD5269C-E982-4D2A-9912-09CF847F3337}"/>
              </a:ext>
            </a:extLst>
          </p:cNvPr>
          <p:cNvSpPr txBox="1">
            <a:spLocks/>
          </p:cNvSpPr>
          <p:nvPr/>
        </p:nvSpPr>
        <p:spPr>
          <a:xfrm>
            <a:off x="247651" y="2001578"/>
            <a:ext cx="105156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Proxima Nova" panose="02000506030000020004" pitchFamily="50"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Brandon Grotesque Regular" panose="020B0503020203060202"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Specialty Office Meetings/AMPO Knowledge</a:t>
            </a:r>
          </a:p>
          <a:p>
            <a:pPr lvl="1"/>
            <a:r>
              <a:rPr lang="en-US" dirty="0"/>
              <a:t>7 Methods</a:t>
            </a:r>
          </a:p>
          <a:p>
            <a:pPr lvl="2"/>
            <a:r>
              <a:rPr lang="en-US" dirty="0"/>
              <a:t>Current, Possible, Preferred, No</a:t>
            </a:r>
          </a:p>
          <a:p>
            <a:pPr lvl="1"/>
            <a:r>
              <a:rPr lang="en-US" dirty="0"/>
              <a:t>Current Resource Allocated</a:t>
            </a:r>
          </a:p>
          <a:p>
            <a:pPr lvl="1"/>
            <a:r>
              <a:rPr lang="en-US" dirty="0"/>
              <a:t>Desired Resource Add</a:t>
            </a:r>
          </a:p>
          <a:p>
            <a:pPr lvl="1"/>
            <a:r>
              <a:rPr lang="en-US" dirty="0"/>
              <a:t>Annual Cost Estimate</a:t>
            </a:r>
          </a:p>
          <a:p>
            <a:pPr lvl="2"/>
            <a:r>
              <a:rPr lang="en-US" dirty="0"/>
              <a:t># of Asset</a:t>
            </a:r>
          </a:p>
          <a:p>
            <a:pPr lvl="2"/>
            <a:r>
              <a:rPr lang="en-US" dirty="0"/>
              <a:t>% Change upon life cycle</a:t>
            </a:r>
          </a:p>
          <a:p>
            <a:pPr lvl="2"/>
            <a:r>
              <a:rPr lang="en-US" dirty="0"/>
              <a:t>Applied Unit Cost</a:t>
            </a:r>
          </a:p>
        </p:txBody>
      </p:sp>
    </p:spTree>
    <p:extLst>
      <p:ext uri="{BB962C8B-B14F-4D97-AF65-F5344CB8AC3E}">
        <p14:creationId xmlns:p14="http://schemas.microsoft.com/office/powerpoint/2010/main" val="115957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371474" y="139958"/>
            <a:ext cx="10515600" cy="1325563"/>
          </a:xfrm>
        </p:spPr>
        <p:txBody>
          <a:bodyPr/>
          <a:lstStyle/>
          <a:p>
            <a:r>
              <a:rPr lang="en-US" dirty="0"/>
              <a:t>Data Inspections </a:t>
            </a:r>
            <a:br>
              <a:rPr lang="en-US" dirty="0"/>
            </a:br>
            <a:r>
              <a:rPr lang="en-US" dirty="0"/>
              <a:t>Condition or Assessment Data  </a:t>
            </a:r>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28</a:t>
            </a:fld>
            <a:endParaRPr lang="en-US"/>
          </a:p>
        </p:txBody>
      </p:sp>
      <p:graphicFrame>
        <p:nvGraphicFramePr>
          <p:cNvPr id="8" name="Table 7">
            <a:extLst>
              <a:ext uri="{FF2B5EF4-FFF2-40B4-BE49-F238E27FC236}">
                <a16:creationId xmlns:a16="http://schemas.microsoft.com/office/drawing/2014/main" id="{62712BB6-3961-4917-A603-A654D3524A91}"/>
              </a:ext>
            </a:extLst>
          </p:cNvPr>
          <p:cNvGraphicFramePr>
            <a:graphicFrameLocks noGrp="1"/>
          </p:cNvGraphicFramePr>
          <p:nvPr>
            <p:extLst>
              <p:ext uri="{D42A27DB-BD31-4B8C-83A1-F6EECF244321}">
                <p14:modId xmlns:p14="http://schemas.microsoft.com/office/powerpoint/2010/main" val="3160032863"/>
              </p:ext>
            </p:extLst>
          </p:nvPr>
        </p:nvGraphicFramePr>
        <p:xfrm>
          <a:off x="5505451" y="3162200"/>
          <a:ext cx="4419600" cy="1950720"/>
        </p:xfrm>
        <a:graphic>
          <a:graphicData uri="http://schemas.openxmlformats.org/drawingml/2006/table">
            <a:tbl>
              <a:tblPr/>
              <a:tblGrid>
                <a:gridCol w="1098643">
                  <a:extLst>
                    <a:ext uri="{9D8B030D-6E8A-4147-A177-3AD203B41FA5}">
                      <a16:colId xmlns:a16="http://schemas.microsoft.com/office/drawing/2014/main" val="2160690689"/>
                    </a:ext>
                  </a:extLst>
                </a:gridCol>
                <a:gridCol w="3320957">
                  <a:extLst>
                    <a:ext uri="{9D8B030D-6E8A-4147-A177-3AD203B41FA5}">
                      <a16:colId xmlns:a16="http://schemas.microsoft.com/office/drawing/2014/main" val="3369942505"/>
                    </a:ext>
                  </a:extLst>
                </a:gridCol>
              </a:tblGrid>
              <a:tr h="355743">
                <a:tc>
                  <a:txBody>
                    <a:bodyPr/>
                    <a:lstStyle/>
                    <a:p>
                      <a:pPr algn="l" fontAlgn="t"/>
                      <a:r>
                        <a:rPr lang="en-US" sz="1600" b="1" i="0" u="none" strike="noStrike" dirty="0">
                          <a:solidFill>
                            <a:srgbClr val="FFFFFF"/>
                          </a:solidFill>
                          <a:effectLst/>
                          <a:latin typeface="Calibri" panose="020F0502020204030204" pitchFamily="34" charset="0"/>
                        </a:rPr>
                        <a:t>Inspection Method ID</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70AD47"/>
                    </a:solidFill>
                  </a:tcPr>
                </a:tc>
                <a:tc>
                  <a:txBody>
                    <a:bodyPr/>
                    <a:lstStyle/>
                    <a:p>
                      <a:pPr algn="l" fontAlgn="t"/>
                      <a:r>
                        <a:rPr lang="en-US" sz="2000" b="1" i="0" u="none" strike="noStrike" dirty="0">
                          <a:solidFill>
                            <a:srgbClr val="FFFFFF"/>
                          </a:solidFill>
                          <a:effectLst/>
                          <a:latin typeface="Calibri" panose="020F0502020204030204" pitchFamily="34" charset="0"/>
                        </a:rPr>
                        <a:t>Inspection Method Description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3695766390"/>
                  </a:ext>
                </a:extLst>
              </a:tr>
              <a:tr h="182880">
                <a:tc>
                  <a:txBody>
                    <a:bodyPr/>
                    <a:lstStyle/>
                    <a:p>
                      <a:pPr algn="ctr" fontAlgn="t"/>
                      <a:r>
                        <a:rPr lang="en-US" sz="1600" b="0" i="0" u="none" strike="noStrike" dirty="0">
                          <a:solidFill>
                            <a:srgbClr val="000000"/>
                          </a:solidFill>
                          <a:effectLst/>
                          <a:latin typeface="Calibri" panose="020F0502020204030204" pitchFamily="34" charset="0"/>
                        </a:rPr>
                        <a:t>H</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Visual Inspection (VT)</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198314942"/>
                  </a:ext>
                </a:extLst>
              </a:tr>
              <a:tr h="182880">
                <a:tc>
                  <a:txBody>
                    <a:bodyPr/>
                    <a:lstStyle/>
                    <a:p>
                      <a:pPr algn="ctr" fontAlgn="t"/>
                      <a:r>
                        <a:rPr lang="en-US" sz="1600" b="0" i="0" u="none" strike="noStrike" dirty="0">
                          <a:solidFill>
                            <a:srgbClr val="000000"/>
                          </a:solidFill>
                          <a:effectLst/>
                          <a:latin typeface="Calibri" panose="020F0502020204030204" pitchFamily="34" charset="0"/>
                        </a:rPr>
                        <a:t>I</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Physical Field Device Inspection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682450257"/>
                  </a:ext>
                </a:extLst>
              </a:tr>
              <a:tr h="182880">
                <a:tc>
                  <a:txBody>
                    <a:bodyPr/>
                    <a:lstStyle/>
                    <a:p>
                      <a:pPr algn="ctr" fontAlgn="t"/>
                      <a:r>
                        <a:rPr lang="en-US" sz="1600" b="0" i="0" u="none" strike="noStrike" dirty="0">
                          <a:solidFill>
                            <a:srgbClr val="000000"/>
                          </a:solidFill>
                          <a:effectLst/>
                          <a:latin typeface="Calibri" panose="020F0502020204030204" pitchFamily="34" charset="0"/>
                        </a:rPr>
                        <a:t>J</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MnDOT Pavement Van Sensors</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31806938"/>
                  </a:ext>
                </a:extLst>
              </a:tr>
              <a:tr h="182880">
                <a:tc>
                  <a:txBody>
                    <a:bodyPr/>
                    <a:lstStyle/>
                    <a:p>
                      <a:pPr algn="ctr" fontAlgn="t"/>
                      <a:r>
                        <a:rPr lang="en-US" sz="1600" b="0" i="0" u="none" strike="noStrike" dirty="0">
                          <a:solidFill>
                            <a:srgbClr val="000000"/>
                          </a:solidFill>
                          <a:effectLst/>
                          <a:latin typeface="Calibri" panose="020F0502020204030204" pitchFamily="34" charset="0"/>
                        </a:rPr>
                        <a:t>K</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Satellite or Aerial Imagery</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1129445262"/>
                  </a:ext>
                </a:extLst>
              </a:tr>
              <a:tr h="182880">
                <a:tc>
                  <a:txBody>
                    <a:bodyPr/>
                    <a:lstStyle/>
                    <a:p>
                      <a:pPr algn="ctr" fontAlgn="t"/>
                      <a:r>
                        <a:rPr lang="en-US" sz="1600" b="0" i="0" u="none" strike="noStrike" dirty="0">
                          <a:solidFill>
                            <a:srgbClr val="000000"/>
                          </a:solidFill>
                          <a:effectLst/>
                          <a:latin typeface="Calibri" panose="020F0502020204030204" pitchFamily="34" charset="0"/>
                        </a:rPr>
                        <a:t>L</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Drone Inspection</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417070565"/>
                  </a:ext>
                </a:extLst>
              </a:tr>
              <a:tr h="182880">
                <a:tc>
                  <a:txBody>
                    <a:bodyPr/>
                    <a:lstStyle/>
                    <a:p>
                      <a:pPr algn="ctr" fontAlgn="t"/>
                      <a:r>
                        <a:rPr lang="en-US" sz="1600" b="0" i="0" u="none" strike="noStrike" dirty="0">
                          <a:solidFill>
                            <a:srgbClr val="000000"/>
                          </a:solidFill>
                          <a:effectLst/>
                          <a:latin typeface="Calibri" panose="020F0502020204030204" pitchFamily="34" charset="0"/>
                        </a:rPr>
                        <a:t>M</a:t>
                      </a:r>
                    </a:p>
                  </a:txBody>
                  <a:tcPr marL="0" marR="0" marT="0" marB="0">
                    <a:lnL w="6350" cap="flat" cmpd="sng" algn="ctr">
                      <a:solidFill>
                        <a:srgbClr val="000000"/>
                      </a:solidFill>
                      <a:prstDash val="solid"/>
                      <a:round/>
                      <a:headEnd type="none" w="med" len="med"/>
                      <a:tailEnd type="none" w="med" len="med"/>
                    </a:lnL>
                    <a:lnR>
                      <a:noFill/>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Mobile Lidar</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70AD47"/>
                      </a:solidFill>
                      <a:prstDash val="solid"/>
                      <a:round/>
                      <a:headEnd type="none" w="med" len="med"/>
                      <a:tailEnd type="none" w="med" len="med"/>
                    </a:lnT>
                    <a:lnB w="6350" cap="flat" cmpd="sng" algn="ctr">
                      <a:solidFill>
                        <a:srgbClr val="70AD47"/>
                      </a:solidFill>
                      <a:prstDash val="solid"/>
                      <a:round/>
                      <a:headEnd type="none" w="med" len="med"/>
                      <a:tailEnd type="none" w="med" len="med"/>
                    </a:lnB>
                  </a:tcPr>
                </a:tc>
                <a:extLst>
                  <a:ext uri="{0D108BD9-81ED-4DB2-BD59-A6C34878D82A}">
                    <a16:rowId xmlns:a16="http://schemas.microsoft.com/office/drawing/2014/main" val="3237432298"/>
                  </a:ext>
                </a:extLst>
              </a:tr>
            </a:tbl>
          </a:graphicData>
        </a:graphic>
      </p:graphicFrame>
      <p:sp>
        <p:nvSpPr>
          <p:cNvPr id="7" name="Content Placeholder 4">
            <a:extLst>
              <a:ext uri="{FF2B5EF4-FFF2-40B4-BE49-F238E27FC236}">
                <a16:creationId xmlns:a16="http://schemas.microsoft.com/office/drawing/2014/main" id="{3902755F-420C-46F6-916D-49F833EA8061}"/>
              </a:ext>
            </a:extLst>
          </p:cNvPr>
          <p:cNvSpPr txBox="1">
            <a:spLocks/>
          </p:cNvSpPr>
          <p:nvPr/>
        </p:nvSpPr>
        <p:spPr>
          <a:xfrm>
            <a:off x="247651" y="1790441"/>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Proxima Nova" panose="02000506030000020004" pitchFamily="50"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Brandon Grotesque Regular" panose="020B0503020203060202"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Specialty Office Meetings/AMPO Knowledge</a:t>
            </a:r>
          </a:p>
          <a:p>
            <a:pPr lvl="1"/>
            <a:r>
              <a:rPr lang="en-US" dirty="0"/>
              <a:t>Refer to AM Approach to Determine Desired Inspection Requirement</a:t>
            </a:r>
          </a:p>
          <a:p>
            <a:pPr lvl="1"/>
            <a:r>
              <a:rPr lang="en-US" dirty="0"/>
              <a:t>6 Methods</a:t>
            </a:r>
          </a:p>
          <a:p>
            <a:pPr lvl="2"/>
            <a:r>
              <a:rPr lang="en-US" dirty="0"/>
              <a:t>Current, Possible, Preferred, No</a:t>
            </a:r>
          </a:p>
          <a:p>
            <a:pPr lvl="1"/>
            <a:r>
              <a:rPr lang="en-US" dirty="0"/>
              <a:t>Current Resource Allocated</a:t>
            </a:r>
          </a:p>
          <a:p>
            <a:pPr lvl="1"/>
            <a:r>
              <a:rPr lang="en-US" dirty="0"/>
              <a:t>Desired Resource Add</a:t>
            </a:r>
          </a:p>
          <a:p>
            <a:pPr lvl="1"/>
            <a:r>
              <a:rPr lang="en-US" dirty="0"/>
              <a:t>Annual Cost Estimate </a:t>
            </a:r>
          </a:p>
          <a:p>
            <a:pPr lvl="2"/>
            <a:r>
              <a:rPr lang="en-US" dirty="0"/>
              <a:t>No. of Asset Units</a:t>
            </a:r>
          </a:p>
          <a:p>
            <a:pPr lvl="2"/>
            <a:r>
              <a:rPr lang="en-US" dirty="0"/>
              <a:t>No. of Inspections</a:t>
            </a:r>
          </a:p>
          <a:p>
            <a:pPr lvl="2"/>
            <a:r>
              <a:rPr lang="en-US" dirty="0"/>
              <a:t>Inspection Cost/Unit</a:t>
            </a:r>
          </a:p>
          <a:p>
            <a:pPr lvl="2"/>
            <a:r>
              <a:rPr lang="en-US" dirty="0"/>
              <a:t>Inspection Frequency</a:t>
            </a:r>
          </a:p>
          <a:p>
            <a:pPr lvl="2"/>
            <a:r>
              <a:rPr lang="en-US" dirty="0"/>
              <a:t>Total Cost</a:t>
            </a:r>
          </a:p>
          <a:p>
            <a:pPr lvl="2"/>
            <a:endParaRPr lang="en-US" dirty="0"/>
          </a:p>
          <a:p>
            <a:endParaRPr lang="en-US" dirty="0"/>
          </a:p>
          <a:p>
            <a:endParaRPr lang="en-US" dirty="0"/>
          </a:p>
          <a:p>
            <a:endParaRPr lang="en-US" dirty="0"/>
          </a:p>
        </p:txBody>
      </p:sp>
    </p:spTree>
    <p:extLst>
      <p:ext uri="{BB962C8B-B14F-4D97-AF65-F5344CB8AC3E}">
        <p14:creationId xmlns:p14="http://schemas.microsoft.com/office/powerpoint/2010/main" val="1745092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371474" y="218151"/>
            <a:ext cx="10515600" cy="1325563"/>
          </a:xfrm>
        </p:spPr>
        <p:txBody>
          <a:bodyPr/>
          <a:lstStyle/>
          <a:p>
            <a:r>
              <a:rPr lang="en-US" dirty="0"/>
              <a:t>Other Data Implementation Tasks</a:t>
            </a:r>
          </a:p>
        </p:txBody>
      </p:sp>
      <p:sp>
        <p:nvSpPr>
          <p:cNvPr id="3" name="Slide Number Placeholder 2">
            <a:extLst>
              <a:ext uri="{FF2B5EF4-FFF2-40B4-BE49-F238E27FC236}">
                <a16:creationId xmlns:a16="http://schemas.microsoft.com/office/drawing/2014/main" id="{30733187-5AD2-4CC9-A1F7-D42F0A6734E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29</a:t>
            </a:fld>
            <a:endParaRPr lang="en-US"/>
          </a:p>
        </p:txBody>
      </p:sp>
      <p:sp>
        <p:nvSpPr>
          <p:cNvPr id="7" name="Content Placeholder 4">
            <a:extLst>
              <a:ext uri="{FF2B5EF4-FFF2-40B4-BE49-F238E27FC236}">
                <a16:creationId xmlns:a16="http://schemas.microsoft.com/office/drawing/2014/main" id="{3902755F-420C-46F6-916D-49F833EA8061}"/>
              </a:ext>
            </a:extLst>
          </p:cNvPr>
          <p:cNvSpPr txBox="1">
            <a:spLocks/>
          </p:cNvSpPr>
          <p:nvPr/>
        </p:nvSpPr>
        <p:spPr>
          <a:xfrm>
            <a:off x="247651" y="1790441"/>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Proxima Nova" panose="02000506030000020004" pitchFamily="50"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Brandon Grotesque Regular" panose="020B0503020203060202"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Task Descriptions</a:t>
            </a:r>
          </a:p>
          <a:p>
            <a:pPr lvl="1"/>
            <a:r>
              <a:rPr lang="en-US" dirty="0"/>
              <a:t>Software Upgrades or Enhancements</a:t>
            </a:r>
          </a:p>
          <a:p>
            <a:pPr lvl="1"/>
            <a:r>
              <a:rPr lang="en-US" dirty="0"/>
              <a:t>Training Opportunities</a:t>
            </a:r>
          </a:p>
          <a:p>
            <a:pPr lvl="1"/>
            <a:r>
              <a:rPr lang="en-US" dirty="0"/>
              <a:t>Level of Detail Within Asset Inventories</a:t>
            </a:r>
          </a:p>
          <a:p>
            <a:pPr lvl="1"/>
            <a:r>
              <a:rPr lang="en-US" dirty="0"/>
              <a:t>Current Research Projects</a:t>
            </a:r>
          </a:p>
          <a:p>
            <a:pPr lvl="1"/>
            <a:r>
              <a:rPr lang="en-US" dirty="0"/>
              <a:t>Business Process Changes or Documentation</a:t>
            </a:r>
          </a:p>
          <a:p>
            <a:pPr lvl="2"/>
            <a:r>
              <a:rPr lang="en-US" dirty="0"/>
              <a:t>Design</a:t>
            </a:r>
          </a:p>
          <a:p>
            <a:pPr lvl="2"/>
            <a:r>
              <a:rPr lang="en-US" dirty="0"/>
              <a:t>Inspection Guides</a:t>
            </a:r>
          </a:p>
          <a:p>
            <a:pPr lvl="2"/>
            <a:r>
              <a:rPr lang="en-US" dirty="0"/>
              <a:t>Inspection Frequency</a:t>
            </a:r>
          </a:p>
          <a:p>
            <a:r>
              <a:rPr lang="en-US" dirty="0"/>
              <a:t>Short-term or Long-term</a:t>
            </a:r>
          </a:p>
          <a:p>
            <a:r>
              <a:rPr lang="en-US" dirty="0"/>
              <a:t>Roles and Responsibilities TBD</a:t>
            </a:r>
          </a:p>
        </p:txBody>
      </p:sp>
      <p:pic>
        <p:nvPicPr>
          <p:cNvPr id="4" name="Picture 3">
            <a:extLst>
              <a:ext uri="{FF2B5EF4-FFF2-40B4-BE49-F238E27FC236}">
                <a16:creationId xmlns:a16="http://schemas.microsoft.com/office/drawing/2014/main" id="{8EAFABE0-C74E-48C8-A48C-90A835E96167}"/>
              </a:ext>
            </a:extLst>
          </p:cNvPr>
          <p:cNvPicPr>
            <a:picLocks noChangeAspect="1"/>
          </p:cNvPicPr>
          <p:nvPr/>
        </p:nvPicPr>
        <p:blipFill>
          <a:blip r:embed="rId3"/>
          <a:stretch>
            <a:fillRect/>
          </a:stretch>
        </p:blipFill>
        <p:spPr>
          <a:xfrm>
            <a:off x="7272336" y="2324100"/>
            <a:ext cx="3848100" cy="2209800"/>
          </a:xfrm>
          <a:prstGeom prst="rect">
            <a:avLst/>
          </a:prstGeom>
        </p:spPr>
      </p:pic>
    </p:spTree>
    <p:extLst>
      <p:ext uri="{BB962C8B-B14F-4D97-AF65-F5344CB8AC3E}">
        <p14:creationId xmlns:p14="http://schemas.microsoft.com/office/powerpoint/2010/main" val="365258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Introductions</a:t>
            </a:r>
          </a:p>
        </p:txBody>
      </p:sp>
      <p:sp>
        <p:nvSpPr>
          <p:cNvPr id="7" name="Content Placeholder 6">
            <a:extLst>
              <a:ext uri="{FF2B5EF4-FFF2-40B4-BE49-F238E27FC236}">
                <a16:creationId xmlns:a16="http://schemas.microsoft.com/office/drawing/2014/main" id="{A72AD2E3-5F37-453F-B442-91D7EB14F9ED}"/>
              </a:ext>
            </a:extLst>
          </p:cNvPr>
          <p:cNvSpPr>
            <a:spLocks noGrp="1"/>
          </p:cNvSpPr>
          <p:nvPr>
            <p:ph idx="1"/>
          </p:nvPr>
        </p:nvSpPr>
        <p:spPr>
          <a:xfrm>
            <a:off x="838200" y="1825625"/>
            <a:ext cx="10515600" cy="4351338"/>
          </a:xfrm>
        </p:spPr>
        <p:txBody>
          <a:bodyPr/>
          <a:lstStyle/>
          <a:p>
            <a:r>
              <a:rPr lang="en-US" dirty="0"/>
              <a:t>Name</a:t>
            </a:r>
          </a:p>
          <a:p>
            <a:r>
              <a:rPr lang="en-US" dirty="0"/>
              <a:t>Office</a:t>
            </a:r>
          </a:p>
          <a:p>
            <a:r>
              <a:rPr lang="en-US" dirty="0"/>
              <a:t>Involvement With AMSIP or Asset Management</a:t>
            </a:r>
          </a:p>
          <a:p>
            <a:r>
              <a:rPr lang="en-US" dirty="0"/>
              <a:t>What Do You Want To Get Out of The Workshop?</a:t>
            </a:r>
          </a:p>
          <a:p>
            <a:endParaRPr lang="en-US" dirty="0"/>
          </a:p>
          <a:p>
            <a:pPr marL="0" indent="0">
              <a:buNone/>
            </a:pPr>
            <a:r>
              <a:rPr lang="en-US" dirty="0"/>
              <a:t>You Get 30 Seconds!</a:t>
            </a:r>
          </a:p>
        </p:txBody>
      </p:sp>
      <p:sp>
        <p:nvSpPr>
          <p:cNvPr id="3" name="Slide Number Placeholder 2">
            <a:extLst>
              <a:ext uri="{FF2B5EF4-FFF2-40B4-BE49-F238E27FC236}">
                <a16:creationId xmlns:a16="http://schemas.microsoft.com/office/drawing/2014/main" id="{88D01D3B-C7D8-4641-A24E-767A142758E5}"/>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a:t>
            </a:fld>
            <a:endParaRPr lang="en-US"/>
          </a:p>
        </p:txBody>
      </p:sp>
    </p:spTree>
    <p:extLst>
      <p:ext uri="{BB962C8B-B14F-4D97-AF65-F5344CB8AC3E}">
        <p14:creationId xmlns:p14="http://schemas.microsoft.com/office/powerpoint/2010/main" val="2720791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Return On Investment Analysis</a:t>
            </a:r>
          </a:p>
        </p:txBody>
      </p:sp>
      <p:sp>
        <p:nvSpPr>
          <p:cNvPr id="10" name="Text Placeholder 9">
            <a:extLst>
              <a:ext uri="{FF2B5EF4-FFF2-40B4-BE49-F238E27FC236}">
                <a16:creationId xmlns:a16="http://schemas.microsoft.com/office/drawing/2014/main" id="{AE07CABC-A4A8-4AB0-A6DD-5C721943C088}"/>
              </a:ext>
            </a:extLst>
          </p:cNvPr>
          <p:cNvSpPr>
            <a:spLocks noGrp="1"/>
          </p:cNvSpPr>
          <p:nvPr>
            <p:ph type="body" idx="1"/>
          </p:nvPr>
        </p:nvSpPr>
        <p:spPr>
          <a:xfrm>
            <a:off x="1055784" y="4562475"/>
            <a:ext cx="10515600" cy="1500187"/>
          </a:xfrm>
        </p:spPr>
        <p:txBody>
          <a:bodyPr/>
          <a:lstStyle/>
          <a:p>
            <a:r>
              <a:rPr lang="en-US" dirty="0"/>
              <a:t>Bill Robert, spy pond partners</a:t>
            </a:r>
          </a:p>
        </p:txBody>
      </p:sp>
      <p:sp>
        <p:nvSpPr>
          <p:cNvPr id="3" name="Slide Number Placeholder 2">
            <a:extLst>
              <a:ext uri="{FF2B5EF4-FFF2-40B4-BE49-F238E27FC236}">
                <a16:creationId xmlns:a16="http://schemas.microsoft.com/office/drawing/2014/main" id="{5239BAF8-EA74-490F-9826-174292E7E9F2}"/>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30</a:t>
            </a:fld>
            <a:endParaRPr lang="en-US"/>
          </a:p>
        </p:txBody>
      </p:sp>
    </p:spTree>
    <p:extLst>
      <p:ext uri="{BB962C8B-B14F-4D97-AF65-F5344CB8AC3E}">
        <p14:creationId xmlns:p14="http://schemas.microsoft.com/office/powerpoint/2010/main" val="3505863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Return On Investment (ROI) Analysis</a:t>
            </a:r>
          </a:p>
        </p:txBody>
      </p:sp>
      <p:sp>
        <p:nvSpPr>
          <p:cNvPr id="3" name="Content Placeholder 2">
            <a:extLst>
              <a:ext uri="{FF2B5EF4-FFF2-40B4-BE49-F238E27FC236}">
                <a16:creationId xmlns:a16="http://schemas.microsoft.com/office/drawing/2014/main" id="{F5447CC1-4A76-4953-9D49-9C3AFB60549E}"/>
              </a:ext>
            </a:extLst>
          </p:cNvPr>
          <p:cNvSpPr>
            <a:spLocks noGrp="1"/>
          </p:cNvSpPr>
          <p:nvPr>
            <p:ph idx="1"/>
          </p:nvPr>
        </p:nvSpPr>
        <p:spPr>
          <a:xfrm>
            <a:off x="838200" y="1825625"/>
            <a:ext cx="10515600" cy="4351338"/>
          </a:xfrm>
        </p:spPr>
        <p:txBody>
          <a:bodyPr/>
          <a:lstStyle/>
          <a:p>
            <a:r>
              <a:rPr lang="en-US" dirty="0"/>
              <a:t>Performed this analysis to better quantify the benefits of collecting additional data for selected asset types</a:t>
            </a:r>
          </a:p>
          <a:p>
            <a:r>
              <a:rPr lang="en-US" dirty="0"/>
              <a:t>Focused specifically on calculating the ROI of adding more culverts to the inventory (side and entrance culverts)</a:t>
            </a:r>
          </a:p>
          <a:p>
            <a:r>
              <a:rPr lang="en-US" dirty="0"/>
              <a:t>Used framework and tool from NCHRP Report 866</a:t>
            </a:r>
          </a:p>
          <a:p>
            <a:r>
              <a:rPr lang="en-US" dirty="0"/>
              <a:t>Performed calculations for a representative district</a:t>
            </a:r>
          </a:p>
          <a:p>
            <a:r>
              <a:rPr lang="en-US" dirty="0"/>
              <a:t>Reviewed the framework and tool in a web-based workshop, then followed up with District 2 staff for more data</a:t>
            </a:r>
          </a:p>
          <a:p>
            <a:endParaRPr lang="en-US" dirty="0"/>
          </a:p>
          <a:p>
            <a:endParaRPr lang="en-US" dirty="0"/>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31</a:t>
            </a:fld>
            <a:endParaRPr lang="en-US"/>
          </a:p>
        </p:txBody>
      </p:sp>
    </p:spTree>
    <p:extLst>
      <p:ext uri="{BB962C8B-B14F-4D97-AF65-F5344CB8AC3E}">
        <p14:creationId xmlns:p14="http://schemas.microsoft.com/office/powerpoint/2010/main" val="3427916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lstStyle/>
          <a:p>
            <a:r>
              <a:rPr lang="en-US"/>
              <a:t>NCHRP Report 866 Contents</a:t>
            </a:r>
            <a:endParaRPr lang="en-US" dirty="0"/>
          </a:p>
        </p:txBody>
      </p:sp>
      <p:sp>
        <p:nvSpPr>
          <p:cNvPr id="2" name="Content Placeholder 1"/>
          <p:cNvSpPr>
            <a:spLocks noGrp="1"/>
          </p:cNvSpPr>
          <p:nvPr>
            <p:ph sz="half" idx="1"/>
          </p:nvPr>
        </p:nvSpPr>
        <p:spPr>
          <a:xfrm>
            <a:off x="838200" y="1825625"/>
            <a:ext cx="5181600" cy="4351338"/>
          </a:xfrm>
        </p:spPr>
        <p:txBody>
          <a:bodyPr>
            <a:normAutofit fontScale="85000" lnSpcReduction="20000"/>
          </a:bodyPr>
          <a:lstStyle/>
          <a:p>
            <a:r>
              <a:rPr lang="en-US" b="1" dirty="0"/>
              <a:t>Framework</a:t>
            </a:r>
            <a:r>
              <a:rPr lang="en-US" dirty="0"/>
              <a:t> addressing evaluation of ROI and other financial metrics for asset management system/process investments </a:t>
            </a:r>
          </a:p>
          <a:p>
            <a:r>
              <a:rPr lang="en-US" b="1" dirty="0"/>
              <a:t>Set of case studies </a:t>
            </a:r>
            <a:r>
              <a:rPr lang="en-US" dirty="0"/>
              <a:t>illustrating calculation of ROI and demonstrating potential benefits of asset management system/process investments</a:t>
            </a:r>
          </a:p>
          <a:p>
            <a:r>
              <a:rPr lang="en-US" b="1" dirty="0"/>
              <a:t>Guidance document and tool </a:t>
            </a:r>
            <a:r>
              <a:rPr lang="en-US" dirty="0"/>
              <a:t>with step-by-step procedures agencies can follow to calculate ROI and other metrics for a proposed asset management system/process investment</a:t>
            </a:r>
          </a:p>
        </p:txBody>
      </p:sp>
      <p:pic>
        <p:nvPicPr>
          <p:cNvPr id="9" name="Content Placeholder 8">
            <a:extLst>
              <a:ext uri="{FF2B5EF4-FFF2-40B4-BE49-F238E27FC236}">
                <a16:creationId xmlns:a16="http://schemas.microsoft.com/office/drawing/2014/main" id="{AAFF4CFC-72F1-4D9B-8B1D-BBF2C77E7CA3}"/>
              </a:ext>
            </a:extLst>
          </p:cNvPr>
          <p:cNvPicPr>
            <a:picLocks noGrp="1" noChangeAspect="1"/>
          </p:cNvPicPr>
          <p:nvPr>
            <p:ph sz="half" idx="2"/>
          </p:nvPr>
        </p:nvPicPr>
        <p:blipFill>
          <a:blip r:embed="rId2"/>
          <a:stretch>
            <a:fillRect/>
          </a:stretch>
        </p:blipFill>
        <p:spPr>
          <a:xfrm>
            <a:off x="7315125" y="2121597"/>
            <a:ext cx="2895749" cy="3759393"/>
          </a:xfrm>
        </p:spPr>
      </p:pic>
    </p:spTree>
    <p:extLst>
      <p:ext uri="{BB962C8B-B14F-4D97-AF65-F5344CB8AC3E}">
        <p14:creationId xmlns:p14="http://schemas.microsoft.com/office/powerpoint/2010/main" val="382361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ROI Calculation Steps</a:t>
            </a:r>
          </a:p>
        </p:txBody>
      </p:sp>
      <p:sp>
        <p:nvSpPr>
          <p:cNvPr id="2" name="Content Placeholder 1"/>
          <p:cNvSpPr>
            <a:spLocks noGrp="1"/>
          </p:cNvSpPr>
          <p:nvPr>
            <p:ph idx="1"/>
          </p:nvPr>
        </p:nvSpPr>
        <p:spPr/>
        <p:txBody>
          <a:bodyPr/>
          <a:lstStyle/>
          <a:p>
            <a:endParaRPr lang="en-US" dirty="0"/>
          </a:p>
          <a:p>
            <a:endParaRPr lang="en-US" dirty="0"/>
          </a:p>
        </p:txBody>
      </p:sp>
      <p:graphicFrame>
        <p:nvGraphicFramePr>
          <p:cNvPr id="5" name="Diagram 4"/>
          <p:cNvGraphicFramePr/>
          <p:nvPr>
            <p:extLst>
              <p:ext uri="{D42A27DB-BD31-4B8C-83A1-F6EECF244321}">
                <p14:modId xmlns:p14="http://schemas.microsoft.com/office/powerpoint/2010/main" val="268721279"/>
              </p:ext>
            </p:extLst>
          </p:nvPr>
        </p:nvGraphicFramePr>
        <p:xfrm>
          <a:off x="795867" y="1876098"/>
          <a:ext cx="7223760" cy="444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7470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MnDOT ROI Analysis Participants</a:t>
            </a:r>
          </a:p>
        </p:txBody>
      </p:sp>
      <p:sp>
        <p:nvSpPr>
          <p:cNvPr id="3" name="Content Placeholder 2">
            <a:extLst>
              <a:ext uri="{FF2B5EF4-FFF2-40B4-BE49-F238E27FC236}">
                <a16:creationId xmlns:a16="http://schemas.microsoft.com/office/drawing/2014/main" id="{F5447CC1-4A76-4953-9D49-9C3AFB60549E}"/>
              </a:ext>
            </a:extLst>
          </p:cNvPr>
          <p:cNvSpPr>
            <a:spLocks noGrp="1"/>
          </p:cNvSpPr>
          <p:nvPr>
            <p:ph sz="half" idx="1"/>
          </p:nvPr>
        </p:nvSpPr>
        <p:spPr>
          <a:xfrm>
            <a:off x="838200" y="1825625"/>
            <a:ext cx="5181600" cy="4351338"/>
          </a:xfrm>
        </p:spPr>
        <p:txBody>
          <a:bodyPr>
            <a:normAutofit fontScale="92500" lnSpcReduction="20000"/>
          </a:bodyPr>
          <a:lstStyle/>
          <a:p>
            <a:r>
              <a:rPr lang="en-US" dirty="0"/>
              <a:t>Initial Workshop – 11/12</a:t>
            </a:r>
          </a:p>
          <a:p>
            <a:pPr lvl="1"/>
            <a:r>
              <a:rPr lang="en-US" dirty="0"/>
              <a:t>Ruth </a:t>
            </a:r>
            <a:r>
              <a:rPr lang="en-US" dirty="0" err="1"/>
              <a:t>Betcher</a:t>
            </a:r>
            <a:endParaRPr lang="en-US" dirty="0"/>
          </a:p>
          <a:p>
            <a:pPr lvl="1"/>
            <a:r>
              <a:rPr lang="en-US" dirty="0"/>
              <a:t>Tara Carson</a:t>
            </a:r>
          </a:p>
          <a:p>
            <a:pPr lvl="1"/>
            <a:r>
              <a:rPr lang="en-US" dirty="0"/>
              <a:t>Andrea Hendrickson</a:t>
            </a:r>
          </a:p>
          <a:p>
            <a:pPr lvl="1"/>
            <a:r>
              <a:rPr lang="en-US" dirty="0"/>
              <a:t>Kris </a:t>
            </a:r>
            <a:r>
              <a:rPr lang="en-US" dirty="0" err="1"/>
              <a:t>Langlie</a:t>
            </a:r>
            <a:endParaRPr lang="en-US" dirty="0"/>
          </a:p>
          <a:p>
            <a:pPr lvl="1"/>
            <a:r>
              <a:rPr lang="en-US" dirty="0"/>
              <a:t>Doug Maki</a:t>
            </a:r>
          </a:p>
          <a:p>
            <a:pPr lvl="1"/>
            <a:r>
              <a:rPr lang="en-US" dirty="0"/>
              <a:t>Greg Masteller</a:t>
            </a:r>
          </a:p>
          <a:p>
            <a:pPr lvl="1"/>
            <a:r>
              <a:rPr lang="en-US" dirty="0"/>
              <a:t>Bridget Miller</a:t>
            </a:r>
          </a:p>
          <a:p>
            <a:pPr lvl="1"/>
            <a:r>
              <a:rPr lang="en-US" dirty="0"/>
              <a:t>Rachel Miller</a:t>
            </a:r>
          </a:p>
          <a:p>
            <a:pPr lvl="1"/>
            <a:r>
              <a:rPr lang="en-US" dirty="0"/>
              <a:t>David Mohar</a:t>
            </a:r>
          </a:p>
          <a:p>
            <a:pPr lvl="1"/>
            <a:r>
              <a:rPr lang="en-US" dirty="0"/>
              <a:t>Scott Morgan</a:t>
            </a:r>
          </a:p>
          <a:p>
            <a:pPr lvl="1"/>
            <a:r>
              <a:rPr lang="en-US" dirty="0"/>
              <a:t>Beth </a:t>
            </a:r>
            <a:r>
              <a:rPr lang="en-US" dirty="0" err="1"/>
              <a:t>Neuendorf</a:t>
            </a:r>
            <a:endParaRPr lang="en-US" dirty="0"/>
          </a:p>
          <a:p>
            <a:pPr lvl="1"/>
            <a:r>
              <a:rPr lang="en-US" dirty="0"/>
              <a:t>Lisa </a:t>
            </a:r>
            <a:r>
              <a:rPr lang="en-US" dirty="0" err="1"/>
              <a:t>Sayler</a:t>
            </a:r>
            <a:endParaRPr lang="en-US" dirty="0"/>
          </a:p>
          <a:p>
            <a:pPr lvl="1"/>
            <a:endParaRPr lang="en-US" dirty="0"/>
          </a:p>
        </p:txBody>
      </p:sp>
      <p:sp>
        <p:nvSpPr>
          <p:cNvPr id="9" name="Content Placeholder 8">
            <a:extLst>
              <a:ext uri="{FF2B5EF4-FFF2-40B4-BE49-F238E27FC236}">
                <a16:creationId xmlns:a16="http://schemas.microsoft.com/office/drawing/2014/main" id="{3FDA4D8C-2EB5-407C-A926-637F98D73E4A}"/>
              </a:ext>
            </a:extLst>
          </p:cNvPr>
          <p:cNvSpPr>
            <a:spLocks noGrp="1"/>
          </p:cNvSpPr>
          <p:nvPr>
            <p:ph sz="half" idx="2"/>
          </p:nvPr>
        </p:nvSpPr>
        <p:spPr>
          <a:xfrm>
            <a:off x="6172200" y="1825625"/>
            <a:ext cx="5181600" cy="4351338"/>
          </a:xfrm>
        </p:spPr>
        <p:txBody>
          <a:bodyPr>
            <a:normAutofit fontScale="92500" lnSpcReduction="20000"/>
          </a:bodyPr>
          <a:lstStyle/>
          <a:p>
            <a:pPr lvl="1"/>
            <a:r>
              <a:rPr lang="en-US" dirty="0"/>
              <a:t>Allen Schmitz</a:t>
            </a:r>
          </a:p>
          <a:p>
            <a:pPr lvl="1"/>
            <a:r>
              <a:rPr lang="en-US" dirty="0"/>
              <a:t>David </a:t>
            </a:r>
            <a:r>
              <a:rPr lang="en-US" dirty="0" err="1"/>
              <a:t>Solsrud</a:t>
            </a:r>
            <a:endParaRPr lang="en-US" dirty="0"/>
          </a:p>
          <a:p>
            <a:pPr lvl="1"/>
            <a:r>
              <a:rPr lang="en-US" dirty="0"/>
              <a:t>Jason Swenson</a:t>
            </a:r>
          </a:p>
          <a:p>
            <a:pPr lvl="1"/>
            <a:r>
              <a:rPr lang="en-US" dirty="0"/>
              <a:t>Trisha </a:t>
            </a:r>
            <a:r>
              <a:rPr lang="en-US" dirty="0" err="1"/>
              <a:t>Stefanski</a:t>
            </a:r>
            <a:endParaRPr lang="en-US" dirty="0"/>
          </a:p>
          <a:p>
            <a:pPr lvl="1"/>
            <a:r>
              <a:rPr lang="en-US" dirty="0"/>
              <a:t>Kellie Thom</a:t>
            </a:r>
          </a:p>
          <a:p>
            <a:r>
              <a:rPr lang="en-US" dirty="0"/>
              <a:t>Follow-Up Discussion – 12/9</a:t>
            </a:r>
          </a:p>
          <a:p>
            <a:pPr lvl="1"/>
            <a:r>
              <a:rPr lang="en-US" dirty="0"/>
              <a:t>Ruth </a:t>
            </a:r>
            <a:r>
              <a:rPr lang="en-US" dirty="0" err="1"/>
              <a:t>Betcher</a:t>
            </a:r>
            <a:endParaRPr lang="en-US" dirty="0"/>
          </a:p>
          <a:p>
            <a:pPr lvl="1"/>
            <a:r>
              <a:rPr lang="en-US" dirty="0"/>
              <a:t>Michael </a:t>
            </a:r>
            <a:r>
              <a:rPr lang="en-US" dirty="0" err="1"/>
              <a:t>Cremin</a:t>
            </a:r>
            <a:endParaRPr lang="en-US" dirty="0"/>
          </a:p>
          <a:p>
            <a:pPr lvl="1"/>
            <a:r>
              <a:rPr lang="en-US" dirty="0"/>
              <a:t>Andrea Hendrickson</a:t>
            </a:r>
          </a:p>
          <a:p>
            <a:pPr lvl="1"/>
            <a:r>
              <a:rPr lang="en-US" dirty="0"/>
              <a:t>Lisa </a:t>
            </a:r>
            <a:r>
              <a:rPr lang="en-US" dirty="0" err="1"/>
              <a:t>Sayler</a:t>
            </a:r>
            <a:endParaRPr lang="en-US" dirty="0"/>
          </a:p>
          <a:p>
            <a:pPr lvl="1"/>
            <a:r>
              <a:rPr lang="en-US" dirty="0"/>
              <a:t>Josh Stearns</a:t>
            </a:r>
          </a:p>
          <a:p>
            <a:pPr lvl="1"/>
            <a:r>
              <a:rPr lang="en-US" dirty="0"/>
              <a:t>Kellie Thom</a:t>
            </a:r>
          </a:p>
          <a:p>
            <a:pPr lvl="1"/>
            <a:r>
              <a:rPr lang="en-US" dirty="0"/>
              <a:t>Mitch Webster</a:t>
            </a:r>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34</a:t>
            </a:fld>
            <a:endParaRPr lang="en-US"/>
          </a:p>
        </p:txBody>
      </p:sp>
    </p:spTree>
    <p:extLst>
      <p:ext uri="{BB962C8B-B14F-4D97-AF65-F5344CB8AC3E}">
        <p14:creationId xmlns:p14="http://schemas.microsoft.com/office/powerpoint/2010/main" val="213632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Culvert Analysis</a:t>
            </a:r>
          </a:p>
        </p:txBody>
      </p:sp>
      <p:sp>
        <p:nvSpPr>
          <p:cNvPr id="3" name="Content Placeholder 2">
            <a:extLst>
              <a:ext uri="{FF2B5EF4-FFF2-40B4-BE49-F238E27FC236}">
                <a16:creationId xmlns:a16="http://schemas.microsoft.com/office/drawing/2014/main" id="{F5447CC1-4A76-4953-9D49-9C3AFB60549E}"/>
              </a:ext>
            </a:extLst>
          </p:cNvPr>
          <p:cNvSpPr>
            <a:spLocks noGrp="1"/>
          </p:cNvSpPr>
          <p:nvPr>
            <p:ph idx="1"/>
          </p:nvPr>
        </p:nvSpPr>
        <p:spPr>
          <a:xfrm>
            <a:off x="838200" y="1825625"/>
            <a:ext cx="10515600" cy="4351338"/>
          </a:xfrm>
        </p:spPr>
        <p:txBody>
          <a:bodyPr/>
          <a:lstStyle/>
          <a:p>
            <a:r>
              <a:rPr lang="en-US" dirty="0"/>
              <a:t>Costs of Additional Culvert Data (per district)</a:t>
            </a:r>
          </a:p>
          <a:p>
            <a:pPr lvl="1"/>
            <a:r>
              <a:rPr lang="en-US" dirty="0"/>
              <a:t>Startup/Training – 80 intern hours</a:t>
            </a:r>
          </a:p>
          <a:p>
            <a:pPr lvl="1"/>
            <a:r>
              <a:rPr lang="en-US" dirty="0"/>
              <a:t>Plan Review – 600 intern hours</a:t>
            </a:r>
          </a:p>
          <a:p>
            <a:pPr lvl="1"/>
            <a:r>
              <a:rPr lang="en-US" dirty="0"/>
              <a:t>QA/QC – 40 MnDOT staff hours </a:t>
            </a:r>
          </a:p>
          <a:p>
            <a:pPr lvl="1"/>
            <a:r>
              <a:rPr lang="en-US" dirty="0"/>
              <a:t>Field Work – 2,160 MNDOT staff hours (27 weeks x 2 people)</a:t>
            </a:r>
          </a:p>
          <a:p>
            <a:pPr lvl="1"/>
            <a:r>
              <a:rPr lang="en-US" dirty="0"/>
              <a:t>Intern = $72,000/year</a:t>
            </a:r>
          </a:p>
          <a:p>
            <a:pPr lvl="1"/>
            <a:r>
              <a:rPr lang="en-US" dirty="0"/>
              <a:t>MnDOT Staff = $150,000/year</a:t>
            </a:r>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35</a:t>
            </a:fld>
            <a:endParaRPr lang="en-US"/>
          </a:p>
        </p:txBody>
      </p:sp>
    </p:spTree>
    <p:extLst>
      <p:ext uri="{BB962C8B-B14F-4D97-AF65-F5344CB8AC3E}">
        <p14:creationId xmlns:p14="http://schemas.microsoft.com/office/powerpoint/2010/main" val="3184913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Culvert Analysis (continued)</a:t>
            </a:r>
          </a:p>
        </p:txBody>
      </p:sp>
      <p:sp>
        <p:nvSpPr>
          <p:cNvPr id="3" name="Content Placeholder 2">
            <a:extLst>
              <a:ext uri="{FF2B5EF4-FFF2-40B4-BE49-F238E27FC236}">
                <a16:creationId xmlns:a16="http://schemas.microsoft.com/office/drawing/2014/main" id="{F5447CC1-4A76-4953-9D49-9C3AFB60549E}"/>
              </a:ext>
            </a:extLst>
          </p:cNvPr>
          <p:cNvSpPr>
            <a:spLocks noGrp="1"/>
          </p:cNvSpPr>
          <p:nvPr>
            <p:ph idx="1"/>
          </p:nvPr>
        </p:nvSpPr>
        <p:spPr>
          <a:xfrm>
            <a:off x="838200" y="1825625"/>
            <a:ext cx="10515600" cy="4351338"/>
          </a:xfrm>
        </p:spPr>
        <p:txBody>
          <a:bodyPr>
            <a:normAutofit lnSpcReduction="10000"/>
          </a:bodyPr>
          <a:lstStyle/>
          <a:p>
            <a:r>
              <a:rPr lang="en-US" dirty="0"/>
              <a:t>Benefit of Additional Data (per district)</a:t>
            </a:r>
          </a:p>
          <a:p>
            <a:pPr lvl="1"/>
            <a:r>
              <a:rPr lang="en-US" dirty="0"/>
              <a:t>Reduced time for field review</a:t>
            </a:r>
          </a:p>
          <a:p>
            <a:pPr lvl="2"/>
            <a:r>
              <a:rPr lang="en-US" dirty="0"/>
              <a:t>120 intern hours per year</a:t>
            </a:r>
          </a:p>
          <a:p>
            <a:pPr lvl="2"/>
            <a:r>
              <a:rPr lang="en-US" dirty="0"/>
              <a:t>240 MnDOT staff hours per year</a:t>
            </a:r>
          </a:p>
          <a:p>
            <a:pPr lvl="1"/>
            <a:r>
              <a:rPr lang="en-US" dirty="0"/>
              <a:t>Reduced time to respond to issues/incidents</a:t>
            </a:r>
          </a:p>
          <a:p>
            <a:pPr lvl="2"/>
            <a:r>
              <a:rPr lang="en-US" dirty="0"/>
              <a:t>80 MnDOT staff hours per year (10 issues x 8 hours per issue)</a:t>
            </a:r>
          </a:p>
          <a:p>
            <a:pPr lvl="1"/>
            <a:r>
              <a:rPr lang="en-US" dirty="0"/>
              <a:t>Reduced downtime as a result of culvert failures</a:t>
            </a:r>
          </a:p>
          <a:p>
            <a:pPr lvl="2"/>
            <a:r>
              <a:rPr lang="en-US" dirty="0"/>
              <a:t>1 incident/year</a:t>
            </a:r>
          </a:p>
          <a:p>
            <a:pPr lvl="2"/>
            <a:r>
              <a:rPr lang="en-US" dirty="0"/>
              <a:t>Reduction in closure of 1 week</a:t>
            </a:r>
          </a:p>
          <a:p>
            <a:pPr lvl="2"/>
            <a:r>
              <a:rPr lang="en-US" dirty="0"/>
              <a:t>Assumed closure requires detour of 100 vehicles/day by 0.1 mile at 5 mph</a:t>
            </a:r>
          </a:p>
          <a:p>
            <a:pPr lvl="2"/>
            <a:r>
              <a:rPr lang="en-US" dirty="0"/>
              <a:t>$372 detour costs reduced/year</a:t>
            </a:r>
          </a:p>
          <a:p>
            <a:pPr lvl="1"/>
            <a:r>
              <a:rPr lang="en-US" dirty="0"/>
              <a:t>Other more difficult-to-quantify benefits include assisting in spill prevention, improving maintenance efficiency…</a:t>
            </a:r>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36</a:t>
            </a:fld>
            <a:endParaRPr lang="en-US"/>
          </a:p>
        </p:txBody>
      </p:sp>
    </p:spTree>
    <p:extLst>
      <p:ext uri="{BB962C8B-B14F-4D97-AF65-F5344CB8AC3E}">
        <p14:creationId xmlns:p14="http://schemas.microsoft.com/office/powerpoint/2010/main" val="2519358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Culvert ROI Calculations</a:t>
            </a:r>
          </a:p>
        </p:txBody>
      </p:sp>
      <p:sp>
        <p:nvSpPr>
          <p:cNvPr id="9" name="Content Placeholder 2">
            <a:extLst>
              <a:ext uri="{FF2B5EF4-FFF2-40B4-BE49-F238E27FC236}">
                <a16:creationId xmlns:a16="http://schemas.microsoft.com/office/drawing/2014/main" id="{476E1C30-A00E-B54F-81EC-D0BE0CF945D1}"/>
              </a:ext>
            </a:extLst>
          </p:cNvPr>
          <p:cNvSpPr>
            <a:spLocks noGrp="1"/>
          </p:cNvSpPr>
          <p:nvPr>
            <p:ph idx="1"/>
          </p:nvPr>
        </p:nvSpPr>
        <p:spPr>
          <a:xfrm>
            <a:off x="838200" y="1825625"/>
            <a:ext cx="10515600" cy="4351338"/>
          </a:xfrm>
        </p:spPr>
        <p:txBody>
          <a:bodyPr>
            <a:normAutofit/>
          </a:bodyPr>
          <a:lstStyle/>
          <a:p>
            <a:r>
              <a:rPr lang="en-US" dirty="0"/>
              <a:t>Net benefits</a:t>
            </a:r>
          </a:p>
          <a:p>
            <a:pPr lvl="1"/>
            <a:r>
              <a:rPr lang="en-US" dirty="0"/>
              <a:t>Agency: $20K</a:t>
            </a:r>
          </a:p>
          <a:p>
            <a:pPr lvl="1"/>
            <a:r>
              <a:rPr lang="en-US" dirty="0"/>
              <a:t>User/Social: $3K</a:t>
            </a:r>
          </a:p>
          <a:p>
            <a:r>
              <a:rPr lang="en-US" dirty="0"/>
              <a:t>ROI measures</a:t>
            </a:r>
          </a:p>
          <a:p>
            <a:pPr lvl="1"/>
            <a:r>
              <a:rPr lang="en-US" dirty="0"/>
              <a:t>NPV: $23K</a:t>
            </a:r>
          </a:p>
          <a:p>
            <a:pPr lvl="1"/>
            <a:r>
              <a:rPr lang="en-US" dirty="0"/>
              <a:t>IRR: 6.74%</a:t>
            </a:r>
          </a:p>
          <a:p>
            <a:pPr lvl="1"/>
            <a:r>
              <a:rPr lang="en-US" dirty="0"/>
              <a:t>Payback Period:</a:t>
            </a:r>
            <a:br>
              <a:rPr lang="en-US" dirty="0"/>
            </a:br>
            <a:r>
              <a:rPr lang="en-US" dirty="0"/>
              <a:t>7 years</a:t>
            </a:r>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37</a:t>
            </a:fld>
            <a:endParaRPr lang="en-US"/>
          </a:p>
        </p:txBody>
      </p:sp>
      <p:pic>
        <p:nvPicPr>
          <p:cNvPr id="7" name="Picture 6">
            <a:extLst>
              <a:ext uri="{FF2B5EF4-FFF2-40B4-BE49-F238E27FC236}">
                <a16:creationId xmlns:a16="http://schemas.microsoft.com/office/drawing/2014/main" id="{1C766D7F-6F25-5341-A5E4-929BD4E5ED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9372" y="1698240"/>
            <a:ext cx="7674428" cy="4658110"/>
          </a:xfrm>
          <a:prstGeom prst="rect">
            <a:avLst/>
          </a:prstGeom>
        </p:spPr>
      </p:pic>
    </p:spTree>
    <p:extLst>
      <p:ext uri="{BB962C8B-B14F-4D97-AF65-F5344CB8AC3E}">
        <p14:creationId xmlns:p14="http://schemas.microsoft.com/office/powerpoint/2010/main" val="272663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B500-0BBD-4AE2-8232-4AF5DD44930B}"/>
              </a:ext>
            </a:extLst>
          </p:cNvPr>
          <p:cNvSpPr>
            <a:spLocks noGrp="1"/>
          </p:cNvSpPr>
          <p:nvPr>
            <p:ph type="title"/>
          </p:nvPr>
        </p:nvSpPr>
        <p:spPr>
          <a:xfrm>
            <a:off x="838200" y="365125"/>
            <a:ext cx="10515600" cy="1325563"/>
          </a:xfrm>
        </p:spPr>
        <p:txBody>
          <a:bodyPr/>
          <a:lstStyle/>
          <a:p>
            <a:r>
              <a:rPr lang="en-US" dirty="0"/>
              <a:t>Conclusions</a:t>
            </a:r>
          </a:p>
        </p:txBody>
      </p:sp>
      <p:sp>
        <p:nvSpPr>
          <p:cNvPr id="3" name="Content Placeholder 2">
            <a:extLst>
              <a:ext uri="{FF2B5EF4-FFF2-40B4-BE49-F238E27FC236}">
                <a16:creationId xmlns:a16="http://schemas.microsoft.com/office/drawing/2014/main" id="{F5447CC1-4A76-4953-9D49-9C3AFB60549E}"/>
              </a:ext>
            </a:extLst>
          </p:cNvPr>
          <p:cNvSpPr>
            <a:spLocks noGrp="1"/>
          </p:cNvSpPr>
          <p:nvPr>
            <p:ph idx="1"/>
          </p:nvPr>
        </p:nvSpPr>
        <p:spPr>
          <a:xfrm>
            <a:off x="838200" y="1825625"/>
            <a:ext cx="10515600" cy="4351338"/>
          </a:xfrm>
        </p:spPr>
        <p:txBody>
          <a:bodyPr>
            <a:normAutofit/>
          </a:bodyPr>
          <a:lstStyle/>
          <a:p>
            <a:r>
              <a:rPr lang="en-US" dirty="0"/>
              <a:t>It is feasible to quantify an ROI for TAM data improvements</a:t>
            </a:r>
          </a:p>
          <a:p>
            <a:r>
              <a:rPr lang="en-US" dirty="0"/>
              <a:t>Return is positive for collecting additional culvert data</a:t>
            </a:r>
          </a:p>
          <a:p>
            <a:r>
              <a:rPr lang="en-US" dirty="0"/>
              <a:t>Many types of potential benefits from TAM improvements</a:t>
            </a:r>
          </a:p>
          <a:p>
            <a:pPr lvl="1"/>
            <a:r>
              <a:rPr lang="en-US" dirty="0"/>
              <a:t>Agency cost savings</a:t>
            </a:r>
          </a:p>
          <a:p>
            <a:pPr lvl="1"/>
            <a:r>
              <a:rPr lang="en-US" dirty="0"/>
              <a:t>Reduced impacts to users</a:t>
            </a:r>
          </a:p>
          <a:p>
            <a:pPr lvl="1"/>
            <a:r>
              <a:rPr lang="en-US" dirty="0"/>
              <a:t>Reduced environmental impacts</a:t>
            </a:r>
          </a:p>
          <a:p>
            <a:pPr lvl="1"/>
            <a:r>
              <a:rPr lang="en-US" dirty="0"/>
              <a:t>Improved investment outcomes (very large </a:t>
            </a:r>
            <a:r>
              <a:rPr lang="en-US"/>
              <a:t>where applicable)</a:t>
            </a:r>
            <a:endParaRPr lang="en-US" dirty="0"/>
          </a:p>
          <a:p>
            <a:r>
              <a:rPr lang="en-US" dirty="0"/>
              <a:t>Some of the benefits are qualitative or difficult to quantify – a description of these should complement and ROI calculations</a:t>
            </a:r>
          </a:p>
        </p:txBody>
      </p:sp>
      <p:sp>
        <p:nvSpPr>
          <p:cNvPr id="4" name="Slide Number Placeholder 3">
            <a:extLst>
              <a:ext uri="{FF2B5EF4-FFF2-40B4-BE49-F238E27FC236}">
                <a16:creationId xmlns:a16="http://schemas.microsoft.com/office/drawing/2014/main" id="{AFE2ADFF-A2E1-4D46-AEAE-E310F24BA7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38</a:t>
            </a:fld>
            <a:endParaRPr lang="en-US"/>
          </a:p>
        </p:txBody>
      </p:sp>
    </p:spTree>
    <p:extLst>
      <p:ext uri="{BB962C8B-B14F-4D97-AF65-F5344CB8AC3E}">
        <p14:creationId xmlns:p14="http://schemas.microsoft.com/office/powerpoint/2010/main" val="19833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6583-56CE-4FD4-A411-CD6019FAC98D}"/>
              </a:ext>
            </a:extLst>
          </p:cNvPr>
          <p:cNvSpPr>
            <a:spLocks noGrp="1"/>
          </p:cNvSpPr>
          <p:nvPr>
            <p:ph type="title"/>
          </p:nvPr>
        </p:nvSpPr>
        <p:spPr/>
        <p:txBody>
          <a:bodyPr/>
          <a:lstStyle/>
          <a:p>
            <a:r>
              <a:rPr lang="en-US" dirty="0"/>
              <a:t>Trivia Time</a:t>
            </a:r>
            <a:br>
              <a:rPr lang="en-US" dirty="0"/>
            </a:br>
            <a:endParaRPr lang="en-US" dirty="0"/>
          </a:p>
        </p:txBody>
      </p:sp>
      <p:sp>
        <p:nvSpPr>
          <p:cNvPr id="3" name="Content Placeholder 2">
            <a:extLst>
              <a:ext uri="{FF2B5EF4-FFF2-40B4-BE49-F238E27FC236}">
                <a16:creationId xmlns:a16="http://schemas.microsoft.com/office/drawing/2014/main" id="{812D707E-EE16-4E02-8B22-95E2EAEA363C}"/>
              </a:ext>
            </a:extLst>
          </p:cNvPr>
          <p:cNvSpPr>
            <a:spLocks noGrp="1"/>
          </p:cNvSpPr>
          <p:nvPr>
            <p:ph idx="1"/>
          </p:nvPr>
        </p:nvSpPr>
        <p:spPr/>
        <p:txBody>
          <a:bodyPr/>
          <a:lstStyle/>
          <a:p>
            <a:r>
              <a:rPr lang="en-US" dirty="0"/>
              <a:t>Please go to menti.com  CODE ZZZZ</a:t>
            </a:r>
          </a:p>
        </p:txBody>
      </p:sp>
      <p:sp>
        <p:nvSpPr>
          <p:cNvPr id="4" name="Slide Number Placeholder 3">
            <a:extLst>
              <a:ext uri="{FF2B5EF4-FFF2-40B4-BE49-F238E27FC236}">
                <a16:creationId xmlns:a16="http://schemas.microsoft.com/office/drawing/2014/main" id="{56E77F2B-246B-4628-9D57-65567258276C}"/>
              </a:ext>
            </a:extLst>
          </p:cNvPr>
          <p:cNvSpPr>
            <a:spLocks noGrp="1"/>
          </p:cNvSpPr>
          <p:nvPr>
            <p:ph type="sldNum" sz="quarter" idx="10"/>
          </p:nvPr>
        </p:nvSpPr>
        <p:spPr/>
        <p:txBody>
          <a:bodyPr/>
          <a:lstStyle/>
          <a:p>
            <a:fld id="{A237AC59-3FDF-436A-82B3-E2F135751C35}" type="slidenum">
              <a:rPr lang="en-US" smtClean="0"/>
              <a:pPr/>
              <a:t>39</a:t>
            </a:fld>
            <a:endParaRPr lang="en-US" dirty="0"/>
          </a:p>
        </p:txBody>
      </p:sp>
    </p:spTree>
    <p:extLst>
      <p:ext uri="{BB962C8B-B14F-4D97-AF65-F5344CB8AC3E}">
        <p14:creationId xmlns:p14="http://schemas.microsoft.com/office/powerpoint/2010/main" val="135811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Workshop Team</a:t>
            </a:r>
          </a:p>
        </p:txBody>
      </p:sp>
      <p:sp>
        <p:nvSpPr>
          <p:cNvPr id="7" name="Content Placeholder 6">
            <a:extLst>
              <a:ext uri="{FF2B5EF4-FFF2-40B4-BE49-F238E27FC236}">
                <a16:creationId xmlns:a16="http://schemas.microsoft.com/office/drawing/2014/main" id="{539F1EA0-1455-4EC7-A950-D5A3EA1BCE22}"/>
              </a:ext>
            </a:extLst>
          </p:cNvPr>
          <p:cNvSpPr>
            <a:spLocks noGrp="1"/>
          </p:cNvSpPr>
          <p:nvPr>
            <p:ph idx="1"/>
          </p:nvPr>
        </p:nvSpPr>
        <p:spPr/>
        <p:txBody>
          <a:bodyPr/>
          <a:lstStyle/>
          <a:p>
            <a:r>
              <a:rPr lang="en-US" dirty="0"/>
              <a:t>Dave Solsrud, Manager - Asset Management Program Office </a:t>
            </a:r>
          </a:p>
          <a:p>
            <a:r>
              <a:rPr lang="en-US" dirty="0"/>
              <a:t>Trisha Stefanski, Asset Engineer – AMPO/Metro District</a:t>
            </a:r>
          </a:p>
          <a:p>
            <a:r>
              <a:rPr lang="en-US" dirty="0"/>
              <a:t>Michael Cremin, Project Engineer – AMPO</a:t>
            </a:r>
          </a:p>
          <a:p>
            <a:r>
              <a:rPr lang="en-US" dirty="0"/>
              <a:t>Mitch Webster, Planning– OTSM/Maintenance</a:t>
            </a:r>
          </a:p>
          <a:p>
            <a:r>
              <a:rPr lang="en-US" dirty="0"/>
              <a:t>Katie Zimmerman, AP Tech</a:t>
            </a:r>
          </a:p>
          <a:p>
            <a:r>
              <a:rPr lang="en-US" dirty="0"/>
              <a:t>Brad Allen, AP Tech</a:t>
            </a:r>
          </a:p>
          <a:p>
            <a:r>
              <a:rPr lang="en-US" dirty="0"/>
              <a:t>Bill Roberts, Spy Pond Partners</a:t>
            </a:r>
          </a:p>
        </p:txBody>
      </p:sp>
      <p:sp>
        <p:nvSpPr>
          <p:cNvPr id="6" name="Slide Number Placeholder 5">
            <a:extLst>
              <a:ext uri="{FF2B5EF4-FFF2-40B4-BE49-F238E27FC236}">
                <a16:creationId xmlns:a16="http://schemas.microsoft.com/office/drawing/2014/main" id="{138CFB82-0A3B-4B39-B325-A55C0E85012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4</a:t>
            </a:fld>
            <a:endParaRPr lang="en-US"/>
          </a:p>
        </p:txBody>
      </p:sp>
    </p:spTree>
    <p:extLst>
      <p:ext uri="{BB962C8B-B14F-4D97-AF65-F5344CB8AC3E}">
        <p14:creationId xmlns:p14="http://schemas.microsoft.com/office/powerpoint/2010/main" val="1936389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Results</a:t>
            </a:r>
          </a:p>
        </p:txBody>
      </p:sp>
      <p:sp>
        <p:nvSpPr>
          <p:cNvPr id="7" name="Text Placeholder 6">
            <a:extLst>
              <a:ext uri="{FF2B5EF4-FFF2-40B4-BE49-F238E27FC236}">
                <a16:creationId xmlns:a16="http://schemas.microsoft.com/office/drawing/2014/main" id="{FD8F20E9-4FCC-4151-BA20-C66EE5959E0A}"/>
              </a:ext>
            </a:extLst>
          </p:cNvPr>
          <p:cNvSpPr>
            <a:spLocks noGrp="1"/>
          </p:cNvSpPr>
          <p:nvPr>
            <p:ph type="body" idx="1"/>
          </p:nvPr>
        </p:nvSpPr>
        <p:spPr/>
        <p:txBody>
          <a:bodyPr/>
          <a:lstStyle/>
          <a:p>
            <a:r>
              <a:rPr lang="en-US" dirty="0"/>
              <a:t>Trisha Stefanski, pe</a:t>
            </a:r>
          </a:p>
        </p:txBody>
      </p:sp>
      <p:sp>
        <p:nvSpPr>
          <p:cNvPr id="3" name="Slide Number Placeholder 2">
            <a:extLst>
              <a:ext uri="{FF2B5EF4-FFF2-40B4-BE49-F238E27FC236}">
                <a16:creationId xmlns:a16="http://schemas.microsoft.com/office/drawing/2014/main" id="{B6C2758E-3E6D-41C2-9DD6-365557EDC046}"/>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40</a:t>
            </a:fld>
            <a:endParaRPr lang="en-US"/>
          </a:p>
        </p:txBody>
      </p:sp>
      <p:sp>
        <p:nvSpPr>
          <p:cNvPr id="5" name="Text Placeholder 6">
            <a:extLst>
              <a:ext uri="{FF2B5EF4-FFF2-40B4-BE49-F238E27FC236}">
                <a16:creationId xmlns:a16="http://schemas.microsoft.com/office/drawing/2014/main" id="{1B872849-56CB-40A0-8848-37F586E40693}"/>
              </a:ext>
            </a:extLst>
          </p:cNvPr>
          <p:cNvSpPr txBox="1">
            <a:spLocks/>
          </p:cNvSpPr>
          <p:nvPr/>
        </p:nvSpPr>
        <p:spPr>
          <a:xfrm>
            <a:off x="6656485" y="363863"/>
            <a:ext cx="535454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1990" kern="1200" cap="all" spc="150" baseline="0">
                <a:solidFill>
                  <a:srgbClr val="76BC21"/>
                </a:solidFill>
                <a:latin typeface="Brandon Grotesque Bold" panose="020B0803020203060202" pitchFamily="34" charset="0"/>
                <a:ea typeface="+mn-ea"/>
                <a:cs typeface="+mn-cs"/>
              </a:defRPr>
            </a:lvl1pPr>
            <a:lvl2pPr marL="457200" indent="0" algn="l" defTabSz="914400" rtl="0" eaLnBrk="1" latinLnBrk="0" hangingPunct="1">
              <a:lnSpc>
                <a:spcPct val="90000"/>
              </a:lnSpc>
              <a:spcBef>
                <a:spcPts val="500"/>
              </a:spcBef>
              <a:buClr>
                <a:schemeClr val="accent2"/>
              </a:buClr>
              <a:buFont typeface="Wingdings" panose="05000000000000000000" pitchFamily="2" charset="2"/>
              <a:buNone/>
              <a:defRPr sz="2000" kern="1200">
                <a:solidFill>
                  <a:schemeClr val="tx1">
                    <a:tint val="75000"/>
                  </a:schemeClr>
                </a:solidFill>
                <a:latin typeface="Brandon Grotesque Regular" panose="020B0503020203060202" pitchFamily="34" charset="0"/>
                <a:ea typeface="+mn-ea"/>
                <a:cs typeface="+mn-cs"/>
              </a:defRPr>
            </a:lvl2pPr>
            <a:lvl3pPr marL="914400" indent="0" algn="l" defTabSz="914400" rtl="0" eaLnBrk="1" latinLnBrk="0" hangingPunct="1">
              <a:lnSpc>
                <a:spcPct val="90000"/>
              </a:lnSpc>
              <a:spcBef>
                <a:spcPts val="500"/>
              </a:spcBef>
              <a:buClr>
                <a:schemeClr val="accent2"/>
              </a:buClr>
              <a:buFont typeface="Proxima Nova" panose="02000506030000020004" pitchFamily="50" charset="0"/>
              <a:buNone/>
              <a:defRPr sz="1800" kern="1200">
                <a:solidFill>
                  <a:schemeClr val="tx1">
                    <a:tint val="75000"/>
                  </a:schemeClr>
                </a:solidFill>
                <a:latin typeface="Brandon Grotesque Regular" panose="020B0503020203060202" pitchFamily="34" charset="0"/>
                <a:ea typeface="+mn-ea"/>
                <a:cs typeface="+mn-cs"/>
              </a:defRPr>
            </a:lvl3pPr>
            <a:lvl4pPr marL="1371600" indent="0" algn="l" defTabSz="914400" rtl="0" eaLnBrk="1" latinLnBrk="0" hangingPunct="1">
              <a:lnSpc>
                <a:spcPct val="90000"/>
              </a:lnSpc>
              <a:spcBef>
                <a:spcPts val="500"/>
              </a:spcBef>
              <a:buClr>
                <a:schemeClr val="accent2"/>
              </a:buClr>
              <a:buFont typeface="Courier New" panose="02070309020205020404" pitchFamily="49" charset="0"/>
              <a:buNone/>
              <a:defRPr sz="1600" kern="1200">
                <a:solidFill>
                  <a:schemeClr val="tx1">
                    <a:tint val="75000"/>
                  </a:schemeClr>
                </a:solidFill>
                <a:latin typeface="Brandon Grotesque Regular" panose="020B0503020203060202" pitchFamily="34" charset="0"/>
                <a:ea typeface="+mn-ea"/>
                <a:cs typeface="+mn-cs"/>
              </a:defRPr>
            </a:lvl4pPr>
            <a:lvl5pPr marL="1828800" indent="0" algn="l" defTabSz="914400" rtl="0" eaLnBrk="1" latinLnBrk="0" hangingPunct="1">
              <a:lnSpc>
                <a:spcPct val="90000"/>
              </a:lnSpc>
              <a:spcBef>
                <a:spcPts val="500"/>
              </a:spcBef>
              <a:buClr>
                <a:schemeClr val="accent2"/>
              </a:buClr>
              <a:buFont typeface="Brandon Grotesque Regular" panose="020B0503020203060202" pitchFamily="34" charset="0"/>
              <a:buNone/>
              <a:defRPr sz="1600" kern="1200">
                <a:solidFill>
                  <a:schemeClr val="tx1">
                    <a:tint val="75000"/>
                  </a:schemeClr>
                </a:solidFill>
                <a:latin typeface="Brandon Grotesque Regular" panose="020B0503020203060202"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15-minute break</a:t>
            </a:r>
          </a:p>
          <a:p>
            <a:r>
              <a:rPr lang="en-US" dirty="0"/>
              <a:t>Start back at </a:t>
            </a:r>
          </a:p>
        </p:txBody>
      </p:sp>
    </p:spTree>
    <p:extLst>
      <p:ext uri="{BB962C8B-B14F-4D97-AF65-F5344CB8AC3E}">
        <p14:creationId xmlns:p14="http://schemas.microsoft.com/office/powerpoint/2010/main" val="2525894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 Groups and Asset Classes</a:t>
            </a:r>
          </a:p>
        </p:txBody>
      </p:sp>
      <p:sp>
        <p:nvSpPr>
          <p:cNvPr id="3" name="Slide Number Placeholder 2">
            <a:extLst>
              <a:ext uri="{FF2B5EF4-FFF2-40B4-BE49-F238E27FC236}">
                <a16:creationId xmlns:a16="http://schemas.microsoft.com/office/drawing/2014/main" id="{BC26E5B0-2FE4-4740-B373-76AF53C70A41}"/>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41</a:t>
            </a:fld>
            <a:endParaRPr lang="en-US"/>
          </a:p>
        </p:txBody>
      </p:sp>
      <p:graphicFrame>
        <p:nvGraphicFramePr>
          <p:cNvPr id="13" name="Content Placeholder 12">
            <a:extLst>
              <a:ext uri="{FF2B5EF4-FFF2-40B4-BE49-F238E27FC236}">
                <a16:creationId xmlns:a16="http://schemas.microsoft.com/office/drawing/2014/main" id="{EEEA01C6-7AD4-40E6-8B3D-3CD7FB4BE6BD}"/>
              </a:ext>
            </a:extLst>
          </p:cNvPr>
          <p:cNvGraphicFramePr>
            <a:graphicFrameLocks noGrp="1"/>
          </p:cNvGraphicFramePr>
          <p:nvPr>
            <p:ph idx="1"/>
            <p:extLst>
              <p:ext uri="{D42A27DB-BD31-4B8C-83A1-F6EECF244321}">
                <p14:modId xmlns:p14="http://schemas.microsoft.com/office/powerpoint/2010/main" val="3114761360"/>
              </p:ext>
            </p:extLst>
          </p:nvPr>
        </p:nvGraphicFramePr>
        <p:xfrm>
          <a:off x="154863" y="1649301"/>
          <a:ext cx="6983056" cy="5016241"/>
        </p:xfrm>
        <a:graphic>
          <a:graphicData uri="http://schemas.openxmlformats.org/drawingml/2006/table">
            <a:tbl>
              <a:tblPr/>
              <a:tblGrid>
                <a:gridCol w="1378706">
                  <a:extLst>
                    <a:ext uri="{9D8B030D-6E8A-4147-A177-3AD203B41FA5}">
                      <a16:colId xmlns:a16="http://schemas.microsoft.com/office/drawing/2014/main" val="338801444"/>
                    </a:ext>
                  </a:extLst>
                </a:gridCol>
                <a:gridCol w="5604350">
                  <a:extLst>
                    <a:ext uri="{9D8B030D-6E8A-4147-A177-3AD203B41FA5}">
                      <a16:colId xmlns:a16="http://schemas.microsoft.com/office/drawing/2014/main" val="4223198415"/>
                    </a:ext>
                  </a:extLst>
                </a:gridCol>
              </a:tblGrid>
              <a:tr h="118834">
                <a:tc>
                  <a:txBody>
                    <a:bodyPr/>
                    <a:lstStyle/>
                    <a:p>
                      <a:pPr algn="l" fontAlgn="t"/>
                      <a:r>
                        <a:rPr lang="en-US" sz="1200" b="0" i="0" u="none" strike="noStrike" dirty="0">
                          <a:solidFill>
                            <a:srgbClr val="000000"/>
                          </a:solidFill>
                          <a:effectLst/>
                          <a:latin typeface="Calibri" panose="020F0502020204030204" pitchFamily="34" charset="0"/>
                        </a:rPr>
                        <a:t>Bike and Ped</a:t>
                      </a:r>
                    </a:p>
                  </a:txBody>
                  <a:tcPr marL="0" marR="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Accessible On-street ADA Parking</a:t>
                      </a:r>
                    </a:p>
                  </a:txBody>
                  <a:tcPr marL="0" marR="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002257642"/>
                  </a:ext>
                </a:extLst>
              </a:tr>
              <a:tr h="118834">
                <a:tc>
                  <a:txBody>
                    <a:bodyPr/>
                    <a:lstStyle/>
                    <a:p>
                      <a:pPr algn="l" fontAlgn="t"/>
                      <a:r>
                        <a:rPr lang="en-US" sz="1200" b="0" i="0" u="none" strike="noStrike" dirty="0">
                          <a:solidFill>
                            <a:srgbClr val="000000"/>
                          </a:solidFill>
                          <a:effectLst/>
                          <a:latin typeface="Calibri" panose="020F0502020204030204" pitchFamily="34" charset="0"/>
                        </a:rPr>
                        <a:t>Bike and Ped</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Pedestrian curb ramps, signals, and sidewalks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494105382"/>
                  </a:ext>
                </a:extLst>
              </a:tr>
              <a:tr h="118834">
                <a:tc>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Bike Lane (not </a:t>
                      </a:r>
                      <a:r>
                        <a:rPr lang="en-US" sz="1200" b="0" i="0" u="none" strike="noStrike" dirty="0" err="1">
                          <a:solidFill>
                            <a:srgbClr val="000000"/>
                          </a:solidFill>
                          <a:effectLst/>
                          <a:latin typeface="Calibri" panose="020F0502020204030204" pitchFamily="34" charset="0"/>
                        </a:rPr>
                        <a:t>sep</a:t>
                      </a:r>
                      <a:r>
                        <a:rPr lang="en-US" sz="1200" b="0" i="0" u="none" strike="noStrike" dirty="0">
                          <a:solidFill>
                            <a:srgbClr val="000000"/>
                          </a:solidFill>
                          <a:effectLst/>
                          <a:latin typeface="Calibri" panose="020F0502020204030204" pitchFamily="34" charset="0"/>
                        </a:rPr>
                        <a:t>) and shared roadways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487964210"/>
                  </a:ext>
                </a:extLst>
              </a:tr>
              <a:tr h="118834">
                <a:tc>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Shared use paths, side paths, separated bike lanes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60248605"/>
                  </a:ext>
                </a:extLst>
              </a:tr>
              <a:tr h="118834">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Vehicle Bridges &gt;10' and Tunnels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42026156"/>
                  </a:ext>
                </a:extLst>
              </a:tr>
              <a:tr h="118834">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Bridge Pedestrian/Bicycle/Utility</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50142368"/>
                  </a:ext>
                </a:extLst>
              </a:tr>
              <a:tr h="118834">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Bridge Clearance</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259193607"/>
                  </a:ext>
                </a:extLst>
              </a:tr>
              <a:tr h="195466">
                <a:tc>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Class 1 Rest Areas, Class 1 Truck Stations, Office Buildings, Salt Sheds (S&amp;I Operations)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76611055"/>
                  </a:ext>
                </a:extLst>
              </a:tr>
              <a:tr h="279872">
                <a:tc>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Class 2 and 3 rest areas, class 2 and 3 Truck Stations, Brine Buildings (S&amp;I Operations), Weigh Stations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70206833"/>
                  </a:ext>
                </a:extLst>
              </a:tr>
              <a:tr h="137715">
                <a:tc>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Storage sheds, and misc. buildings (lift stations, hazmat, etc.)</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18305750"/>
                  </a:ext>
                </a:extLst>
              </a:tr>
              <a:tr h="115503">
                <a:tc>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Class 4 rest areas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599196802"/>
                  </a:ext>
                </a:extLst>
              </a:tr>
              <a:tr h="293199">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Earth Retaining Systems (includes gravity, soil nail, soldier pile, sheet pile, reinforced concrete cantilever, MSE, crib, bin, timber, other types on the TAMS list)</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47083049"/>
                  </a:ext>
                </a:extLst>
              </a:tr>
              <a:tr h="128830">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Reinforced Soil Slopes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90228836"/>
                  </a:ext>
                </a:extLst>
              </a:tr>
              <a:tr h="239890">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Improved Ground Supports (includes column-support embankments and transfer platforms)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651915826"/>
                  </a:ext>
                </a:extLst>
              </a:tr>
              <a:tr h="235448">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Instrumentation Systems (includes inclinometer, pressure cell, gauge, cabinet, and piezometer)</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780023735"/>
                  </a:ext>
                </a:extLst>
              </a:tr>
              <a:tr h="324296">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Special Drainage Systems (includes chimney drain, perforated drain, herringbone drain, geomembrane cap and liner, and trench drain - does not include edge drains)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03833796"/>
                  </a:ext>
                </a:extLst>
              </a:tr>
              <a:tr h="248775">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Natural Hazard Locations (includes locations off of the ROW not otherwise addressed)</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374740693"/>
                  </a:ext>
                </a:extLst>
              </a:tr>
              <a:tr h="350950">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Improved Subgrade Fills (includes lightweight fill such as: wood chip, tire-derived aggregate, geofoam, lightweight aggregate, cellular concrete, and grouted fill)</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55196314"/>
                  </a:ext>
                </a:extLst>
              </a:tr>
              <a:tr h="118834">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Unimproved Subgrade</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146774999"/>
                  </a:ext>
                </a:extLst>
              </a:tr>
              <a:tr h="118834">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Cut Slopes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56928305"/>
                  </a:ext>
                </a:extLst>
              </a:tr>
              <a:tr h="118834">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Embankments</a:t>
                      </a:r>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018387024"/>
                  </a:ext>
                </a:extLst>
              </a:tr>
            </a:tbl>
          </a:graphicData>
        </a:graphic>
      </p:graphicFrame>
      <p:graphicFrame>
        <p:nvGraphicFramePr>
          <p:cNvPr id="16" name="Table 15">
            <a:extLst>
              <a:ext uri="{FF2B5EF4-FFF2-40B4-BE49-F238E27FC236}">
                <a16:creationId xmlns:a16="http://schemas.microsoft.com/office/drawing/2014/main" id="{6AAED3CA-4A8A-4F0B-98B1-ED75DA12CF4A}"/>
              </a:ext>
            </a:extLst>
          </p:cNvPr>
          <p:cNvGraphicFramePr>
            <a:graphicFrameLocks noGrp="1"/>
          </p:cNvGraphicFramePr>
          <p:nvPr>
            <p:extLst>
              <p:ext uri="{D42A27DB-BD31-4B8C-83A1-F6EECF244321}">
                <p14:modId xmlns:p14="http://schemas.microsoft.com/office/powerpoint/2010/main" val="3227135160"/>
              </p:ext>
            </p:extLst>
          </p:nvPr>
        </p:nvGraphicFramePr>
        <p:xfrm>
          <a:off x="7283097" y="1649301"/>
          <a:ext cx="4675382" cy="3912870"/>
        </p:xfrm>
        <a:graphic>
          <a:graphicData uri="http://schemas.openxmlformats.org/drawingml/2006/table">
            <a:tbl>
              <a:tblPr/>
              <a:tblGrid>
                <a:gridCol w="1005216">
                  <a:extLst>
                    <a:ext uri="{9D8B030D-6E8A-4147-A177-3AD203B41FA5}">
                      <a16:colId xmlns:a16="http://schemas.microsoft.com/office/drawing/2014/main" val="3428457072"/>
                    </a:ext>
                  </a:extLst>
                </a:gridCol>
                <a:gridCol w="3670166">
                  <a:extLst>
                    <a:ext uri="{9D8B030D-6E8A-4147-A177-3AD203B41FA5}">
                      <a16:colId xmlns:a16="http://schemas.microsoft.com/office/drawing/2014/main" val="127866022"/>
                    </a:ext>
                  </a:extLst>
                </a:gridCol>
              </a:tblGrid>
              <a:tr h="203835">
                <a:tc>
                  <a:txBody>
                    <a:bodyPr/>
                    <a:lstStyle/>
                    <a:p>
                      <a:pPr algn="l" fontAlgn="t"/>
                      <a:r>
                        <a:rPr lang="en-US" sz="1200" b="0" i="0" u="none" strike="noStrike" dirty="0">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t"/>
                      <a:r>
                        <a:rPr lang="en-US" sz="1200" b="0" i="0" u="none" strike="noStrike">
                          <a:solidFill>
                            <a:srgbClr val="000000"/>
                          </a:solidFill>
                          <a:effectLst/>
                          <a:latin typeface="Calibri" panose="020F0502020204030204" pitchFamily="34" charset="0"/>
                        </a:rPr>
                        <a:t>Hazard - Noxious Weeds</a:t>
                      </a:r>
                    </a:p>
                  </a:txBody>
                  <a:tcPr marL="0" marR="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067653195"/>
                  </a:ext>
                </a:extLst>
              </a:tr>
              <a:tr h="203835">
                <a:tc>
                  <a:txBody>
                    <a:bodyPr/>
                    <a:lstStyle/>
                    <a:p>
                      <a:pPr algn="l" fontAlgn="t"/>
                      <a:r>
                        <a:rPr lang="en-US" sz="1200" b="0" i="0" u="none" strike="noStrike" dirty="0">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Replacement Wetlands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479750020"/>
                  </a:ext>
                </a:extLst>
              </a:tr>
              <a:tr h="243840">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Trees (Types: Historic, Notable, High-Risk, Land Bearing)</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55747915"/>
                  </a:ext>
                </a:extLst>
              </a:tr>
              <a:tr h="203835">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Native/Pollinator Plantings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482928182"/>
                  </a:ext>
                </a:extLst>
              </a:tr>
              <a:tr h="203835">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Landscaping</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86695681"/>
                  </a:ext>
                </a:extLst>
              </a:tr>
              <a:tr h="203835">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Roadway Ditches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467944421"/>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Highway Culverts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041818152"/>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Deep Stormwater Tunnels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28711695"/>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Ponds, Infiltration Basins, and Underground Storage</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96335443"/>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Storm Sewer Pipe and Structures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979119094"/>
                  </a:ext>
                </a:extLst>
              </a:tr>
              <a:tr h="203835">
                <a:tc>
                  <a:txBody>
                    <a:bodyPr/>
                    <a:lstStyle/>
                    <a:p>
                      <a:pPr algn="l" fontAlgn="t"/>
                      <a:r>
                        <a:rPr lang="en-US" sz="1200" b="0" i="0" u="none" strike="noStrike" dirty="0">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Structual Pollution Control Devices (SPCD's)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267583586"/>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Local Road Culverts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86329785"/>
                  </a:ext>
                </a:extLst>
              </a:tr>
              <a:tr h="203835">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Entrance Culverts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16914442"/>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Snow and Ice Winter Plow Route</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759780895"/>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Stationary Anti-Icing Systems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32804484"/>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Roadway Weather Information System (RWIS)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4037174082"/>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Snow Fence (Types: Living, Structural, Grading)</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59201960"/>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Mowing</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456708817"/>
                  </a:ext>
                </a:extLst>
              </a:tr>
              <a:tr h="203835">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Debris Removal</a:t>
                      </a:r>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007819"/>
                  </a:ext>
                </a:extLst>
              </a:tr>
            </a:tbl>
          </a:graphicData>
        </a:graphic>
      </p:graphicFrame>
    </p:spTree>
    <p:extLst>
      <p:ext uri="{BB962C8B-B14F-4D97-AF65-F5344CB8AC3E}">
        <p14:creationId xmlns:p14="http://schemas.microsoft.com/office/powerpoint/2010/main" val="3554805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Assets</a:t>
            </a:r>
          </a:p>
        </p:txBody>
      </p:sp>
      <p:sp>
        <p:nvSpPr>
          <p:cNvPr id="3" name="Slide Number Placeholder 2">
            <a:extLst>
              <a:ext uri="{FF2B5EF4-FFF2-40B4-BE49-F238E27FC236}">
                <a16:creationId xmlns:a16="http://schemas.microsoft.com/office/drawing/2014/main" id="{BC26E5B0-2FE4-4740-B373-76AF53C70A41}"/>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42</a:t>
            </a:fld>
            <a:endParaRPr lang="en-US"/>
          </a:p>
        </p:txBody>
      </p:sp>
      <p:graphicFrame>
        <p:nvGraphicFramePr>
          <p:cNvPr id="9" name="Content Placeholder 8">
            <a:extLst>
              <a:ext uri="{FF2B5EF4-FFF2-40B4-BE49-F238E27FC236}">
                <a16:creationId xmlns:a16="http://schemas.microsoft.com/office/drawing/2014/main" id="{20959F72-0C1A-4C50-A242-8C7E7C08879C}"/>
              </a:ext>
            </a:extLst>
          </p:cNvPr>
          <p:cNvGraphicFramePr>
            <a:graphicFrameLocks noGrp="1"/>
          </p:cNvGraphicFramePr>
          <p:nvPr>
            <p:ph idx="1"/>
            <p:extLst>
              <p:ext uri="{D42A27DB-BD31-4B8C-83A1-F6EECF244321}">
                <p14:modId xmlns:p14="http://schemas.microsoft.com/office/powerpoint/2010/main" val="2583566380"/>
              </p:ext>
            </p:extLst>
          </p:nvPr>
        </p:nvGraphicFramePr>
        <p:xfrm>
          <a:off x="403569" y="1995931"/>
          <a:ext cx="5210650" cy="3653288"/>
        </p:xfrm>
        <a:graphic>
          <a:graphicData uri="http://schemas.openxmlformats.org/drawingml/2006/table">
            <a:tbl>
              <a:tblPr/>
              <a:tblGrid>
                <a:gridCol w="1028769">
                  <a:extLst>
                    <a:ext uri="{9D8B030D-6E8A-4147-A177-3AD203B41FA5}">
                      <a16:colId xmlns:a16="http://schemas.microsoft.com/office/drawing/2014/main" val="1776308815"/>
                    </a:ext>
                  </a:extLst>
                </a:gridCol>
                <a:gridCol w="4181881">
                  <a:extLst>
                    <a:ext uri="{9D8B030D-6E8A-4147-A177-3AD203B41FA5}">
                      <a16:colId xmlns:a16="http://schemas.microsoft.com/office/drawing/2014/main" val="1471196265"/>
                    </a:ext>
                  </a:extLst>
                </a:gridCol>
              </a:tblGrid>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Highway Mainline</a:t>
                      </a:r>
                    </a:p>
                  </a:txBody>
                  <a:tcPr marL="0" marR="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85403570"/>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High Volume Frontage Roadway</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73981542"/>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Bus Shoulders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91280918"/>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Highway Ramps/loops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125683293"/>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Paved Shoulders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104111026"/>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Low Volume Frontage Roads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373392725"/>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Edge Drains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322302049"/>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Drain Tile</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16915867"/>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Curb and Gutter</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868217807"/>
                  </a:ext>
                </a:extLst>
              </a:tr>
              <a:tr h="193384">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Gravel Shoulders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89712139"/>
                  </a:ext>
                </a:extLst>
              </a:tr>
              <a:tr h="193384">
                <a:tc>
                  <a:txBody>
                    <a:bodyPr/>
                    <a:lstStyle/>
                    <a:p>
                      <a:pPr algn="l" fontAlgn="t"/>
                      <a:r>
                        <a:rPr lang="en-US" sz="1200" b="0" i="0" u="none" strike="noStrike">
                          <a:solidFill>
                            <a:srgbClr val="000000"/>
                          </a:solidFill>
                          <a:effectLst/>
                          <a:latin typeface="Calibri" panose="020F0502020204030204" pitchFamily="34" charset="0"/>
                        </a:rPr>
                        <a:t>Rail</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Rail/Rail Crossings (non-MnDOT maintenance responsiblities)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842901656"/>
                  </a:ext>
                </a:extLst>
              </a:tr>
              <a:tr h="193384">
                <a:tc>
                  <a:txBody>
                    <a:bodyPr/>
                    <a:lstStyle/>
                    <a:p>
                      <a:pPr algn="l" fontAlgn="t"/>
                      <a:r>
                        <a:rPr lang="en-US" sz="1200" b="0" i="0" u="none" strike="noStrike">
                          <a:solidFill>
                            <a:srgbClr val="000000"/>
                          </a:solidFill>
                          <a:effectLst/>
                          <a:latin typeface="Calibri" panose="020F0502020204030204" pitchFamily="34" charset="0"/>
                        </a:rPr>
                        <a:t>Right of Way</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Land, Boundary, Excess or Surplus Right of Way</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36567516"/>
                  </a:ext>
                </a:extLst>
              </a:tr>
              <a:tr h="193384">
                <a:tc>
                  <a:txBody>
                    <a:bodyPr/>
                    <a:lstStyle/>
                    <a:p>
                      <a:pPr algn="l" fontAlgn="t"/>
                      <a:r>
                        <a:rPr lang="en-US" sz="1200" b="0" i="0" u="none" strike="noStrike">
                          <a:solidFill>
                            <a:srgbClr val="000000"/>
                          </a:solidFill>
                          <a:effectLst/>
                          <a:latin typeface="Calibri" panose="020F0502020204030204" pitchFamily="34" charset="0"/>
                        </a:rPr>
                        <a:t>Right of Way</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Fence</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306564579"/>
                  </a:ext>
                </a:extLst>
              </a:tr>
              <a:tr h="322446">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ARMER System - radio towers, equipment shelters, radio transmission equipment, facilities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43707775"/>
                  </a:ext>
                </a:extLst>
              </a:tr>
              <a:tr h="193384">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Wood Noisewalls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483598404"/>
                  </a:ext>
                </a:extLst>
              </a:tr>
              <a:tr h="193384">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Entrance Monuments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587097553"/>
                  </a:ext>
                </a:extLst>
              </a:tr>
              <a:tr h="193384">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Concrete Noise</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065245581"/>
                  </a:ext>
                </a:extLst>
              </a:tr>
              <a:tr h="193384">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Billboards (Permit Requirements only)</a:t>
                      </a:r>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786507"/>
                  </a:ext>
                </a:extLst>
              </a:tr>
            </a:tbl>
          </a:graphicData>
        </a:graphic>
      </p:graphicFrame>
      <p:graphicFrame>
        <p:nvGraphicFramePr>
          <p:cNvPr id="10" name="Table 9">
            <a:extLst>
              <a:ext uri="{FF2B5EF4-FFF2-40B4-BE49-F238E27FC236}">
                <a16:creationId xmlns:a16="http://schemas.microsoft.com/office/drawing/2014/main" id="{6012DBFA-F76F-46C6-8D89-BF96ABB1EBD7}"/>
              </a:ext>
            </a:extLst>
          </p:cNvPr>
          <p:cNvGraphicFramePr>
            <a:graphicFrameLocks noGrp="1"/>
          </p:cNvGraphicFramePr>
          <p:nvPr>
            <p:extLst>
              <p:ext uri="{D42A27DB-BD31-4B8C-83A1-F6EECF244321}">
                <p14:modId xmlns:p14="http://schemas.microsoft.com/office/powerpoint/2010/main" val="889157638"/>
              </p:ext>
            </p:extLst>
          </p:nvPr>
        </p:nvGraphicFramePr>
        <p:xfrm>
          <a:off x="5934074" y="1995931"/>
          <a:ext cx="4953000" cy="3609972"/>
        </p:xfrm>
        <a:graphic>
          <a:graphicData uri="http://schemas.openxmlformats.org/drawingml/2006/table">
            <a:tbl>
              <a:tblPr/>
              <a:tblGrid>
                <a:gridCol w="977900">
                  <a:extLst>
                    <a:ext uri="{9D8B030D-6E8A-4147-A177-3AD203B41FA5}">
                      <a16:colId xmlns:a16="http://schemas.microsoft.com/office/drawing/2014/main" val="1770255377"/>
                    </a:ext>
                  </a:extLst>
                </a:gridCol>
                <a:gridCol w="3975100">
                  <a:extLst>
                    <a:ext uri="{9D8B030D-6E8A-4147-A177-3AD203B41FA5}">
                      <a16:colId xmlns:a16="http://schemas.microsoft.com/office/drawing/2014/main" val="1631745872"/>
                    </a:ext>
                  </a:extLst>
                </a:gridCol>
              </a:tblGrid>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Freeway Management Systems (TMS, RTMC operations, ITS)</a:t>
                      </a:r>
                    </a:p>
                  </a:txBody>
                  <a:tcPr marL="0" marR="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890991370"/>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dirty="0">
                          <a:solidFill>
                            <a:srgbClr val="000000"/>
                          </a:solidFill>
                          <a:effectLst/>
                          <a:latin typeface="Calibri" panose="020F0502020204030204" pitchFamily="34" charset="0"/>
                        </a:rPr>
                        <a:t>Signal Systems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8948521"/>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Lighting - High Mast Towers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128611801"/>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Sign Panels - Static</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440692495"/>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Sign Structures - Static Panel Ground Mounted</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293823837"/>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Sign Structures - Static Panel Overheads w/Foundations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743346136"/>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Sign Structures - I-beam w/Static Panel</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729439300"/>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Lighting - Roadway</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80971087"/>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Barrier - Attenuators (Crash Cushions)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041608656"/>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Barrier - Plate beam End treatments</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111794429"/>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High Tension Cable Barrier</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680950468"/>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Barrier - Plate beam</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164745543"/>
                  </a:ext>
                </a:extLst>
              </a:tr>
              <a:tr h="203835">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Pavement Markings - Messages</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933555908"/>
                  </a:ext>
                </a:extLst>
              </a:tr>
              <a:tr h="228599">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US" sz="1200" b="0" i="0" u="none" strike="noStrike">
                          <a:solidFill>
                            <a:srgbClr val="000000"/>
                          </a:solidFill>
                          <a:effectLst/>
                          <a:latin typeface="Calibri" panose="020F0502020204030204" pitchFamily="34" charset="0"/>
                        </a:rPr>
                        <a:t>Pavement Markings - Striping</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39753252"/>
                  </a:ext>
                </a:extLst>
              </a:tr>
              <a:tr h="365759">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a:noFill/>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Concrete Barrier</a:t>
                      </a:r>
                    </a:p>
                  </a:txBody>
                  <a:tcPr marL="0" marR="0" marT="0" marB="0">
                    <a:lnL>
                      <a:noFill/>
                    </a:lnL>
                    <a:lnR w="12700" cap="flat" cmpd="sng" algn="ctr">
                      <a:solidFill>
                        <a:schemeClr val="tx1"/>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224720578"/>
                  </a:ext>
                </a:extLst>
              </a:tr>
              <a:tr h="365759">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Rumble Strips and Stripes</a:t>
                      </a:r>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0399134"/>
                  </a:ext>
                </a:extLst>
              </a:tr>
            </a:tbl>
          </a:graphicData>
        </a:graphic>
      </p:graphicFrame>
    </p:spTree>
    <p:extLst>
      <p:ext uri="{BB962C8B-B14F-4D97-AF65-F5344CB8AC3E}">
        <p14:creationId xmlns:p14="http://schemas.microsoft.com/office/powerpoint/2010/main" val="2052652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Matrix Spreadsheet</a:t>
            </a:r>
          </a:p>
        </p:txBody>
      </p:sp>
      <p:sp>
        <p:nvSpPr>
          <p:cNvPr id="3" name="Slide Number Placeholder 2">
            <a:extLst>
              <a:ext uri="{FF2B5EF4-FFF2-40B4-BE49-F238E27FC236}">
                <a16:creationId xmlns:a16="http://schemas.microsoft.com/office/drawing/2014/main" id="{BC26E5B0-2FE4-4740-B373-76AF53C70A41}"/>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43</a:t>
            </a:fld>
            <a:endParaRPr lang="en-US"/>
          </a:p>
        </p:txBody>
      </p:sp>
      <p:sp>
        <p:nvSpPr>
          <p:cNvPr id="9" name="Content Placeholder 8">
            <a:extLst>
              <a:ext uri="{FF2B5EF4-FFF2-40B4-BE49-F238E27FC236}">
                <a16:creationId xmlns:a16="http://schemas.microsoft.com/office/drawing/2014/main" id="{92294278-328B-4F49-8904-081CFA92F316}"/>
              </a:ext>
            </a:extLst>
          </p:cNvPr>
          <p:cNvSpPr>
            <a:spLocks noGrp="1"/>
          </p:cNvSpPr>
          <p:nvPr>
            <p:ph idx="1"/>
          </p:nvPr>
        </p:nvSpPr>
        <p:spPr>
          <a:xfrm>
            <a:off x="838200" y="2141537"/>
            <a:ext cx="10515600" cy="4351338"/>
          </a:xfrm>
        </p:spPr>
        <p:txBody>
          <a:bodyPr/>
          <a:lstStyle/>
          <a:p>
            <a:r>
              <a:rPr lang="en-US" dirty="0"/>
              <a:t>Overview of Matrix Spreadsheet</a:t>
            </a:r>
          </a:p>
          <a:p>
            <a:pPr lvl="1"/>
            <a:r>
              <a:rPr lang="en-US" dirty="0"/>
              <a:t>Matrix Tier Drivers</a:t>
            </a:r>
          </a:p>
          <a:p>
            <a:pPr lvl="1"/>
            <a:r>
              <a:rPr lang="en-US" dirty="0"/>
              <a:t>Inventory Baseline Plan</a:t>
            </a:r>
          </a:p>
          <a:p>
            <a:pPr lvl="1"/>
            <a:r>
              <a:rPr lang="en-US" dirty="0"/>
              <a:t>Inventory Currency Plan</a:t>
            </a:r>
          </a:p>
          <a:p>
            <a:pPr lvl="1"/>
            <a:r>
              <a:rPr lang="en-US" dirty="0"/>
              <a:t>Inspection Plan</a:t>
            </a:r>
          </a:p>
          <a:p>
            <a:pPr lvl="1"/>
            <a:r>
              <a:rPr lang="en-US" dirty="0"/>
              <a:t>Implementation Tasks</a:t>
            </a:r>
          </a:p>
          <a:p>
            <a:pPr lvl="1"/>
            <a:r>
              <a:rPr lang="en-US" dirty="0"/>
              <a:t>Strategic Plans Summary</a:t>
            </a:r>
          </a:p>
        </p:txBody>
      </p:sp>
      <p:pic>
        <p:nvPicPr>
          <p:cNvPr id="4" name="Picture 3">
            <a:extLst>
              <a:ext uri="{FF2B5EF4-FFF2-40B4-BE49-F238E27FC236}">
                <a16:creationId xmlns:a16="http://schemas.microsoft.com/office/drawing/2014/main" id="{D382DC85-1D63-435F-8EBF-E96B916182E5}"/>
              </a:ext>
            </a:extLst>
          </p:cNvPr>
          <p:cNvPicPr>
            <a:picLocks noChangeAspect="1"/>
          </p:cNvPicPr>
          <p:nvPr/>
        </p:nvPicPr>
        <p:blipFill rotWithShape="1">
          <a:blip r:embed="rId2"/>
          <a:srcRect l="2369" t="52377" b="8555"/>
          <a:stretch/>
        </p:blipFill>
        <p:spPr>
          <a:xfrm>
            <a:off x="338137" y="5788433"/>
            <a:ext cx="10925174" cy="339060"/>
          </a:xfrm>
          <a:prstGeom prst="rect">
            <a:avLst/>
          </a:prstGeom>
        </p:spPr>
      </p:pic>
      <p:sp>
        <p:nvSpPr>
          <p:cNvPr id="5" name="Star: 5 Points 4">
            <a:extLst>
              <a:ext uri="{FF2B5EF4-FFF2-40B4-BE49-F238E27FC236}">
                <a16:creationId xmlns:a16="http://schemas.microsoft.com/office/drawing/2014/main" id="{1DDEB111-0493-4076-81FA-5E583FA98096}"/>
              </a:ext>
            </a:extLst>
          </p:cNvPr>
          <p:cNvSpPr/>
          <p:nvPr/>
        </p:nvSpPr>
        <p:spPr>
          <a:xfrm>
            <a:off x="7472362" y="2405959"/>
            <a:ext cx="2781300" cy="24193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Demo Time</a:t>
            </a:r>
          </a:p>
        </p:txBody>
      </p:sp>
    </p:spTree>
    <p:extLst>
      <p:ext uri="{BB962C8B-B14F-4D97-AF65-F5344CB8AC3E}">
        <p14:creationId xmlns:p14="http://schemas.microsoft.com/office/powerpoint/2010/main" val="3295344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369848" y="144705"/>
            <a:ext cx="10515600" cy="1325563"/>
          </a:xfrm>
        </p:spPr>
        <p:txBody>
          <a:bodyPr/>
          <a:lstStyle/>
          <a:p>
            <a:r>
              <a:rPr lang="en-US" dirty="0"/>
              <a:t>The “Didn’t Make the Tier” Assets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8610600" y="6356350"/>
            <a:ext cx="2743200" cy="365125"/>
          </a:xfrm>
          <a:prstGeom prst="rect">
            <a:avLst/>
          </a:prstGeom>
        </p:spPr>
        <p:txBody>
          <a:bodyPr/>
          <a:lstStyle/>
          <a:p>
            <a:fld id="{A237AC59-3FDF-436A-82B3-E2F135751C35}" type="slidenum">
              <a:rPr lang="en-US" smtClean="0"/>
              <a:t>44</a:t>
            </a:fld>
            <a:endParaRPr lang="en-US"/>
          </a:p>
        </p:txBody>
      </p:sp>
      <p:sp>
        <p:nvSpPr>
          <p:cNvPr id="6" name="Content Placeholder 2">
            <a:extLst>
              <a:ext uri="{FF2B5EF4-FFF2-40B4-BE49-F238E27FC236}">
                <a16:creationId xmlns:a16="http://schemas.microsoft.com/office/drawing/2014/main" id="{EBFAD3D7-F3B6-47E1-AA73-92423849F975}"/>
              </a:ext>
            </a:extLst>
          </p:cNvPr>
          <p:cNvSpPr>
            <a:spLocks noGrp="1"/>
          </p:cNvSpPr>
          <p:nvPr>
            <p:ph idx="1"/>
          </p:nvPr>
        </p:nvSpPr>
        <p:spPr>
          <a:xfrm>
            <a:off x="7535356" y="2439062"/>
            <a:ext cx="4270248" cy="2437737"/>
          </a:xfrm>
        </p:spPr>
        <p:txBody>
          <a:bodyPr>
            <a:normAutofit/>
          </a:bodyPr>
          <a:lstStyle/>
          <a:p>
            <a:pPr marL="0" indent="0">
              <a:buNone/>
            </a:pPr>
            <a:r>
              <a:rPr lang="en-US" dirty="0"/>
              <a:t>Key Takeaways</a:t>
            </a:r>
          </a:p>
          <a:p>
            <a:pPr lvl="1"/>
            <a:r>
              <a:rPr lang="en-US" dirty="0"/>
              <a:t>No Inventory</a:t>
            </a:r>
          </a:p>
          <a:p>
            <a:pPr lvl="1"/>
            <a:r>
              <a:rPr lang="en-US" dirty="0"/>
              <a:t>No Inspection</a:t>
            </a:r>
          </a:p>
          <a:p>
            <a:pPr lvl="1"/>
            <a:r>
              <a:rPr lang="en-US" dirty="0"/>
              <a:t>Reduce Any Data Collection Efforts</a:t>
            </a:r>
          </a:p>
        </p:txBody>
      </p:sp>
      <p:graphicFrame>
        <p:nvGraphicFramePr>
          <p:cNvPr id="3" name="Table 2">
            <a:extLst>
              <a:ext uri="{FF2B5EF4-FFF2-40B4-BE49-F238E27FC236}">
                <a16:creationId xmlns:a16="http://schemas.microsoft.com/office/drawing/2014/main" id="{D899BA2F-E130-4B90-A2C9-BEBE988E9E85}"/>
              </a:ext>
            </a:extLst>
          </p:cNvPr>
          <p:cNvGraphicFramePr>
            <a:graphicFrameLocks noGrp="1"/>
          </p:cNvGraphicFramePr>
          <p:nvPr>
            <p:extLst>
              <p:ext uri="{D42A27DB-BD31-4B8C-83A1-F6EECF244321}">
                <p14:modId xmlns:p14="http://schemas.microsoft.com/office/powerpoint/2010/main" val="789127429"/>
              </p:ext>
            </p:extLst>
          </p:nvPr>
        </p:nvGraphicFramePr>
        <p:xfrm>
          <a:off x="664602" y="1896466"/>
          <a:ext cx="6290796" cy="4459884"/>
        </p:xfrm>
        <a:graphic>
          <a:graphicData uri="http://schemas.openxmlformats.org/drawingml/2006/table">
            <a:tbl>
              <a:tblPr/>
              <a:tblGrid>
                <a:gridCol w="356315">
                  <a:extLst>
                    <a:ext uri="{9D8B030D-6E8A-4147-A177-3AD203B41FA5}">
                      <a16:colId xmlns:a16="http://schemas.microsoft.com/office/drawing/2014/main" val="1742155974"/>
                    </a:ext>
                  </a:extLst>
                </a:gridCol>
                <a:gridCol w="1032084">
                  <a:extLst>
                    <a:ext uri="{9D8B030D-6E8A-4147-A177-3AD203B41FA5}">
                      <a16:colId xmlns:a16="http://schemas.microsoft.com/office/drawing/2014/main" val="1388829248"/>
                    </a:ext>
                  </a:extLst>
                </a:gridCol>
                <a:gridCol w="2936523">
                  <a:extLst>
                    <a:ext uri="{9D8B030D-6E8A-4147-A177-3AD203B41FA5}">
                      <a16:colId xmlns:a16="http://schemas.microsoft.com/office/drawing/2014/main" val="1507644302"/>
                    </a:ext>
                  </a:extLst>
                </a:gridCol>
                <a:gridCol w="442322">
                  <a:extLst>
                    <a:ext uri="{9D8B030D-6E8A-4147-A177-3AD203B41FA5}">
                      <a16:colId xmlns:a16="http://schemas.microsoft.com/office/drawing/2014/main" val="1014239690"/>
                    </a:ext>
                  </a:extLst>
                </a:gridCol>
                <a:gridCol w="724916">
                  <a:extLst>
                    <a:ext uri="{9D8B030D-6E8A-4147-A177-3AD203B41FA5}">
                      <a16:colId xmlns:a16="http://schemas.microsoft.com/office/drawing/2014/main" val="3436294551"/>
                    </a:ext>
                  </a:extLst>
                </a:gridCol>
                <a:gridCol w="577475">
                  <a:extLst>
                    <a:ext uri="{9D8B030D-6E8A-4147-A177-3AD203B41FA5}">
                      <a16:colId xmlns:a16="http://schemas.microsoft.com/office/drawing/2014/main" val="1059539967"/>
                    </a:ext>
                  </a:extLst>
                </a:gridCol>
                <a:gridCol w="221161">
                  <a:extLst>
                    <a:ext uri="{9D8B030D-6E8A-4147-A177-3AD203B41FA5}">
                      <a16:colId xmlns:a16="http://schemas.microsoft.com/office/drawing/2014/main" val="1456430481"/>
                    </a:ext>
                  </a:extLst>
                </a:gridCol>
              </a:tblGrid>
              <a:tr h="176929">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3418148586"/>
                  </a:ext>
                </a:extLst>
              </a:tr>
              <a:tr h="176929">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1741969491"/>
                  </a:ext>
                </a:extLst>
              </a:tr>
              <a:tr h="670854">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916427922"/>
                  </a:ext>
                </a:extLst>
              </a:tr>
              <a:tr h="178772">
                <a:tc>
                  <a:txBody>
                    <a:bodyPr/>
                    <a:lstStyle/>
                    <a:p>
                      <a:pPr algn="ctr" fontAlgn="t"/>
                      <a:r>
                        <a:rPr lang="en-US" sz="1200" b="1" i="0" u="none" strike="noStrike">
                          <a:solidFill>
                            <a:srgbClr val="FFFFFF"/>
                          </a:solidFill>
                          <a:effectLst/>
                          <a:latin typeface="Calibri" panose="020F0502020204030204" pitchFamily="34" charset="0"/>
                        </a:rPr>
                        <a:t>61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Entrance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772057271"/>
                  </a:ext>
                </a:extLst>
              </a:tr>
              <a:tr h="178772">
                <a:tc>
                  <a:txBody>
                    <a:bodyPr/>
                    <a:lstStyle/>
                    <a:p>
                      <a:pPr algn="ctr" fontAlgn="t"/>
                      <a:r>
                        <a:rPr lang="en-US" sz="1200" b="1" i="0" u="none" strike="noStrike">
                          <a:solidFill>
                            <a:srgbClr val="FFFFFF"/>
                          </a:solidFill>
                          <a:effectLst/>
                          <a:latin typeface="Calibri" panose="020F0502020204030204" pitchFamily="34" charset="0"/>
                        </a:rPr>
                        <a:t>60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Landscaping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692927843"/>
                  </a:ext>
                </a:extLst>
              </a:tr>
              <a:tr h="178772">
                <a:tc>
                  <a:txBody>
                    <a:bodyPr/>
                    <a:lstStyle/>
                    <a:p>
                      <a:pPr algn="ctr" fontAlgn="t"/>
                      <a:r>
                        <a:rPr lang="en-US" sz="1200" b="1" i="0" u="none" strike="noStrike">
                          <a:solidFill>
                            <a:srgbClr val="FFFFFF"/>
                          </a:solidFill>
                          <a:effectLst/>
                          <a:latin typeface="Calibri" panose="020F0502020204030204" pitchFamily="34" charset="0"/>
                        </a:rPr>
                        <a:t>62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Mowing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372719813"/>
                  </a:ext>
                </a:extLst>
              </a:tr>
              <a:tr h="178772">
                <a:tc>
                  <a:txBody>
                    <a:bodyPr/>
                    <a:lstStyle/>
                    <a:p>
                      <a:pPr algn="ctr" fontAlgn="t"/>
                      <a:r>
                        <a:rPr lang="en-US" sz="1200" b="1" i="0" u="none" strike="noStrike">
                          <a:solidFill>
                            <a:srgbClr val="FFFFFF"/>
                          </a:solidFill>
                          <a:effectLst/>
                          <a:latin typeface="Calibri" panose="020F0502020204030204" pitchFamily="34" charset="0"/>
                        </a:rPr>
                        <a:t>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Debris Removal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73758251"/>
                  </a:ext>
                </a:extLst>
              </a:tr>
              <a:tr h="324369">
                <a:tc>
                  <a:txBody>
                    <a:bodyPr/>
                    <a:lstStyle/>
                    <a:p>
                      <a:pPr algn="ctr" fontAlgn="t"/>
                      <a:r>
                        <a:rPr lang="en-US" sz="1200" b="1" i="0" u="none" strike="noStrike">
                          <a:solidFill>
                            <a:srgbClr val="FFFFFF"/>
                          </a:solidFill>
                          <a:effectLst/>
                          <a:latin typeface="Calibri" panose="020F0502020204030204" pitchFamily="34" charset="0"/>
                        </a:rPr>
                        <a:t>73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Rail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Rail/Rail Crossings (non-MnDOT maintenance responsiblities)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413240988"/>
                  </a:ext>
                </a:extLst>
              </a:tr>
              <a:tr h="178772">
                <a:tc>
                  <a:txBody>
                    <a:bodyPr/>
                    <a:lstStyle/>
                    <a:p>
                      <a:pPr algn="ctr" fontAlgn="t"/>
                      <a:r>
                        <a:rPr lang="en-US" sz="1200" b="1" i="0" u="none" strike="noStrike">
                          <a:solidFill>
                            <a:srgbClr val="FFFFFF"/>
                          </a:solidFill>
                          <a:effectLst/>
                          <a:latin typeface="Calibri" panose="020F0502020204030204" pitchFamily="34" charset="0"/>
                        </a:rPr>
                        <a:t>74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Billboards (Permit Requirements only)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212675050"/>
                  </a:ext>
                </a:extLst>
              </a:tr>
              <a:tr h="178772">
                <a:tc>
                  <a:txBody>
                    <a:bodyPr/>
                    <a:lstStyle/>
                    <a:p>
                      <a:pPr algn="ctr" fontAlgn="t"/>
                      <a:r>
                        <a:rPr lang="en-US" sz="1200" b="1" i="0" u="none" strike="noStrike">
                          <a:solidFill>
                            <a:srgbClr val="FFFFFF"/>
                          </a:solidFill>
                          <a:effectLst/>
                          <a:latin typeface="Calibri" panose="020F0502020204030204" pitchFamily="34" charset="0"/>
                        </a:rPr>
                        <a:t>75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Bridge Clearance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None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055510193"/>
                  </a:ext>
                </a:extLst>
              </a:tr>
              <a:tr h="178772">
                <a:tc>
                  <a:txBody>
                    <a:bodyPr/>
                    <a:lstStyle/>
                    <a:p>
                      <a:pPr algn="ctr" fontAlgn="b"/>
                      <a:r>
                        <a:rPr lang="en-US" sz="1200" b="1" i="0" u="none" strike="noStrike">
                          <a:solidFill>
                            <a:srgbClr val="FFFFFF"/>
                          </a:solidFill>
                          <a:effectLst/>
                          <a:latin typeface="Calibri" panose="020F0502020204030204" pitchFamily="34" charset="0"/>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Unimproved Subgrade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597753632"/>
                  </a:ext>
                </a:extLst>
              </a:tr>
              <a:tr h="178772">
                <a:tc>
                  <a:txBody>
                    <a:bodyPr/>
                    <a:lstStyle/>
                    <a:p>
                      <a:pPr algn="ctr" fontAlgn="b"/>
                      <a:r>
                        <a:rPr lang="en-US" sz="1200" b="1" i="0" u="none" strike="noStrike">
                          <a:solidFill>
                            <a:srgbClr val="FFFFFF"/>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Cut Slopes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00810075"/>
                  </a:ext>
                </a:extLst>
              </a:tr>
              <a:tr h="226690">
                <a:tc>
                  <a:txBody>
                    <a:bodyPr/>
                    <a:lstStyle/>
                    <a:p>
                      <a:pPr algn="ctr" fontAlgn="b"/>
                      <a:r>
                        <a:rPr lang="en-US" sz="1200" b="1" i="0" u="none" strike="noStrike">
                          <a:solidFill>
                            <a:srgbClr val="FFFFFF"/>
                          </a:solidFill>
                          <a:effectLst/>
                          <a:latin typeface="Calibri" panose="020F0502020204030204" pitchFamily="34" charset="0"/>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Embankments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226739917"/>
                  </a:ext>
                </a:extLst>
              </a:tr>
              <a:tr h="226690">
                <a:tc>
                  <a:txBody>
                    <a:bodyPr/>
                    <a:lstStyle/>
                    <a:p>
                      <a:pPr algn="ctr" fontAlgn="t"/>
                      <a:r>
                        <a:rPr lang="en-US" sz="1200" b="1" i="0" u="none" strike="noStrike">
                          <a:solidFill>
                            <a:srgbClr val="FFFFFF"/>
                          </a:solidFill>
                          <a:effectLst/>
                          <a:latin typeface="Calibri" panose="020F0502020204030204" pitchFamily="34" charset="0"/>
                        </a:rPr>
                        <a:t>66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Roadway Ditches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63382395"/>
                  </a:ext>
                </a:extLst>
              </a:tr>
              <a:tr h="178772">
                <a:tc>
                  <a:txBody>
                    <a:bodyPr/>
                    <a:lstStyle/>
                    <a:p>
                      <a:pPr algn="ctr" fontAlgn="t"/>
                      <a:r>
                        <a:rPr lang="en-US" sz="1200" b="1" i="0" u="none" strike="noStrike">
                          <a:solidFill>
                            <a:srgbClr val="FFFFFF"/>
                          </a:solidFill>
                          <a:effectLst/>
                          <a:latin typeface="Calibri" panose="020F0502020204030204" pitchFamily="34" charset="0"/>
                        </a:rPr>
                        <a:t>64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Edge Drains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480619223"/>
                  </a:ext>
                </a:extLst>
              </a:tr>
              <a:tr h="226690">
                <a:tc>
                  <a:txBody>
                    <a:bodyPr/>
                    <a:lstStyle/>
                    <a:p>
                      <a:pPr algn="ctr" fontAlgn="t"/>
                      <a:r>
                        <a:rPr lang="en-US" sz="1200" b="1" i="0" u="none" strike="noStrike">
                          <a:solidFill>
                            <a:srgbClr val="FFFFFF"/>
                          </a:solidFill>
                          <a:effectLst/>
                          <a:latin typeface="Calibri" panose="020F0502020204030204" pitchFamily="34" charset="0"/>
                        </a:rPr>
                        <a:t>67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Drain Tile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968845625"/>
                  </a:ext>
                </a:extLst>
              </a:tr>
              <a:tr h="178772">
                <a:tc>
                  <a:txBody>
                    <a:bodyPr/>
                    <a:lstStyle/>
                    <a:p>
                      <a:pPr algn="ctr" fontAlgn="t"/>
                      <a:r>
                        <a:rPr lang="en-US" sz="1200" b="1" i="0" u="none" strike="noStrike">
                          <a:solidFill>
                            <a:srgbClr val="FFFFFF"/>
                          </a:solidFill>
                          <a:effectLst/>
                          <a:latin typeface="Calibri" panose="020F0502020204030204" pitchFamily="34" charset="0"/>
                        </a:rPr>
                        <a:t>68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Curb and Gutter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20892486"/>
                  </a:ext>
                </a:extLst>
              </a:tr>
              <a:tr h="178772">
                <a:tc>
                  <a:txBody>
                    <a:bodyPr/>
                    <a:lstStyle/>
                    <a:p>
                      <a:pPr algn="ctr" fontAlgn="t"/>
                      <a:r>
                        <a:rPr lang="en-US" sz="1200" b="1" i="0" u="none" strike="noStrike">
                          <a:solidFill>
                            <a:srgbClr val="FFFFFF"/>
                          </a:solidFill>
                          <a:effectLst/>
                          <a:latin typeface="Calibri" panose="020F0502020204030204" pitchFamily="34" charset="0"/>
                        </a:rPr>
                        <a:t>65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Right of 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Fence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956847942"/>
                  </a:ext>
                </a:extLst>
              </a:tr>
              <a:tr h="178772">
                <a:tc>
                  <a:txBody>
                    <a:bodyPr/>
                    <a:lstStyle/>
                    <a:p>
                      <a:pPr algn="ctr" fontAlgn="t"/>
                      <a:r>
                        <a:rPr lang="en-US" sz="1200" b="1" i="0" u="none" strike="noStrike">
                          <a:solidFill>
                            <a:srgbClr val="FFFFFF"/>
                          </a:solidFill>
                          <a:effectLst/>
                          <a:latin typeface="Calibri" panose="020F0502020204030204" pitchFamily="34" charset="0"/>
                        </a:rPr>
                        <a:t>71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Gravel Shoulders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Min. Maint.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632575017"/>
                  </a:ext>
                </a:extLst>
              </a:tr>
              <a:tr h="176929">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336596387"/>
                  </a:ext>
                </a:extLst>
              </a:tr>
            </a:tbl>
          </a:graphicData>
        </a:graphic>
      </p:graphicFrame>
    </p:spTree>
    <p:extLst>
      <p:ext uri="{BB962C8B-B14F-4D97-AF65-F5344CB8AC3E}">
        <p14:creationId xmlns:p14="http://schemas.microsoft.com/office/powerpoint/2010/main" val="1788219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1 Asset Results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45</a:t>
            </a:fld>
            <a:endParaRPr lang="en-US"/>
          </a:p>
        </p:txBody>
      </p:sp>
      <p:graphicFrame>
        <p:nvGraphicFramePr>
          <p:cNvPr id="8" name="Table 7">
            <a:extLst>
              <a:ext uri="{FF2B5EF4-FFF2-40B4-BE49-F238E27FC236}">
                <a16:creationId xmlns:a16="http://schemas.microsoft.com/office/drawing/2014/main" id="{FCB2E876-E330-4755-B371-921E25F1EC43}"/>
              </a:ext>
            </a:extLst>
          </p:cNvPr>
          <p:cNvGraphicFramePr>
            <a:graphicFrameLocks noGrp="1"/>
          </p:cNvGraphicFramePr>
          <p:nvPr>
            <p:extLst>
              <p:ext uri="{D42A27DB-BD31-4B8C-83A1-F6EECF244321}">
                <p14:modId xmlns:p14="http://schemas.microsoft.com/office/powerpoint/2010/main" val="3516059193"/>
              </p:ext>
            </p:extLst>
          </p:nvPr>
        </p:nvGraphicFramePr>
        <p:xfrm>
          <a:off x="3949707" y="2136886"/>
          <a:ext cx="7699367" cy="4062302"/>
        </p:xfrm>
        <a:graphic>
          <a:graphicData uri="http://schemas.openxmlformats.org/drawingml/2006/table">
            <a:tbl>
              <a:tblPr/>
              <a:tblGrid>
                <a:gridCol w="346068">
                  <a:extLst>
                    <a:ext uri="{9D8B030D-6E8A-4147-A177-3AD203B41FA5}">
                      <a16:colId xmlns:a16="http://schemas.microsoft.com/office/drawing/2014/main" val="198465133"/>
                    </a:ext>
                  </a:extLst>
                </a:gridCol>
                <a:gridCol w="1133901">
                  <a:extLst>
                    <a:ext uri="{9D8B030D-6E8A-4147-A177-3AD203B41FA5}">
                      <a16:colId xmlns:a16="http://schemas.microsoft.com/office/drawing/2014/main" val="4100532165"/>
                    </a:ext>
                  </a:extLst>
                </a:gridCol>
                <a:gridCol w="3400407">
                  <a:extLst>
                    <a:ext uri="{9D8B030D-6E8A-4147-A177-3AD203B41FA5}">
                      <a16:colId xmlns:a16="http://schemas.microsoft.com/office/drawing/2014/main" val="3381956288"/>
                    </a:ext>
                  </a:extLst>
                </a:gridCol>
                <a:gridCol w="634272">
                  <a:extLst>
                    <a:ext uri="{9D8B030D-6E8A-4147-A177-3AD203B41FA5}">
                      <a16:colId xmlns:a16="http://schemas.microsoft.com/office/drawing/2014/main" val="3578307068"/>
                    </a:ext>
                  </a:extLst>
                </a:gridCol>
                <a:gridCol w="1039503">
                  <a:extLst>
                    <a:ext uri="{9D8B030D-6E8A-4147-A177-3AD203B41FA5}">
                      <a16:colId xmlns:a16="http://schemas.microsoft.com/office/drawing/2014/main" val="4213057951"/>
                    </a:ext>
                  </a:extLst>
                </a:gridCol>
                <a:gridCol w="1011867">
                  <a:extLst>
                    <a:ext uri="{9D8B030D-6E8A-4147-A177-3AD203B41FA5}">
                      <a16:colId xmlns:a16="http://schemas.microsoft.com/office/drawing/2014/main" val="3677108231"/>
                    </a:ext>
                  </a:extLst>
                </a:gridCol>
                <a:gridCol w="133349">
                  <a:extLst>
                    <a:ext uri="{9D8B030D-6E8A-4147-A177-3AD203B41FA5}">
                      <a16:colId xmlns:a16="http://schemas.microsoft.com/office/drawing/2014/main" val="3109125803"/>
                    </a:ext>
                  </a:extLst>
                </a:gridCol>
              </a:tblGrid>
              <a:tr h="166558">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1218773347"/>
                  </a:ext>
                </a:extLst>
              </a:tr>
              <a:tr h="166558">
                <a:tc>
                  <a:txBody>
                    <a:bodyPr/>
                    <a:lstStyle/>
                    <a:p>
                      <a:pPr algn="l" fontAlgn="ctr"/>
                      <a:r>
                        <a:rPr lang="en-US" sz="10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937867954"/>
                  </a:ext>
                </a:extLst>
              </a:tr>
              <a:tr h="888311">
                <a:tc>
                  <a:txBody>
                    <a:bodyPr/>
                    <a:lstStyle/>
                    <a:p>
                      <a:pPr algn="ctr" fontAlgn="ctr"/>
                      <a:r>
                        <a:rPr lang="en-US" sz="10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68380676"/>
                  </a:ext>
                </a:extLst>
              </a:tr>
              <a:tr h="312297">
                <a:tc>
                  <a:txBody>
                    <a:bodyPr/>
                    <a:lstStyle/>
                    <a:p>
                      <a:pPr algn="ctr" fontAlgn="t"/>
                      <a:r>
                        <a:rPr lang="en-US" sz="1000" b="1" i="0" u="none" strike="noStrike">
                          <a:solidFill>
                            <a:srgbClr val="FFFFFF"/>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Vehicle Bridges &gt;10' and Tunnels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582225536"/>
                  </a:ext>
                </a:extLst>
              </a:tr>
              <a:tr h="458036">
                <a:tc>
                  <a:txBody>
                    <a:bodyPr/>
                    <a:lstStyle/>
                    <a:p>
                      <a:pPr algn="ctr" fontAlgn="t"/>
                      <a:r>
                        <a:rPr lang="en-US" sz="1000" b="1" i="0" u="none" strike="noStrike">
                          <a:solidFill>
                            <a:srgbClr val="FFFFFF"/>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Class 1 Rest Areas, Class 1 Truck Stations, Office Buildings, Salt Sheds (S&amp;I Operations)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904100343"/>
                  </a:ext>
                </a:extLst>
              </a:tr>
              <a:tr h="326177">
                <a:tc>
                  <a:txBody>
                    <a:bodyPr/>
                    <a:lstStyle/>
                    <a:p>
                      <a:pPr algn="ctr" fontAlgn="t"/>
                      <a:r>
                        <a:rPr lang="en-US" sz="1000" b="1" i="0" u="none" strike="noStrike">
                          <a:solidFill>
                            <a:srgbClr val="FFFFFF"/>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Highway Mainline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415642647"/>
                  </a:ext>
                </a:extLst>
              </a:tr>
              <a:tr h="458036">
                <a:tc>
                  <a:txBody>
                    <a:bodyPr/>
                    <a:lstStyle/>
                    <a:p>
                      <a:pPr algn="ctr" fontAlgn="t"/>
                      <a:r>
                        <a:rPr lang="en-US" sz="1000" b="1" i="0" u="none" strike="noStrike">
                          <a:solidFill>
                            <a:srgbClr val="FFFFFF"/>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ARMER System - radio towers, equipment shelters, radio transmission equipment, 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301313878"/>
                  </a:ext>
                </a:extLst>
              </a:tr>
              <a:tr h="395576">
                <a:tc>
                  <a:txBody>
                    <a:bodyPr/>
                    <a:lstStyle/>
                    <a:p>
                      <a:pPr algn="ctr" fontAlgn="t"/>
                      <a:r>
                        <a:rPr lang="en-US" sz="1000" b="1" i="0" u="none" strike="noStrike">
                          <a:solidFill>
                            <a:srgbClr val="FFFFFF"/>
                          </a:solidFill>
                          <a:effectLst/>
                          <a:latin typeface="Calibri" panose="020F0502020204030204" pitchFamily="34" charset="0"/>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Freeway Management Systems (TMS, RTMC operations, ITS)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575949877"/>
                  </a:ext>
                </a:extLst>
              </a:tr>
              <a:tr h="298417">
                <a:tc>
                  <a:txBody>
                    <a:bodyPr/>
                    <a:lstStyle/>
                    <a:p>
                      <a:pPr algn="ctr" fontAlgn="t"/>
                      <a:r>
                        <a:rPr lang="en-US" sz="1000" b="1" i="0" u="none" strike="noStrike">
                          <a:solidFill>
                            <a:srgbClr val="FFFFFF"/>
                          </a:solidFill>
                          <a:effectLst/>
                          <a:latin typeface="Calibri" panose="020F0502020204030204" pitchFamily="34" charset="0"/>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Signal Systems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95983961"/>
                  </a:ext>
                </a:extLst>
              </a:tr>
              <a:tr h="409456">
                <a:tc>
                  <a:txBody>
                    <a:bodyPr/>
                    <a:lstStyle/>
                    <a:p>
                      <a:pPr algn="ctr" fontAlgn="t"/>
                      <a:r>
                        <a:rPr lang="en-US" sz="1000" b="1" i="0" u="none" strike="noStrike">
                          <a:solidFill>
                            <a:srgbClr val="FFFFFF"/>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Snow and Ice Winter Plow Route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465533759"/>
                  </a:ext>
                </a:extLst>
              </a:tr>
              <a:tr h="166558">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000" b="0" i="0" u="none" strike="noStrike">
                          <a:solidFill>
                            <a:srgbClr val="000000"/>
                          </a:solidFill>
                          <a:effectLst/>
                          <a:latin typeface="Calibri" panose="020F0502020204030204" pitchFamily="34" charset="0"/>
                        </a:rPr>
                        <a:t> </a:t>
                      </a:r>
                    </a:p>
                  </a:txBody>
                  <a:tcPr marL="0" marR="0" marT="0" marB="0">
                    <a:lnL>
                      <a:noFill/>
                    </a:lnL>
                    <a:lnR>
                      <a:noFill/>
                    </a:lnR>
                    <a:lnT w="25400" cap="flat" cmpd="dbl"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0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3375920071"/>
                  </a:ext>
                </a:extLst>
              </a:tr>
            </a:tbl>
          </a:graphicData>
        </a:graphic>
      </p:graphicFrame>
      <p:sp>
        <p:nvSpPr>
          <p:cNvPr id="10" name="Content Placeholder 8">
            <a:extLst>
              <a:ext uri="{FF2B5EF4-FFF2-40B4-BE49-F238E27FC236}">
                <a16:creationId xmlns:a16="http://schemas.microsoft.com/office/drawing/2014/main" id="{83B2C16B-07FE-480A-B01E-D3435063E596}"/>
              </a:ext>
            </a:extLst>
          </p:cNvPr>
          <p:cNvSpPr>
            <a:spLocks noGrp="1"/>
          </p:cNvSpPr>
          <p:nvPr>
            <p:ph idx="1"/>
          </p:nvPr>
        </p:nvSpPr>
        <p:spPr>
          <a:xfrm>
            <a:off x="542926" y="2652712"/>
            <a:ext cx="10515600" cy="4351338"/>
          </a:xfrm>
        </p:spPr>
        <p:txBody>
          <a:bodyPr/>
          <a:lstStyle/>
          <a:p>
            <a:r>
              <a:rPr lang="en-US" dirty="0"/>
              <a:t>High Network Risk</a:t>
            </a:r>
          </a:p>
          <a:p>
            <a:r>
              <a:rPr lang="en-US" dirty="0"/>
              <a:t>Modeling</a:t>
            </a:r>
          </a:p>
          <a:p>
            <a:r>
              <a:rPr lang="en-US" dirty="0"/>
              <a:t>Condition +</a:t>
            </a:r>
          </a:p>
          <a:p>
            <a:r>
              <a:rPr lang="en-US" dirty="0"/>
              <a:t>Cycle +</a:t>
            </a:r>
          </a:p>
          <a:p>
            <a:r>
              <a:rPr lang="en-US" dirty="0"/>
              <a:t>High Maturity</a:t>
            </a:r>
          </a:p>
          <a:p>
            <a:endParaRPr lang="en-US" dirty="0"/>
          </a:p>
        </p:txBody>
      </p:sp>
    </p:spTree>
    <p:extLst>
      <p:ext uri="{BB962C8B-B14F-4D97-AF65-F5344CB8AC3E}">
        <p14:creationId xmlns:p14="http://schemas.microsoft.com/office/powerpoint/2010/main" val="2633539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1 Asset Results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46</a:t>
            </a:fld>
            <a:endParaRPr lang="en-US"/>
          </a:p>
        </p:txBody>
      </p:sp>
      <p:graphicFrame>
        <p:nvGraphicFramePr>
          <p:cNvPr id="6" name="Table 5">
            <a:extLst>
              <a:ext uri="{FF2B5EF4-FFF2-40B4-BE49-F238E27FC236}">
                <a16:creationId xmlns:a16="http://schemas.microsoft.com/office/drawing/2014/main" id="{9B8F27F9-ADBB-4A17-8C86-C2C733B224E4}"/>
              </a:ext>
            </a:extLst>
          </p:cNvPr>
          <p:cNvGraphicFramePr>
            <a:graphicFrameLocks noGrp="1"/>
          </p:cNvGraphicFramePr>
          <p:nvPr>
            <p:extLst>
              <p:ext uri="{D42A27DB-BD31-4B8C-83A1-F6EECF244321}">
                <p14:modId xmlns:p14="http://schemas.microsoft.com/office/powerpoint/2010/main" val="4119851892"/>
              </p:ext>
            </p:extLst>
          </p:nvPr>
        </p:nvGraphicFramePr>
        <p:xfrm>
          <a:off x="147638" y="1354228"/>
          <a:ext cx="11896724" cy="5550127"/>
        </p:xfrm>
        <a:graphic>
          <a:graphicData uri="http://schemas.openxmlformats.org/drawingml/2006/table">
            <a:tbl>
              <a:tblPr/>
              <a:tblGrid>
                <a:gridCol w="309562">
                  <a:extLst>
                    <a:ext uri="{9D8B030D-6E8A-4147-A177-3AD203B41FA5}">
                      <a16:colId xmlns:a16="http://schemas.microsoft.com/office/drawing/2014/main" val="163426464"/>
                    </a:ext>
                  </a:extLst>
                </a:gridCol>
                <a:gridCol w="622644">
                  <a:extLst>
                    <a:ext uri="{9D8B030D-6E8A-4147-A177-3AD203B41FA5}">
                      <a16:colId xmlns:a16="http://schemas.microsoft.com/office/drawing/2014/main" val="2615996599"/>
                    </a:ext>
                  </a:extLst>
                </a:gridCol>
                <a:gridCol w="296672">
                  <a:extLst>
                    <a:ext uri="{9D8B030D-6E8A-4147-A177-3AD203B41FA5}">
                      <a16:colId xmlns:a16="http://schemas.microsoft.com/office/drawing/2014/main" val="2694164309"/>
                    </a:ext>
                  </a:extLst>
                </a:gridCol>
                <a:gridCol w="1845183">
                  <a:extLst>
                    <a:ext uri="{9D8B030D-6E8A-4147-A177-3AD203B41FA5}">
                      <a16:colId xmlns:a16="http://schemas.microsoft.com/office/drawing/2014/main" val="2728724933"/>
                    </a:ext>
                  </a:extLst>
                </a:gridCol>
                <a:gridCol w="170430">
                  <a:extLst>
                    <a:ext uri="{9D8B030D-6E8A-4147-A177-3AD203B41FA5}">
                      <a16:colId xmlns:a16="http://schemas.microsoft.com/office/drawing/2014/main" val="1741277366"/>
                    </a:ext>
                  </a:extLst>
                </a:gridCol>
                <a:gridCol w="229088">
                  <a:extLst>
                    <a:ext uri="{9D8B030D-6E8A-4147-A177-3AD203B41FA5}">
                      <a16:colId xmlns:a16="http://schemas.microsoft.com/office/drawing/2014/main" val="2584930446"/>
                    </a:ext>
                  </a:extLst>
                </a:gridCol>
                <a:gridCol w="654764">
                  <a:extLst>
                    <a:ext uri="{9D8B030D-6E8A-4147-A177-3AD203B41FA5}">
                      <a16:colId xmlns:a16="http://schemas.microsoft.com/office/drawing/2014/main" val="1822343184"/>
                    </a:ext>
                  </a:extLst>
                </a:gridCol>
                <a:gridCol w="196007">
                  <a:extLst>
                    <a:ext uri="{9D8B030D-6E8A-4147-A177-3AD203B41FA5}">
                      <a16:colId xmlns:a16="http://schemas.microsoft.com/office/drawing/2014/main" val="1459159845"/>
                    </a:ext>
                  </a:extLst>
                </a:gridCol>
                <a:gridCol w="495300">
                  <a:extLst>
                    <a:ext uri="{9D8B030D-6E8A-4147-A177-3AD203B41FA5}">
                      <a16:colId xmlns:a16="http://schemas.microsoft.com/office/drawing/2014/main" val="1206514194"/>
                    </a:ext>
                  </a:extLst>
                </a:gridCol>
                <a:gridCol w="551634">
                  <a:extLst>
                    <a:ext uri="{9D8B030D-6E8A-4147-A177-3AD203B41FA5}">
                      <a16:colId xmlns:a16="http://schemas.microsoft.com/office/drawing/2014/main" val="3688842449"/>
                    </a:ext>
                  </a:extLst>
                </a:gridCol>
                <a:gridCol w="787935">
                  <a:extLst>
                    <a:ext uri="{9D8B030D-6E8A-4147-A177-3AD203B41FA5}">
                      <a16:colId xmlns:a16="http://schemas.microsoft.com/office/drawing/2014/main" val="1251887739"/>
                    </a:ext>
                  </a:extLst>
                </a:gridCol>
                <a:gridCol w="765741">
                  <a:extLst>
                    <a:ext uri="{9D8B030D-6E8A-4147-A177-3AD203B41FA5}">
                      <a16:colId xmlns:a16="http://schemas.microsoft.com/office/drawing/2014/main" val="3210699979"/>
                    </a:ext>
                  </a:extLst>
                </a:gridCol>
                <a:gridCol w="721350">
                  <a:extLst>
                    <a:ext uri="{9D8B030D-6E8A-4147-A177-3AD203B41FA5}">
                      <a16:colId xmlns:a16="http://schemas.microsoft.com/office/drawing/2014/main" val="3967152127"/>
                    </a:ext>
                  </a:extLst>
                </a:gridCol>
                <a:gridCol w="732448">
                  <a:extLst>
                    <a:ext uri="{9D8B030D-6E8A-4147-A177-3AD203B41FA5}">
                      <a16:colId xmlns:a16="http://schemas.microsoft.com/office/drawing/2014/main" val="268722909"/>
                    </a:ext>
                  </a:extLst>
                </a:gridCol>
                <a:gridCol w="754644">
                  <a:extLst>
                    <a:ext uri="{9D8B030D-6E8A-4147-A177-3AD203B41FA5}">
                      <a16:colId xmlns:a16="http://schemas.microsoft.com/office/drawing/2014/main" val="4132943830"/>
                    </a:ext>
                  </a:extLst>
                </a:gridCol>
                <a:gridCol w="754644">
                  <a:extLst>
                    <a:ext uri="{9D8B030D-6E8A-4147-A177-3AD203B41FA5}">
                      <a16:colId xmlns:a16="http://schemas.microsoft.com/office/drawing/2014/main" val="2242229646"/>
                    </a:ext>
                  </a:extLst>
                </a:gridCol>
                <a:gridCol w="488297">
                  <a:extLst>
                    <a:ext uri="{9D8B030D-6E8A-4147-A177-3AD203B41FA5}">
                      <a16:colId xmlns:a16="http://schemas.microsoft.com/office/drawing/2014/main" val="645983484"/>
                    </a:ext>
                  </a:extLst>
                </a:gridCol>
                <a:gridCol w="743544">
                  <a:extLst>
                    <a:ext uri="{9D8B030D-6E8A-4147-A177-3AD203B41FA5}">
                      <a16:colId xmlns:a16="http://schemas.microsoft.com/office/drawing/2014/main" val="1320281094"/>
                    </a:ext>
                  </a:extLst>
                </a:gridCol>
                <a:gridCol w="577079">
                  <a:extLst>
                    <a:ext uri="{9D8B030D-6E8A-4147-A177-3AD203B41FA5}">
                      <a16:colId xmlns:a16="http://schemas.microsoft.com/office/drawing/2014/main" val="3842354869"/>
                    </a:ext>
                  </a:extLst>
                </a:gridCol>
                <a:gridCol w="199758">
                  <a:extLst>
                    <a:ext uri="{9D8B030D-6E8A-4147-A177-3AD203B41FA5}">
                      <a16:colId xmlns:a16="http://schemas.microsoft.com/office/drawing/2014/main" val="4149579586"/>
                    </a:ext>
                  </a:extLst>
                </a:gridCol>
              </a:tblGrid>
              <a:tr h="164533">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000000"/>
                    </a:solidFill>
                  </a:tcPr>
                </a:tc>
                <a:tc gridSpan="2">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hMerge="1">
                  <a:txBody>
                    <a:bodyPr/>
                    <a:lstStyle/>
                    <a:p>
                      <a:pPr algn="ctr" fontAlgn="t"/>
                      <a:endParaRPr lang="en-US" sz="12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hMerge="1">
                  <a:txBody>
                    <a:bodyPr/>
                    <a:lstStyle/>
                    <a:p>
                      <a:pPr algn="ctr" fontAlgn="t"/>
                      <a:endParaRPr lang="en-US" sz="12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1982439020"/>
                  </a:ext>
                </a:extLst>
              </a:tr>
              <a:tr h="164533">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8">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gridSpan="2">
                  <a:txBody>
                    <a:bodyPr/>
                    <a:lstStyle/>
                    <a:p>
                      <a:pPr algn="ctr" fontAlgn="ctr"/>
                      <a:r>
                        <a:rPr lang="en-US" sz="1200" b="1" i="0" u="none" strike="noStrike">
                          <a:solidFill>
                            <a:srgbClr val="FFFFFF"/>
                          </a:solidFill>
                          <a:effectLst/>
                          <a:latin typeface="Calibri" panose="020F0502020204030204" pitchFamily="34" charset="0"/>
                        </a:rPr>
                        <a:t>Plan summary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 Baseline Inventory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lnL w="12700" cmpd="sng">
                      <a:noFill/>
                      <a:prstDash val="solid"/>
                    </a:lnL>
                    <a:lnT w="12700" cmpd="sng">
                      <a:noFill/>
                      <a:prstDash val="solid"/>
                    </a:lnT>
                  </a:tcPr>
                </a:tc>
                <a:tc>
                  <a:txBody>
                    <a:bodyPr/>
                    <a:lstStyle/>
                    <a:p>
                      <a:pPr algn="ctr" fontAlgn="ctr"/>
                      <a:r>
                        <a:rPr lang="en-US" sz="1200" b="1" i="0" u="none" strike="noStrike">
                          <a:solidFill>
                            <a:srgbClr val="FFFFFF"/>
                          </a:solidFill>
                          <a:effectLst/>
                          <a:latin typeface="Calibri" panose="020F0502020204030204" pitchFamily="34" charset="0"/>
                        </a:rPr>
                        <a:t>Inv. Currency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fontAlgn="ctr"/>
                      <a:r>
                        <a:rPr lang="en-US" sz="1200" b="1" i="0" u="none" strike="noStrike">
                          <a:solidFill>
                            <a:srgbClr val="FFFFFF"/>
                          </a:solidFill>
                          <a:effectLst/>
                          <a:latin typeface="Calibri" panose="020F0502020204030204" pitchFamily="34" charset="0"/>
                        </a:rPr>
                        <a:t>Condition Inventory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3">
                  <a:txBody>
                    <a:bodyPr/>
                    <a:lstStyle/>
                    <a:p>
                      <a:pPr algn="ctr" fontAlgn="ctr"/>
                      <a:r>
                        <a:rPr lang="en-US" sz="1200" b="1" i="0" u="none" strike="noStrike" dirty="0">
                          <a:solidFill>
                            <a:srgbClr val="FFFFFF"/>
                          </a:solidFill>
                          <a:effectLst/>
                          <a:latin typeface="Calibri" panose="020F0502020204030204" pitchFamily="34" charset="0"/>
                        </a:rPr>
                        <a:t>System standup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3648397472"/>
                  </a:ext>
                </a:extLst>
              </a:tr>
              <a:tr h="877514">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ctr"/>
                      <a:r>
                        <a:rPr lang="en-US" sz="1200" b="1" i="0" u="none" strike="noStrike" dirty="0">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dirty="0">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Short 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5 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Inventory Currency Annual Cost Estimate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Inspection 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Other Imp. Tasks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dirty="0">
                          <a:solidFill>
                            <a:srgbClr val="FFFFFF"/>
                          </a:solidFill>
                          <a:effectLst/>
                          <a:latin typeface="Calibri" panose="020F0502020204030204" pitchFamily="34" charset="0"/>
                        </a:rPr>
                        <a:t>Strategic Asset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dirty="0">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3218527"/>
                  </a:ext>
                </a:extLst>
              </a:tr>
              <a:tr h="308501">
                <a:tc>
                  <a:txBody>
                    <a:bodyPr/>
                    <a:lstStyle/>
                    <a:p>
                      <a:pPr algn="ctr" fontAlgn="t"/>
                      <a:r>
                        <a:rPr lang="en-US" sz="1200" b="1" i="0" u="none" strike="noStrike">
                          <a:solidFill>
                            <a:srgbClr val="FFFFFF"/>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dirty="0">
                          <a:solidFill>
                            <a:srgbClr val="000000"/>
                          </a:solidFill>
                          <a:effectLst/>
                          <a:latin typeface="Calibri" panose="020F0502020204030204" pitchFamily="34" charset="0"/>
                        </a:rPr>
                        <a:t>Vehicle Bridges &gt;10' and Tunnels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l" fontAlgn="t"/>
                      <a:r>
                        <a:rPr lang="en-US" sz="1200" b="0" i="0" u="none" strike="noStrike">
                          <a:solidFill>
                            <a:srgbClr val="000000"/>
                          </a:solidFill>
                          <a:effectLst/>
                          <a:latin typeface="Calibri" panose="020F0502020204030204" pitchFamily="34" charset="0"/>
                        </a:rPr>
                        <a:t>Vehicle Bridges &gt;10' and Tunnels</a:t>
                      </a:r>
                      <a:endParaRPr lang="en-US" sz="1200" b="0"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t"/>
                      <a:r>
                        <a:rPr lang="en-US" sz="1200" b="0" i="0" u="none" strike="noStrike">
                          <a:solidFill>
                            <a:srgbClr val="000000"/>
                          </a:solidFill>
                          <a:effectLst/>
                          <a:latin typeface="Calibri" panose="020F0502020204030204" pitchFamily="34" charset="0"/>
                        </a:rPr>
                        <a:t>Condition+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Bridges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4,599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85747556"/>
                  </a:ext>
                </a:extLst>
              </a:tr>
              <a:tr h="452468">
                <a:tc>
                  <a:txBody>
                    <a:bodyPr/>
                    <a:lstStyle/>
                    <a:p>
                      <a:pPr algn="ctr" fontAlgn="t"/>
                      <a:r>
                        <a:rPr lang="en-US" sz="1200" b="1" i="0" u="none" strike="noStrike">
                          <a:solidFill>
                            <a:srgbClr val="FFFFFF"/>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Class 1 Rest Areas, Class 1 Truck Stations, Office Buildings, Salt Sheds (S&amp;I Operations)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1200" b="0" i="0" u="none" strike="noStrike" dirty="0">
                          <a:solidFill>
                            <a:srgbClr val="000000"/>
                          </a:solidFill>
                          <a:effectLst/>
                          <a:latin typeface="Calibri" panose="020F0502020204030204" pitchFamily="34" charset="0"/>
                        </a:rPr>
                        <a:t>Class 1 Rest Areas, Class 1 Truck Stations, Office Buildings, Salt Sheds (S&amp;I Operations)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r>
                        <a:rPr lang="en-US" sz="1200" b="0" i="0" u="none" strike="noStrike" dirty="0">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US" sz="1200" b="0" i="0" u="none" strike="noStrike">
                          <a:solidFill>
                            <a:srgbClr val="000000"/>
                          </a:solidFill>
                          <a:effectLst/>
                          <a:latin typeface="Calibri" panose="020F0502020204030204" pitchFamily="34" charset="0"/>
                        </a:rPr>
                        <a:t>Condition+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Building Sites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600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541750654"/>
                  </a:ext>
                </a:extLst>
              </a:tr>
              <a:tr h="322212">
                <a:tc>
                  <a:txBody>
                    <a:bodyPr/>
                    <a:lstStyle/>
                    <a:p>
                      <a:pPr algn="ctr" fontAlgn="t"/>
                      <a:r>
                        <a:rPr lang="en-US" sz="1200" b="1" i="0" u="none" strike="noStrike">
                          <a:solidFill>
                            <a:srgbClr val="FFFFFF"/>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Highway Mainline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l" fontAlgn="t"/>
                      <a:r>
                        <a:rPr lang="en-US" sz="1200" b="0" i="0" u="none" strike="noStrike">
                          <a:solidFill>
                            <a:srgbClr val="000000"/>
                          </a:solidFill>
                          <a:effectLst/>
                          <a:latin typeface="Calibri" panose="020F0502020204030204" pitchFamily="34" charset="0"/>
                        </a:rPr>
                        <a:t>Highway Mainline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$6,810,000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$72,000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$2,150,000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Centerline 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14,331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509423397"/>
                  </a:ext>
                </a:extLst>
              </a:tr>
              <a:tr h="452468">
                <a:tc>
                  <a:txBody>
                    <a:bodyPr/>
                    <a:lstStyle/>
                    <a:p>
                      <a:pPr algn="ctr" fontAlgn="t"/>
                      <a:r>
                        <a:rPr lang="en-US" sz="1200" b="1" i="0" u="none" strike="noStrike">
                          <a:solidFill>
                            <a:srgbClr val="FFFFFF"/>
                          </a:solidFill>
                          <a:effectLst/>
                          <a:latin typeface="Calibri" panose="020F0502020204030204" pitchFamily="34" charset="0"/>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ARMER System - radio towers, equipment shelters, radio transmission equipment, 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1200" b="0" i="0" u="none" strike="noStrike">
                          <a:solidFill>
                            <a:srgbClr val="000000"/>
                          </a:solidFill>
                          <a:effectLst/>
                          <a:latin typeface="Calibri" panose="020F0502020204030204" pitchFamily="34" charset="0"/>
                        </a:rPr>
                        <a:t>ARMER System - radio towers, equipment shelters, radio transmission equipment, 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350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765673734"/>
                  </a:ext>
                </a:extLst>
              </a:tr>
              <a:tr h="390768">
                <a:tc>
                  <a:txBody>
                    <a:bodyPr/>
                    <a:lstStyle/>
                    <a:p>
                      <a:pPr algn="ctr" fontAlgn="t"/>
                      <a:r>
                        <a:rPr lang="en-US" sz="1200" b="1" i="0" u="none" strike="noStrike">
                          <a:solidFill>
                            <a:srgbClr val="FFFFFF"/>
                          </a:solidFill>
                          <a:effectLst/>
                          <a:latin typeface="Calibri" panose="020F0502020204030204" pitchFamily="34" charset="0"/>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Freeway Management Systems (TMS, RTMC operations, ITS)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l" fontAlgn="t"/>
                      <a:r>
                        <a:rPr lang="en-US" sz="1200" b="0" i="0" u="none" strike="noStrike">
                          <a:solidFill>
                            <a:srgbClr val="000000"/>
                          </a:solidFill>
                          <a:effectLst/>
                          <a:latin typeface="Calibri" panose="020F0502020204030204" pitchFamily="34" charset="0"/>
                        </a:rPr>
                        <a:t>Freeway Management Systems (TMS, RTMC operations, ITS)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$572,000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14,310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652609538"/>
                  </a:ext>
                </a:extLst>
              </a:tr>
              <a:tr h="301645">
                <a:tc>
                  <a:txBody>
                    <a:bodyPr/>
                    <a:lstStyle/>
                    <a:p>
                      <a:pPr algn="ctr" fontAlgn="t"/>
                      <a:r>
                        <a:rPr lang="en-US" sz="1200" b="1" i="0" u="none" strike="noStrike">
                          <a:solidFill>
                            <a:srgbClr val="FFFFFF"/>
                          </a:solidFill>
                          <a:effectLst/>
                          <a:latin typeface="Calibri" panose="020F0502020204030204" pitchFamily="34" charset="0"/>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Signal Systems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1200" b="0" i="0" u="none" strike="noStrike">
                          <a:solidFill>
                            <a:srgbClr val="000000"/>
                          </a:solidFill>
                          <a:effectLst/>
                          <a:latin typeface="Calibri" panose="020F0502020204030204" pitchFamily="34" charset="0"/>
                        </a:rPr>
                        <a:t>Signal Systems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38,000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Calc pending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1,500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479149663"/>
                  </a:ext>
                </a:extLst>
              </a:tr>
              <a:tr h="404479">
                <a:tc>
                  <a:txBody>
                    <a:bodyPr/>
                    <a:lstStyle/>
                    <a:p>
                      <a:pPr algn="ctr" fontAlgn="t"/>
                      <a:r>
                        <a:rPr lang="en-US" sz="1200" b="1" i="0" u="none" strike="noStrike">
                          <a:solidFill>
                            <a:srgbClr val="FFFFFF"/>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Snow and Ice Winter Plow Route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l" fontAlgn="t"/>
                      <a:r>
                        <a:rPr lang="en-US" sz="1200" b="0" i="0" u="none" strike="noStrike">
                          <a:solidFill>
                            <a:srgbClr val="000000"/>
                          </a:solidFill>
                          <a:effectLst/>
                          <a:latin typeface="Calibri" panose="020F0502020204030204" pitchFamily="34" charset="0"/>
                        </a:rPr>
                        <a:t>Snow and Ice Winter Plow Route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ctr" fontAlgn="t"/>
                      <a:r>
                        <a:rPr lang="en-US" sz="1200" b="0" i="0" u="none" strike="noStrike" dirty="0">
                          <a:solidFill>
                            <a:srgbClr val="000000"/>
                          </a:solidFill>
                          <a:effectLst/>
                          <a:latin typeface="Calibri" panose="020F0502020204030204" pitchFamily="34" charset="0"/>
                        </a:rPr>
                        <a:t>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Stay the course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$310,000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TAMS Sections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500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81819634"/>
                  </a:ext>
                </a:extLst>
              </a:tr>
              <a:tr h="197280">
                <a:tc>
                  <a:txBody>
                    <a:bodyPr/>
                    <a:lstStyle/>
                    <a:p>
                      <a:pPr algn="l" fontAlgn="t"/>
                      <a:r>
                        <a:rPr lang="en-US" sz="1200" b="1" i="0" u="none" strike="noStrike">
                          <a:solidFill>
                            <a:srgbClr val="000000"/>
                          </a:solidFill>
                          <a:effectLst/>
                          <a:latin typeface="Calibri" panose="020F0502020204030204" pitchFamily="34" charset="0"/>
                        </a:rPr>
                        <a:t>Total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dirty="0">
                          <a:solidFill>
                            <a:srgbClr val="000000"/>
                          </a:solidFill>
                          <a:effectLst/>
                          <a:latin typeface="Calibri" panose="020F0502020204030204" pitchFamily="34" charset="0"/>
                        </a:rPr>
                        <a:t>Totals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$ 7,120,000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$38,000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$83,000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$6,342,000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664083736"/>
                  </a:ext>
                </a:extLst>
              </a:tr>
              <a:tr h="164533">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163399529"/>
                  </a:ext>
                </a:extLst>
              </a:tr>
            </a:tbl>
          </a:graphicData>
        </a:graphic>
      </p:graphicFrame>
    </p:spTree>
    <p:extLst>
      <p:ext uri="{BB962C8B-B14F-4D97-AF65-F5344CB8AC3E}">
        <p14:creationId xmlns:p14="http://schemas.microsoft.com/office/powerpoint/2010/main" val="2493606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1 Asset Data Collection Plan</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47</a:t>
            </a:fld>
            <a:endParaRPr lang="en-US"/>
          </a:p>
        </p:txBody>
      </p:sp>
      <p:sp>
        <p:nvSpPr>
          <p:cNvPr id="7" name="Text Placeholder 6">
            <a:extLst>
              <a:ext uri="{FF2B5EF4-FFF2-40B4-BE49-F238E27FC236}">
                <a16:creationId xmlns:a16="http://schemas.microsoft.com/office/drawing/2014/main" id="{33AAC754-D1C5-4668-A544-B3CC31A7C13A}"/>
              </a:ext>
            </a:extLst>
          </p:cNvPr>
          <p:cNvSpPr>
            <a:spLocks noGrp="1"/>
          </p:cNvSpPr>
          <p:nvPr>
            <p:ph type="body" sz="quarter" idx="11"/>
          </p:nvPr>
        </p:nvSpPr>
        <p:spPr>
          <a:xfrm>
            <a:off x="0" y="5438775"/>
            <a:ext cx="7147932" cy="1126177"/>
          </a:xfrm>
        </p:spPr>
        <p:txBody>
          <a:bodyPr>
            <a:noAutofit/>
          </a:bodyPr>
          <a:lstStyle/>
          <a:p>
            <a:r>
              <a:rPr lang="en-US" dirty="0"/>
              <a:t>Fun Fact:</a:t>
            </a:r>
            <a:br>
              <a:rPr lang="en-US" dirty="0"/>
            </a:br>
            <a:r>
              <a:rPr lang="en-US" dirty="0"/>
              <a:t>Tier 1 Assets are Managed in 6 Unique Enterprise Asset Management Systems</a:t>
            </a:r>
          </a:p>
        </p:txBody>
      </p:sp>
      <p:sp>
        <p:nvSpPr>
          <p:cNvPr id="8" name="Slide Number Placeholder 3">
            <a:extLst>
              <a:ext uri="{FF2B5EF4-FFF2-40B4-BE49-F238E27FC236}">
                <a16:creationId xmlns:a16="http://schemas.microsoft.com/office/drawing/2014/main" id="{4F98451D-1FA5-4625-BB2B-F7B83ED162B8}"/>
              </a:ext>
            </a:extLst>
          </p:cNvPr>
          <p:cNvSpPr txBox="1">
            <a:spLocks/>
          </p:cNvSpPr>
          <p:nvPr/>
        </p:nvSpPr>
        <p:spPr>
          <a:xfrm>
            <a:off x="8738381" y="57613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37AC59-3FDF-436A-82B3-E2F135751C35}" type="slidenum">
              <a:rPr lang="en-US" sz="1400" smtClean="0"/>
              <a:pPr/>
              <a:t>47</a:t>
            </a:fld>
            <a:endParaRPr lang="en-US" sz="1400"/>
          </a:p>
        </p:txBody>
      </p:sp>
      <p:sp>
        <p:nvSpPr>
          <p:cNvPr id="10" name="Subtitle 3">
            <a:extLst>
              <a:ext uri="{FF2B5EF4-FFF2-40B4-BE49-F238E27FC236}">
                <a16:creationId xmlns:a16="http://schemas.microsoft.com/office/drawing/2014/main" id="{B83CFFEF-D371-4950-8FEB-A13B83FFB34C}"/>
              </a:ext>
            </a:extLst>
          </p:cNvPr>
          <p:cNvSpPr txBox="1">
            <a:spLocks/>
          </p:cNvSpPr>
          <p:nvPr/>
        </p:nvSpPr>
        <p:spPr>
          <a:xfrm>
            <a:off x="497629" y="2838483"/>
            <a:ext cx="5135058" cy="67941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t>“We started adding ITS cabinet equipment so we can automatically pull asset info like serial#, firmware, make, model etc.  We are trying to leverage automation, so hand entry is needed less.”</a:t>
            </a:r>
          </a:p>
        </p:txBody>
      </p:sp>
      <p:sp>
        <p:nvSpPr>
          <p:cNvPr id="11" name="Rectangle 10">
            <a:extLst>
              <a:ext uri="{FF2B5EF4-FFF2-40B4-BE49-F238E27FC236}">
                <a16:creationId xmlns:a16="http://schemas.microsoft.com/office/drawing/2014/main" id="{7D5D0D64-9CB3-45EB-9837-1FA2DA6A6AAB}"/>
              </a:ext>
            </a:extLst>
          </p:cNvPr>
          <p:cNvSpPr/>
          <p:nvPr/>
        </p:nvSpPr>
        <p:spPr>
          <a:xfrm>
            <a:off x="5147269" y="3792094"/>
            <a:ext cx="6096000" cy="738664"/>
          </a:xfrm>
          <a:prstGeom prst="rect">
            <a:avLst/>
          </a:prstGeom>
        </p:spPr>
        <p:txBody>
          <a:bodyPr>
            <a:spAutoFit/>
          </a:bodyPr>
          <a:lstStyle/>
          <a:p>
            <a:r>
              <a:rPr lang="en-US" sz="1400" i="1" dirty="0"/>
              <a:t>“AMER inspections occur on 3-year cycle for guide wires and towers via TIA requirements, quarterly inspection required by FAA (remote alarm system but verify once per quarter). Five-year for fixed tower and look over the site as well”. </a:t>
            </a:r>
          </a:p>
        </p:txBody>
      </p:sp>
      <p:sp>
        <p:nvSpPr>
          <p:cNvPr id="12" name="Rectangle 11">
            <a:extLst>
              <a:ext uri="{FF2B5EF4-FFF2-40B4-BE49-F238E27FC236}">
                <a16:creationId xmlns:a16="http://schemas.microsoft.com/office/drawing/2014/main" id="{8FAC83ED-8C7D-4D7B-8517-434BE98C64F0}"/>
              </a:ext>
            </a:extLst>
          </p:cNvPr>
          <p:cNvSpPr/>
          <p:nvPr/>
        </p:nvSpPr>
        <p:spPr>
          <a:xfrm>
            <a:off x="6096000" y="2929162"/>
            <a:ext cx="6096000" cy="307777"/>
          </a:xfrm>
          <a:prstGeom prst="rect">
            <a:avLst/>
          </a:prstGeom>
        </p:spPr>
        <p:txBody>
          <a:bodyPr>
            <a:spAutoFit/>
          </a:bodyPr>
          <a:lstStyle/>
          <a:p>
            <a:r>
              <a:rPr lang="en-US" sz="1400" i="1" dirty="0"/>
              <a:t>“We are advancing deterioration modeling for all bridge and culvert elements”</a:t>
            </a:r>
          </a:p>
        </p:txBody>
      </p:sp>
      <p:sp>
        <p:nvSpPr>
          <p:cNvPr id="13" name="TextBox 12">
            <a:extLst>
              <a:ext uri="{FF2B5EF4-FFF2-40B4-BE49-F238E27FC236}">
                <a16:creationId xmlns:a16="http://schemas.microsoft.com/office/drawing/2014/main" id="{EC02B230-A2D6-48A5-B0F6-1AD6DED27DE2}"/>
              </a:ext>
            </a:extLst>
          </p:cNvPr>
          <p:cNvSpPr txBox="1"/>
          <p:nvPr/>
        </p:nvSpPr>
        <p:spPr>
          <a:xfrm>
            <a:off x="364279" y="4007538"/>
            <a:ext cx="4013454" cy="523220"/>
          </a:xfrm>
          <a:prstGeom prst="rect">
            <a:avLst/>
          </a:prstGeom>
          <a:noFill/>
        </p:spPr>
        <p:txBody>
          <a:bodyPr wrap="square" rtlCol="0">
            <a:spAutoFit/>
          </a:bodyPr>
          <a:lstStyle/>
          <a:p>
            <a:r>
              <a:rPr lang="en-US" sz="1400" i="1" dirty="0"/>
              <a:t>“The future integration of MDSS Data and TAMS for Snow and Ice recording will reduce data entry into RCA”. </a:t>
            </a:r>
          </a:p>
        </p:txBody>
      </p:sp>
      <p:sp>
        <p:nvSpPr>
          <p:cNvPr id="14" name="Rectangle 13">
            <a:extLst>
              <a:ext uri="{FF2B5EF4-FFF2-40B4-BE49-F238E27FC236}">
                <a16:creationId xmlns:a16="http://schemas.microsoft.com/office/drawing/2014/main" id="{4CD01447-B26F-4AF0-B48F-7F5D2BD4D0BC}"/>
              </a:ext>
            </a:extLst>
          </p:cNvPr>
          <p:cNvSpPr/>
          <p:nvPr/>
        </p:nvSpPr>
        <p:spPr>
          <a:xfrm>
            <a:off x="4676070" y="1915827"/>
            <a:ext cx="2162900" cy="830997"/>
          </a:xfrm>
          <a:prstGeom prst="rect">
            <a:avLst/>
          </a:prstGeom>
        </p:spPr>
        <p:txBody>
          <a:bodyPr wrap="none">
            <a:spAutoFit/>
          </a:bodyPr>
          <a:lstStyle/>
          <a:p>
            <a:r>
              <a:rPr lang="en-US" sz="2400" dirty="0">
                <a:hlinkClick r:id="rId3"/>
              </a:rPr>
              <a:t>Stay The Course</a:t>
            </a:r>
            <a:endParaRPr lang="en-US" sz="2400" dirty="0"/>
          </a:p>
          <a:p>
            <a:endParaRPr lang="en-US" sz="2400" dirty="0"/>
          </a:p>
        </p:txBody>
      </p:sp>
    </p:spTree>
    <p:extLst>
      <p:ext uri="{BB962C8B-B14F-4D97-AF65-F5344CB8AC3E}">
        <p14:creationId xmlns:p14="http://schemas.microsoft.com/office/powerpoint/2010/main" val="2802206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2 Asset Results</a:t>
            </a:r>
          </a:p>
        </p:txBody>
      </p:sp>
      <p:sp>
        <p:nvSpPr>
          <p:cNvPr id="3" name="Content Placeholder 2">
            <a:extLst>
              <a:ext uri="{FF2B5EF4-FFF2-40B4-BE49-F238E27FC236}">
                <a16:creationId xmlns:a16="http://schemas.microsoft.com/office/drawing/2014/main" id="{C143754C-CB21-4F96-8668-E56F60021C80}"/>
              </a:ext>
            </a:extLst>
          </p:cNvPr>
          <p:cNvSpPr>
            <a:spLocks noGrp="1"/>
          </p:cNvSpPr>
          <p:nvPr>
            <p:ph sz="half" idx="1"/>
          </p:nvPr>
        </p:nvSpPr>
        <p:spPr>
          <a:xfrm>
            <a:off x="123825" y="1861675"/>
            <a:ext cx="7791450" cy="4480852"/>
          </a:xfrm>
        </p:spPr>
        <p:txBody>
          <a:bodyPr>
            <a:normAutofit lnSpcReduction="10000"/>
          </a:bodyPr>
          <a:lstStyle/>
          <a:p>
            <a:pPr lvl="1">
              <a:buFont typeface="Wingdings" panose="05000000000000000000" pitchFamily="2" charset="2"/>
              <a:buChar char="ü"/>
            </a:pPr>
            <a:r>
              <a:rPr lang="en-US" dirty="0"/>
              <a:t>Tier 2</a:t>
            </a:r>
          </a:p>
          <a:p>
            <a:pPr lvl="2">
              <a:buFont typeface="Wingdings" panose="05000000000000000000" pitchFamily="2" charset="2"/>
              <a:buChar char="ü"/>
            </a:pPr>
            <a:r>
              <a:rPr lang="en-US" dirty="0"/>
              <a:t>Not as High Value</a:t>
            </a:r>
          </a:p>
          <a:p>
            <a:pPr lvl="2">
              <a:buFont typeface="Wingdings" panose="05000000000000000000" pitchFamily="2" charset="2"/>
              <a:buChar char="ü"/>
            </a:pPr>
            <a:r>
              <a:rPr lang="en-US" dirty="0"/>
              <a:t>Significant Consequence</a:t>
            </a:r>
          </a:p>
          <a:p>
            <a:pPr lvl="2">
              <a:buFont typeface="Wingdings" panose="05000000000000000000" pitchFamily="2" charset="2"/>
              <a:buChar char="ü"/>
            </a:pPr>
            <a:r>
              <a:rPr lang="en-US" dirty="0"/>
              <a:t>Proactive Monitoring</a:t>
            </a:r>
          </a:p>
          <a:p>
            <a:pPr lvl="1">
              <a:buFont typeface="Wingdings" panose="05000000000000000000" pitchFamily="2" charset="2"/>
              <a:buChar char="ü"/>
            </a:pPr>
            <a:r>
              <a:rPr lang="en-US"/>
              <a:t>Asset </a:t>
            </a:r>
            <a:r>
              <a:rPr lang="en-US" dirty="0"/>
              <a:t>Groups</a:t>
            </a:r>
          </a:p>
          <a:p>
            <a:pPr lvl="2">
              <a:buFont typeface="Wingdings" panose="05000000000000000000" pitchFamily="2" charset="2"/>
              <a:buChar char="ü"/>
            </a:pPr>
            <a:r>
              <a:rPr lang="en-US" dirty="0"/>
              <a:t>Bike and Ped</a:t>
            </a:r>
          </a:p>
          <a:p>
            <a:pPr lvl="2">
              <a:buFont typeface="Wingdings" panose="05000000000000000000" pitchFamily="2" charset="2"/>
              <a:buChar char="ü"/>
            </a:pPr>
            <a:r>
              <a:rPr lang="en-US" dirty="0"/>
              <a:t>Geotechnical</a:t>
            </a:r>
          </a:p>
          <a:p>
            <a:pPr lvl="2">
              <a:buFont typeface="Wingdings" panose="05000000000000000000" pitchFamily="2" charset="2"/>
              <a:buChar char="ü"/>
            </a:pPr>
            <a:r>
              <a:rPr lang="en-US" dirty="0"/>
              <a:t>Mainline Culverts</a:t>
            </a:r>
          </a:p>
          <a:p>
            <a:pPr lvl="2">
              <a:buFont typeface="Wingdings" panose="05000000000000000000" pitchFamily="2" charset="2"/>
              <a:buChar char="ü"/>
            </a:pPr>
            <a:r>
              <a:rPr lang="en-US" dirty="0"/>
              <a:t>Geotechnical</a:t>
            </a:r>
          </a:p>
          <a:p>
            <a:pPr lvl="2">
              <a:buFont typeface="Wingdings" panose="05000000000000000000" pitchFamily="2" charset="2"/>
              <a:buChar char="ü"/>
            </a:pPr>
            <a:r>
              <a:rPr lang="en-US" dirty="0"/>
              <a:t>Ancillary Pavements</a:t>
            </a:r>
          </a:p>
          <a:p>
            <a:pPr lvl="2">
              <a:buFont typeface="Wingdings" panose="05000000000000000000" pitchFamily="2" charset="2"/>
              <a:buChar char="ü"/>
            </a:pPr>
            <a:r>
              <a:rPr lang="en-US" dirty="0"/>
              <a:t>High Mast</a:t>
            </a:r>
          </a:p>
          <a:p>
            <a:pPr lvl="1">
              <a:buFont typeface="Wingdings" panose="05000000000000000000" pitchFamily="2" charset="2"/>
              <a:buChar char="ü"/>
            </a:pPr>
            <a:r>
              <a:rPr lang="en-US" dirty="0"/>
              <a:t>Condition, Cycle+</a:t>
            </a:r>
          </a:p>
          <a:p>
            <a:pPr lvl="1">
              <a:buFont typeface="Wingdings" panose="05000000000000000000" pitchFamily="2" charset="2"/>
              <a:buChar char="ü"/>
            </a:pPr>
            <a:r>
              <a:rPr lang="en-US" dirty="0"/>
              <a:t>Maturity </a:t>
            </a:r>
            <a:r>
              <a:rPr lang="en-US" b="1" dirty="0"/>
              <a:t>Gaps</a:t>
            </a:r>
          </a:p>
          <a:p>
            <a:pPr marL="457200" lvl="1" indent="0">
              <a:buNone/>
            </a:pPr>
            <a:endParaRPr lang="en-US" dirty="0"/>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48</a:t>
            </a:fld>
            <a:endParaRPr lang="en-US" dirty="0"/>
          </a:p>
        </p:txBody>
      </p:sp>
      <p:graphicFrame>
        <p:nvGraphicFramePr>
          <p:cNvPr id="6" name="Table 5">
            <a:extLst>
              <a:ext uri="{FF2B5EF4-FFF2-40B4-BE49-F238E27FC236}">
                <a16:creationId xmlns:a16="http://schemas.microsoft.com/office/drawing/2014/main" id="{CE57F743-D056-4A45-8D87-152C16CD518B}"/>
              </a:ext>
            </a:extLst>
          </p:cNvPr>
          <p:cNvGraphicFramePr>
            <a:graphicFrameLocks noGrp="1"/>
          </p:cNvGraphicFramePr>
          <p:nvPr>
            <p:extLst>
              <p:ext uri="{D42A27DB-BD31-4B8C-83A1-F6EECF244321}">
                <p14:modId xmlns:p14="http://schemas.microsoft.com/office/powerpoint/2010/main" val="2168720180"/>
              </p:ext>
            </p:extLst>
          </p:nvPr>
        </p:nvGraphicFramePr>
        <p:xfrm>
          <a:off x="4131764" y="1847852"/>
          <a:ext cx="7567022" cy="4480852"/>
        </p:xfrm>
        <a:graphic>
          <a:graphicData uri="http://schemas.openxmlformats.org/drawingml/2006/table">
            <a:tbl>
              <a:tblPr/>
              <a:tblGrid>
                <a:gridCol w="203866">
                  <a:extLst>
                    <a:ext uri="{9D8B030D-6E8A-4147-A177-3AD203B41FA5}">
                      <a16:colId xmlns:a16="http://schemas.microsoft.com/office/drawing/2014/main" val="793029025"/>
                    </a:ext>
                  </a:extLst>
                </a:gridCol>
                <a:gridCol w="1007337">
                  <a:extLst>
                    <a:ext uri="{9D8B030D-6E8A-4147-A177-3AD203B41FA5}">
                      <a16:colId xmlns:a16="http://schemas.microsoft.com/office/drawing/2014/main" val="721848542"/>
                    </a:ext>
                  </a:extLst>
                </a:gridCol>
                <a:gridCol w="4437081">
                  <a:extLst>
                    <a:ext uri="{9D8B030D-6E8A-4147-A177-3AD203B41FA5}">
                      <a16:colId xmlns:a16="http://schemas.microsoft.com/office/drawing/2014/main" val="3216567397"/>
                    </a:ext>
                  </a:extLst>
                </a:gridCol>
                <a:gridCol w="431716">
                  <a:extLst>
                    <a:ext uri="{9D8B030D-6E8A-4147-A177-3AD203B41FA5}">
                      <a16:colId xmlns:a16="http://schemas.microsoft.com/office/drawing/2014/main" val="127700170"/>
                    </a:ext>
                  </a:extLst>
                </a:gridCol>
                <a:gridCol w="707535">
                  <a:extLst>
                    <a:ext uri="{9D8B030D-6E8A-4147-A177-3AD203B41FA5}">
                      <a16:colId xmlns:a16="http://schemas.microsoft.com/office/drawing/2014/main" val="3368019617"/>
                    </a:ext>
                  </a:extLst>
                </a:gridCol>
                <a:gridCol w="563629">
                  <a:extLst>
                    <a:ext uri="{9D8B030D-6E8A-4147-A177-3AD203B41FA5}">
                      <a16:colId xmlns:a16="http://schemas.microsoft.com/office/drawing/2014/main" val="2872273141"/>
                    </a:ext>
                  </a:extLst>
                </a:gridCol>
                <a:gridCol w="215858">
                  <a:extLst>
                    <a:ext uri="{9D8B030D-6E8A-4147-A177-3AD203B41FA5}">
                      <a16:colId xmlns:a16="http://schemas.microsoft.com/office/drawing/2014/main" val="780891465"/>
                    </a:ext>
                  </a:extLst>
                </a:gridCol>
              </a:tblGrid>
              <a:tr h="172686">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95498495"/>
                  </a:ext>
                </a:extLst>
              </a:tr>
              <a:tr h="172686">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183470759"/>
                  </a:ext>
                </a:extLst>
              </a:tr>
              <a:tr h="920994">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405371220"/>
                  </a:ext>
                </a:extLst>
              </a:tr>
              <a:tr h="174485">
                <a:tc>
                  <a:txBody>
                    <a:bodyPr/>
                    <a:lstStyle/>
                    <a:p>
                      <a:pPr algn="ctr" fontAlgn="t"/>
                      <a:r>
                        <a:rPr lang="en-US" sz="1200" b="1" i="0" u="none" strike="noStrike">
                          <a:solidFill>
                            <a:srgbClr val="FFFFFF"/>
                          </a:solidFill>
                          <a:effectLst/>
                          <a:latin typeface="Calibri" panose="020F0502020204030204" pitchFamily="34" charset="0"/>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Pedestrian curb ramps, signals, and sidewalks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6711912"/>
                  </a:ext>
                </a:extLst>
              </a:tr>
              <a:tr h="174485">
                <a:tc>
                  <a:txBody>
                    <a:bodyPr/>
                    <a:lstStyle/>
                    <a:p>
                      <a:pPr algn="ctr" fontAlgn="t"/>
                      <a:r>
                        <a:rPr lang="en-US" sz="1200" b="1" i="0" u="none" strike="noStrike">
                          <a:solidFill>
                            <a:srgbClr val="FFFFFF"/>
                          </a:solidFill>
                          <a:effectLst/>
                          <a:latin typeface="Calibri" panose="020F0502020204030204" pitchFamily="34" charset="0"/>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Accessible On-street ADA Parking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519042786"/>
                  </a:ext>
                </a:extLst>
              </a:tr>
              <a:tr h="192473">
                <a:tc>
                  <a:txBody>
                    <a:bodyPr/>
                    <a:lstStyle/>
                    <a:p>
                      <a:pPr algn="ctr" fontAlgn="t"/>
                      <a:r>
                        <a:rPr lang="en-US" sz="1200" b="1" i="0" u="none" strike="noStrike">
                          <a:solidFill>
                            <a:srgbClr val="FFFFFF"/>
                          </a:solidFill>
                          <a:effectLst/>
                          <a:latin typeface="Calibri" panose="020F0502020204030204" pitchFamily="34" charset="0"/>
                        </a:rPr>
                        <a:t>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Bike Lane (not sep) and shared roadways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263051240"/>
                  </a:ext>
                </a:extLst>
              </a:tr>
              <a:tr h="192473">
                <a:tc>
                  <a:txBody>
                    <a:bodyPr/>
                    <a:lstStyle/>
                    <a:p>
                      <a:pPr algn="ctr" fontAlgn="t"/>
                      <a:r>
                        <a:rPr lang="en-US" sz="1200" b="1" i="0" u="none" strike="noStrike">
                          <a:solidFill>
                            <a:srgbClr val="FFFFFF"/>
                          </a:solidFill>
                          <a:effectLst/>
                          <a:latin typeface="Calibri" panose="020F0502020204030204" pitchFamily="34" charset="0"/>
                        </a:rPr>
                        <a:t>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Bridges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Bridge Pedestrian/Bicycle/Utility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227761743"/>
                  </a:ext>
                </a:extLst>
              </a:tr>
              <a:tr h="474888">
                <a:tc>
                  <a:txBody>
                    <a:bodyPr/>
                    <a:lstStyle/>
                    <a:p>
                      <a:pPr algn="ctr" fontAlgn="b"/>
                      <a:r>
                        <a:rPr lang="en-US" sz="1200" b="1" i="0" u="none" strike="noStrike">
                          <a:solidFill>
                            <a:srgbClr val="FFFFFF"/>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Earth Retaining Systems (includes gravity, soil nail, soldier pile, sheet pile, reinforced concrete cantilever, MSE, crib, bin, timber, other types on the TAMS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97204487"/>
                  </a:ext>
                </a:extLst>
              </a:tr>
              <a:tr h="192473">
                <a:tc>
                  <a:txBody>
                    <a:bodyPr/>
                    <a:lstStyle/>
                    <a:p>
                      <a:pPr algn="ctr" fontAlgn="b"/>
                      <a:r>
                        <a:rPr lang="en-US" sz="1200" b="1" i="0" u="none" strike="noStrike">
                          <a:solidFill>
                            <a:srgbClr val="FFFFFF"/>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Reinforced Soil Slopes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060427936"/>
                  </a:ext>
                </a:extLst>
              </a:tr>
              <a:tr h="374154">
                <a:tc>
                  <a:txBody>
                    <a:bodyPr/>
                    <a:lstStyle/>
                    <a:p>
                      <a:pPr algn="ctr" fontAlgn="b"/>
                      <a:r>
                        <a:rPr lang="en-US" sz="1200" b="1" i="0" u="none" strike="noStrike">
                          <a:solidFill>
                            <a:srgbClr val="FFFFFF"/>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Improved Ground Supports (includes column-support embankments and transfer platforms)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856230388"/>
                  </a:ext>
                </a:extLst>
              </a:tr>
              <a:tr h="192473">
                <a:tc>
                  <a:txBody>
                    <a:bodyPr/>
                    <a:lstStyle/>
                    <a:p>
                      <a:pPr algn="ctr" fontAlgn="t"/>
                      <a:r>
                        <a:rPr lang="en-US" sz="1200" b="1" i="0" u="none" strike="noStrike">
                          <a:solidFill>
                            <a:srgbClr val="FFFFFF"/>
                          </a:solidFill>
                          <a:effectLst/>
                          <a:latin typeface="Calibri" panose="020F0502020204030204" pitchFamily="34" charset="0"/>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Highway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Condition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19169060"/>
                  </a:ext>
                </a:extLst>
              </a:tr>
              <a:tr h="192473">
                <a:tc>
                  <a:txBody>
                    <a:bodyPr/>
                    <a:lstStyle/>
                    <a:p>
                      <a:pPr algn="ctr" fontAlgn="t"/>
                      <a:r>
                        <a:rPr lang="en-US" sz="1200" b="1" i="0" u="none" strike="noStrike">
                          <a:solidFill>
                            <a:srgbClr val="FFFFFF"/>
                          </a:solidFill>
                          <a:effectLst/>
                          <a:latin typeface="Calibri" panose="020F0502020204030204" pitchFamily="34" charset="0"/>
                        </a:rPr>
                        <a:t>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Stationary Anti-Icing Systems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60528979"/>
                  </a:ext>
                </a:extLst>
              </a:tr>
              <a:tr h="192473">
                <a:tc>
                  <a:txBody>
                    <a:bodyPr/>
                    <a:lstStyle/>
                    <a:p>
                      <a:pPr algn="ctr" fontAlgn="t"/>
                      <a:r>
                        <a:rPr lang="en-US" sz="1200" b="1" i="0" u="none" strike="noStrike">
                          <a:solidFill>
                            <a:srgbClr val="FFFFFF"/>
                          </a:solidFill>
                          <a:effectLst/>
                          <a:latin typeface="Calibri" panose="020F0502020204030204" pitchFamily="34" charset="0"/>
                        </a:rPr>
                        <a:t>17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Bus Shoulders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068518174"/>
                  </a:ext>
                </a:extLst>
              </a:tr>
              <a:tr h="192473">
                <a:tc>
                  <a:txBody>
                    <a:bodyPr/>
                    <a:lstStyle/>
                    <a:p>
                      <a:pPr algn="ctr" fontAlgn="t"/>
                      <a:r>
                        <a:rPr lang="en-US" sz="1200" b="1" i="0" u="none" strike="noStrike">
                          <a:solidFill>
                            <a:srgbClr val="FFFFFF"/>
                          </a:solidFill>
                          <a:effectLst/>
                          <a:latin typeface="Calibri" panose="020F0502020204030204" pitchFamily="34" charset="0"/>
                        </a:rPr>
                        <a:t>16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High Volume Frontage Roadway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339963178"/>
                  </a:ext>
                </a:extLst>
              </a:tr>
              <a:tr h="192473">
                <a:tc>
                  <a:txBody>
                    <a:bodyPr/>
                    <a:lstStyle/>
                    <a:p>
                      <a:pPr algn="ctr" fontAlgn="t"/>
                      <a:r>
                        <a:rPr lang="en-US" sz="1200" b="1" i="0" u="none" strike="noStrike">
                          <a:solidFill>
                            <a:srgbClr val="FFFFFF"/>
                          </a:solidFill>
                          <a:effectLst/>
                          <a:latin typeface="Calibri" panose="020F0502020204030204" pitchFamily="34" charset="0"/>
                        </a:rPr>
                        <a:t>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Highway Ramps/loops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178748005"/>
                  </a:ext>
                </a:extLst>
              </a:tr>
              <a:tr h="174485">
                <a:tc>
                  <a:txBody>
                    <a:bodyPr/>
                    <a:lstStyle/>
                    <a:p>
                      <a:pPr algn="ctr" fontAlgn="t"/>
                      <a:r>
                        <a:rPr lang="en-US" sz="1200" b="1" i="0" u="none" strike="noStrike">
                          <a:solidFill>
                            <a:srgbClr val="FFFFFF"/>
                          </a:solidFill>
                          <a:effectLst/>
                          <a:latin typeface="Calibri" panose="020F0502020204030204" pitchFamily="34" charset="0"/>
                        </a:rPr>
                        <a:t>23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Lighting - High Mast Towers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048776153"/>
                  </a:ext>
                </a:extLst>
              </a:tr>
              <a:tr h="172686">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4065966862"/>
                  </a:ext>
                </a:extLst>
              </a:tr>
            </a:tbl>
          </a:graphicData>
        </a:graphic>
      </p:graphicFrame>
    </p:spTree>
    <p:extLst>
      <p:ext uri="{BB962C8B-B14F-4D97-AF65-F5344CB8AC3E}">
        <p14:creationId xmlns:p14="http://schemas.microsoft.com/office/powerpoint/2010/main" val="2443799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2 Asset Results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49</a:t>
            </a:fld>
            <a:endParaRPr lang="en-US" dirty="0"/>
          </a:p>
        </p:txBody>
      </p:sp>
      <p:sp>
        <p:nvSpPr>
          <p:cNvPr id="6" name="Content Placeholder 5">
            <a:extLst>
              <a:ext uri="{FF2B5EF4-FFF2-40B4-BE49-F238E27FC236}">
                <a16:creationId xmlns:a16="http://schemas.microsoft.com/office/drawing/2014/main" id="{8A109080-2B25-4333-A7AD-FE76A9F77286}"/>
              </a:ext>
            </a:extLst>
          </p:cNvPr>
          <p:cNvSpPr>
            <a:spLocks noGrp="1"/>
          </p:cNvSpPr>
          <p:nvPr>
            <p:ph sz="half" idx="1"/>
          </p:nvPr>
        </p:nvSpPr>
        <p:spPr/>
        <p:txBody>
          <a:bodyPr/>
          <a:lstStyle/>
          <a:p>
            <a:r>
              <a:rPr lang="en-US" dirty="0"/>
              <a:t>(Stay the Course Spreadsheet)</a:t>
            </a:r>
          </a:p>
        </p:txBody>
      </p:sp>
    </p:spTree>
    <p:extLst>
      <p:ext uri="{BB962C8B-B14F-4D97-AF65-F5344CB8AC3E}">
        <p14:creationId xmlns:p14="http://schemas.microsoft.com/office/powerpoint/2010/main" val="172288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Today’s Objectives</a:t>
            </a:r>
          </a:p>
        </p:txBody>
      </p:sp>
      <p:sp>
        <p:nvSpPr>
          <p:cNvPr id="5" name="Content Placeholder 4">
            <a:extLst>
              <a:ext uri="{FF2B5EF4-FFF2-40B4-BE49-F238E27FC236}">
                <a16:creationId xmlns:a16="http://schemas.microsoft.com/office/drawing/2014/main" id="{89257B42-6506-42A8-B937-BD32C8F1DEEA}"/>
              </a:ext>
            </a:extLst>
          </p:cNvPr>
          <p:cNvSpPr>
            <a:spLocks noGrp="1"/>
          </p:cNvSpPr>
          <p:nvPr>
            <p:ph idx="1"/>
          </p:nvPr>
        </p:nvSpPr>
        <p:spPr>
          <a:xfrm>
            <a:off x="838200" y="1825625"/>
            <a:ext cx="10515600" cy="4351338"/>
          </a:xfrm>
        </p:spPr>
        <p:txBody>
          <a:bodyPr>
            <a:normAutofit lnSpcReduction="10000"/>
          </a:bodyPr>
          <a:lstStyle/>
          <a:p>
            <a:r>
              <a:rPr lang="en-US" dirty="0"/>
              <a:t>Engaging, Interactive, &amp; Fun Workshop</a:t>
            </a:r>
          </a:p>
          <a:p>
            <a:r>
              <a:rPr lang="en-US" dirty="0"/>
              <a:t>Learn About AMSIP and The Asset Matrix</a:t>
            </a:r>
          </a:p>
          <a:p>
            <a:r>
              <a:rPr lang="en-US" dirty="0"/>
              <a:t>Better Understand The Matrix Building Process </a:t>
            </a:r>
          </a:p>
          <a:p>
            <a:r>
              <a:rPr lang="en-US" dirty="0"/>
              <a:t>Walk The Walk-Through Results</a:t>
            </a:r>
          </a:p>
          <a:p>
            <a:pPr lvl="1"/>
            <a:r>
              <a:rPr lang="en-US" dirty="0"/>
              <a:t>AM Approaches</a:t>
            </a:r>
          </a:p>
          <a:p>
            <a:pPr lvl="1"/>
            <a:r>
              <a:rPr lang="en-US" dirty="0"/>
              <a:t>Tiers</a:t>
            </a:r>
          </a:p>
          <a:p>
            <a:pPr lvl="1"/>
            <a:r>
              <a:rPr lang="en-US" dirty="0"/>
              <a:t>Return on Investment Analysis</a:t>
            </a:r>
          </a:p>
          <a:p>
            <a:pPr lvl="1"/>
            <a:r>
              <a:rPr lang="en-US" dirty="0"/>
              <a:t>Asset Data and Costs</a:t>
            </a:r>
          </a:p>
          <a:p>
            <a:r>
              <a:rPr lang="en-US" dirty="0"/>
              <a:t>“Get Down To Brass Tacks”, Details of Immediate Practical Importance.</a:t>
            </a:r>
          </a:p>
          <a:p>
            <a:r>
              <a:rPr lang="en-US" dirty="0"/>
              <a:t>Set The Stage For AMSIP Roadmap</a:t>
            </a:r>
          </a:p>
        </p:txBody>
      </p:sp>
      <p:sp>
        <p:nvSpPr>
          <p:cNvPr id="3" name="Slide Number Placeholder 2">
            <a:extLst>
              <a:ext uri="{FF2B5EF4-FFF2-40B4-BE49-F238E27FC236}">
                <a16:creationId xmlns:a16="http://schemas.microsoft.com/office/drawing/2014/main" id="{0C4C3952-02E4-4020-B95F-C4BB8342EBCC}"/>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5</a:t>
            </a:fld>
            <a:endParaRPr lang="en-US"/>
          </a:p>
        </p:txBody>
      </p:sp>
    </p:spTree>
    <p:extLst>
      <p:ext uri="{BB962C8B-B14F-4D97-AF65-F5344CB8AC3E}">
        <p14:creationId xmlns:p14="http://schemas.microsoft.com/office/powerpoint/2010/main" val="37106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2 Asset Results</a:t>
            </a:r>
          </a:p>
        </p:txBody>
      </p:sp>
      <p:graphicFrame>
        <p:nvGraphicFramePr>
          <p:cNvPr id="5" name="Content Placeholder 4">
            <a:extLst>
              <a:ext uri="{FF2B5EF4-FFF2-40B4-BE49-F238E27FC236}">
                <a16:creationId xmlns:a16="http://schemas.microsoft.com/office/drawing/2014/main" id="{57E80FEB-E754-41AD-A7D3-30E4E986A039}"/>
              </a:ext>
            </a:extLst>
          </p:cNvPr>
          <p:cNvGraphicFramePr>
            <a:graphicFrameLocks noGrp="1"/>
          </p:cNvGraphicFramePr>
          <p:nvPr>
            <p:ph sz="half" idx="1"/>
          </p:nvPr>
        </p:nvGraphicFramePr>
        <p:xfrm>
          <a:off x="180975" y="1309686"/>
          <a:ext cx="11830050" cy="5432109"/>
        </p:xfrm>
        <a:graphic>
          <a:graphicData uri="http://schemas.openxmlformats.org/drawingml/2006/table">
            <a:tbl>
              <a:tblPr/>
              <a:tblGrid>
                <a:gridCol w="319434">
                  <a:extLst>
                    <a:ext uri="{9D8B030D-6E8A-4147-A177-3AD203B41FA5}">
                      <a16:colId xmlns:a16="http://schemas.microsoft.com/office/drawing/2014/main" val="356052924"/>
                    </a:ext>
                  </a:extLst>
                </a:gridCol>
                <a:gridCol w="815106">
                  <a:extLst>
                    <a:ext uri="{9D8B030D-6E8A-4147-A177-3AD203B41FA5}">
                      <a16:colId xmlns:a16="http://schemas.microsoft.com/office/drawing/2014/main" val="2402970674"/>
                    </a:ext>
                  </a:extLst>
                </a:gridCol>
                <a:gridCol w="132285">
                  <a:extLst>
                    <a:ext uri="{9D8B030D-6E8A-4147-A177-3AD203B41FA5}">
                      <a16:colId xmlns:a16="http://schemas.microsoft.com/office/drawing/2014/main" val="3750902192"/>
                    </a:ext>
                  </a:extLst>
                </a:gridCol>
                <a:gridCol w="2335062">
                  <a:extLst>
                    <a:ext uri="{9D8B030D-6E8A-4147-A177-3AD203B41FA5}">
                      <a16:colId xmlns:a16="http://schemas.microsoft.com/office/drawing/2014/main" val="2494318989"/>
                    </a:ext>
                  </a:extLst>
                </a:gridCol>
                <a:gridCol w="286389">
                  <a:extLst>
                    <a:ext uri="{9D8B030D-6E8A-4147-A177-3AD203B41FA5}">
                      <a16:colId xmlns:a16="http://schemas.microsoft.com/office/drawing/2014/main" val="4073297213"/>
                    </a:ext>
                  </a:extLst>
                </a:gridCol>
                <a:gridCol w="359874">
                  <a:extLst>
                    <a:ext uri="{9D8B030D-6E8A-4147-A177-3AD203B41FA5}">
                      <a16:colId xmlns:a16="http://schemas.microsoft.com/office/drawing/2014/main" val="2830952590"/>
                    </a:ext>
                  </a:extLst>
                </a:gridCol>
                <a:gridCol w="245948">
                  <a:extLst>
                    <a:ext uri="{9D8B030D-6E8A-4147-A177-3AD203B41FA5}">
                      <a16:colId xmlns:a16="http://schemas.microsoft.com/office/drawing/2014/main" val="4272949680"/>
                    </a:ext>
                  </a:extLst>
                </a:gridCol>
                <a:gridCol w="477952">
                  <a:extLst>
                    <a:ext uri="{9D8B030D-6E8A-4147-A177-3AD203B41FA5}">
                      <a16:colId xmlns:a16="http://schemas.microsoft.com/office/drawing/2014/main" val="1575711752"/>
                    </a:ext>
                  </a:extLst>
                </a:gridCol>
                <a:gridCol w="390525">
                  <a:extLst>
                    <a:ext uri="{9D8B030D-6E8A-4147-A177-3AD203B41FA5}">
                      <a16:colId xmlns:a16="http://schemas.microsoft.com/office/drawing/2014/main" val="597453281"/>
                    </a:ext>
                  </a:extLst>
                </a:gridCol>
                <a:gridCol w="144898">
                  <a:extLst>
                    <a:ext uri="{9D8B030D-6E8A-4147-A177-3AD203B41FA5}">
                      <a16:colId xmlns:a16="http://schemas.microsoft.com/office/drawing/2014/main" val="3709162842"/>
                    </a:ext>
                  </a:extLst>
                </a:gridCol>
                <a:gridCol w="407552">
                  <a:extLst>
                    <a:ext uri="{9D8B030D-6E8A-4147-A177-3AD203B41FA5}">
                      <a16:colId xmlns:a16="http://schemas.microsoft.com/office/drawing/2014/main" val="895228519"/>
                    </a:ext>
                  </a:extLst>
                </a:gridCol>
                <a:gridCol w="714375">
                  <a:extLst>
                    <a:ext uri="{9D8B030D-6E8A-4147-A177-3AD203B41FA5}">
                      <a16:colId xmlns:a16="http://schemas.microsoft.com/office/drawing/2014/main" val="2238480362"/>
                    </a:ext>
                  </a:extLst>
                </a:gridCol>
                <a:gridCol w="310016">
                  <a:extLst>
                    <a:ext uri="{9D8B030D-6E8A-4147-A177-3AD203B41FA5}">
                      <a16:colId xmlns:a16="http://schemas.microsoft.com/office/drawing/2014/main" val="275863997"/>
                    </a:ext>
                  </a:extLst>
                </a:gridCol>
                <a:gridCol w="490084">
                  <a:extLst>
                    <a:ext uri="{9D8B030D-6E8A-4147-A177-3AD203B41FA5}">
                      <a16:colId xmlns:a16="http://schemas.microsoft.com/office/drawing/2014/main" val="3944592984"/>
                    </a:ext>
                  </a:extLst>
                </a:gridCol>
                <a:gridCol w="657225">
                  <a:extLst>
                    <a:ext uri="{9D8B030D-6E8A-4147-A177-3AD203B41FA5}">
                      <a16:colId xmlns:a16="http://schemas.microsoft.com/office/drawing/2014/main" val="1027311608"/>
                    </a:ext>
                  </a:extLst>
                </a:gridCol>
                <a:gridCol w="666750">
                  <a:extLst>
                    <a:ext uri="{9D8B030D-6E8A-4147-A177-3AD203B41FA5}">
                      <a16:colId xmlns:a16="http://schemas.microsoft.com/office/drawing/2014/main" val="305702885"/>
                    </a:ext>
                  </a:extLst>
                </a:gridCol>
                <a:gridCol w="444004">
                  <a:extLst>
                    <a:ext uri="{9D8B030D-6E8A-4147-A177-3AD203B41FA5}">
                      <a16:colId xmlns:a16="http://schemas.microsoft.com/office/drawing/2014/main" val="1319375599"/>
                    </a:ext>
                  </a:extLst>
                </a:gridCol>
                <a:gridCol w="422771">
                  <a:extLst>
                    <a:ext uri="{9D8B030D-6E8A-4147-A177-3AD203B41FA5}">
                      <a16:colId xmlns:a16="http://schemas.microsoft.com/office/drawing/2014/main" val="1009617790"/>
                    </a:ext>
                  </a:extLst>
                </a:gridCol>
                <a:gridCol w="600075">
                  <a:extLst>
                    <a:ext uri="{9D8B030D-6E8A-4147-A177-3AD203B41FA5}">
                      <a16:colId xmlns:a16="http://schemas.microsoft.com/office/drawing/2014/main" val="918486597"/>
                    </a:ext>
                  </a:extLst>
                </a:gridCol>
                <a:gridCol w="133724">
                  <a:extLst>
                    <a:ext uri="{9D8B030D-6E8A-4147-A177-3AD203B41FA5}">
                      <a16:colId xmlns:a16="http://schemas.microsoft.com/office/drawing/2014/main" val="853869364"/>
                    </a:ext>
                  </a:extLst>
                </a:gridCol>
                <a:gridCol w="304426">
                  <a:extLst>
                    <a:ext uri="{9D8B030D-6E8A-4147-A177-3AD203B41FA5}">
                      <a16:colId xmlns:a16="http://schemas.microsoft.com/office/drawing/2014/main" val="2818169122"/>
                    </a:ext>
                  </a:extLst>
                </a:gridCol>
                <a:gridCol w="334440">
                  <a:extLst>
                    <a:ext uri="{9D8B030D-6E8A-4147-A177-3AD203B41FA5}">
                      <a16:colId xmlns:a16="http://schemas.microsoft.com/office/drawing/2014/main" val="3212623600"/>
                    </a:ext>
                  </a:extLst>
                </a:gridCol>
                <a:gridCol w="211460">
                  <a:extLst>
                    <a:ext uri="{9D8B030D-6E8A-4147-A177-3AD203B41FA5}">
                      <a16:colId xmlns:a16="http://schemas.microsoft.com/office/drawing/2014/main" val="748097045"/>
                    </a:ext>
                  </a:extLst>
                </a:gridCol>
                <a:gridCol w="427406">
                  <a:extLst>
                    <a:ext uri="{9D8B030D-6E8A-4147-A177-3AD203B41FA5}">
                      <a16:colId xmlns:a16="http://schemas.microsoft.com/office/drawing/2014/main" val="3558442278"/>
                    </a:ext>
                  </a:extLst>
                </a:gridCol>
                <a:gridCol w="198269">
                  <a:extLst>
                    <a:ext uri="{9D8B030D-6E8A-4147-A177-3AD203B41FA5}">
                      <a16:colId xmlns:a16="http://schemas.microsoft.com/office/drawing/2014/main" val="3828357833"/>
                    </a:ext>
                  </a:extLst>
                </a:gridCol>
              </a:tblGrid>
              <a:tr h="17166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gridSpan="2">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gridSpan="2">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gridSpan="2">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gridSpan="2">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gridSpan="2">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gridSpan="2">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gridSpan="2">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hMerge="1">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3176583230"/>
                  </a:ext>
                </a:extLst>
              </a:tr>
              <a:tr h="343330">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8">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gridSpan="3">
                  <a:txBody>
                    <a:bodyPr/>
                    <a:lstStyle/>
                    <a:p>
                      <a:pPr algn="ctr" fontAlgn="ctr"/>
                      <a:r>
                        <a:rPr lang="en-US" sz="1200" b="1" i="0" u="none" strike="noStrike">
                          <a:solidFill>
                            <a:srgbClr val="FFFFFF"/>
                          </a:solidFill>
                          <a:effectLst/>
                          <a:latin typeface="Calibri" panose="020F0502020204030204" pitchFamily="34" charset="0"/>
                        </a:rPr>
                        <a:t>Plan summary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gridSpan="3">
                  <a:txBody>
                    <a:bodyPr/>
                    <a:lstStyle/>
                    <a:p>
                      <a:pPr algn="ctr" fontAlgn="ctr"/>
                      <a:r>
                        <a:rPr lang="en-US" sz="1200" b="1" i="0" u="none" strike="noStrike">
                          <a:solidFill>
                            <a:srgbClr val="FFFFFF"/>
                          </a:solidFill>
                          <a:effectLst/>
                          <a:latin typeface="Calibri" panose="020F0502020204030204" pitchFamily="34" charset="0"/>
                        </a:rPr>
                        <a:t> Baseline Inventory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 Currency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0AD47"/>
                    </a:solidFill>
                  </a:tcPr>
                </a:tc>
                <a:tc gridSpan="3">
                  <a:txBody>
                    <a:bodyPr/>
                    <a:lstStyle/>
                    <a:p>
                      <a:pPr algn="ctr" fontAlgn="ctr"/>
                      <a:r>
                        <a:rPr lang="en-US" sz="1200" b="1" i="0" u="none" strike="noStrike">
                          <a:solidFill>
                            <a:srgbClr val="FFFFFF"/>
                          </a:solidFill>
                          <a:effectLst/>
                          <a:latin typeface="Calibri" panose="020F0502020204030204" pitchFamily="34" charset="0"/>
                        </a:rPr>
                        <a:t>Condition Inventory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gridSpan="5">
                  <a:txBody>
                    <a:bodyPr/>
                    <a:lstStyle/>
                    <a:p>
                      <a:pPr algn="ctr" fontAlgn="ctr"/>
                      <a:r>
                        <a:rPr lang="en-US" sz="1200" b="1" i="0" u="none" strike="noStrike">
                          <a:solidFill>
                            <a:srgbClr val="FFFFFF"/>
                          </a:solidFill>
                          <a:effectLst/>
                          <a:latin typeface="Calibri" panose="020F0502020204030204" pitchFamily="34" charset="0"/>
                        </a:rPr>
                        <a:t>System standup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0" marR="0" marT="0" marB="0" anchor="ctr">
                    <a:lnL>
                      <a:noFill/>
                    </a:lnL>
                    <a:lnR>
                      <a:noFill/>
                    </a:lnR>
                    <a:lnT>
                      <a:noFill/>
                    </a:lnT>
                    <a:solidFill>
                      <a:srgbClr val="ED7D31"/>
                    </a:solidFill>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1325188854"/>
                  </a:ext>
                </a:extLst>
              </a:tr>
              <a:tr h="1037274">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r>
                        <a:rPr lang="en-US" sz="1200" b="1" i="0" u="none" strike="noStrike">
                          <a:solidFill>
                            <a:srgbClr val="FFFFFF"/>
                          </a:solidFill>
                          <a:effectLst/>
                          <a:latin typeface="Calibri" panose="020F0502020204030204" pitchFamily="34" charset="0"/>
                        </a:rPr>
                        <a:t>Asset Class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r>
                        <a:rPr lang="en-US" sz="1200" b="1" i="0" u="none" strike="noStrike">
                          <a:solidFill>
                            <a:srgbClr val="FFFFFF"/>
                          </a:solidFill>
                          <a:effectLst/>
                          <a:latin typeface="Calibri" panose="020F0502020204030204" pitchFamily="34" charset="0"/>
                        </a:rPr>
                        <a:t>Desired AM Approach</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ctr"/>
                      <a:r>
                        <a:rPr lang="en-US" sz="1200" b="1" i="0" u="none" strike="noStrike">
                          <a:solidFill>
                            <a:srgbClr val="FFFFFF"/>
                          </a:solidFill>
                          <a:effectLst/>
                          <a:latin typeface="Calibri" panose="020F0502020204030204" pitchFamily="34" charset="0"/>
                        </a:rPr>
                        <a:t>Short 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hMerge="1">
                  <a:txBody>
                    <a:bodyPr/>
                    <a:lstStyle/>
                    <a:p>
                      <a:pPr algn="ctr" fontAlgn="ctr"/>
                      <a:r>
                        <a:rPr lang="en-US" sz="1200" b="1" i="0" u="none" strike="noStrike">
                          <a:solidFill>
                            <a:srgbClr val="FFFFFF"/>
                          </a:solidFill>
                          <a:effectLst/>
                          <a:latin typeface="Calibri" panose="020F0502020204030204" pitchFamily="34" charset="0"/>
                        </a:rPr>
                        <a:t>5 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dirty="0">
                          <a:solidFill>
                            <a:srgbClr val="FFFFFF"/>
                          </a:solidFill>
                          <a:effectLst/>
                          <a:latin typeface="Calibri" panose="020F0502020204030204" pitchFamily="34" charset="0"/>
                        </a:rPr>
                        <a:t>5-year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gridSpan="2">
                  <a:txBody>
                    <a:bodyPr/>
                    <a:lstStyle/>
                    <a:p>
                      <a:pPr algn="ctr" fontAlgn="ctr"/>
                      <a:r>
                        <a:rPr lang="en-US" sz="1200" b="1" i="0" u="none" strike="noStrike">
                          <a:solidFill>
                            <a:srgbClr val="FFFFFF"/>
                          </a:solidFill>
                          <a:effectLst/>
                          <a:latin typeface="Calibri" panose="020F0502020204030204" pitchFamily="34" charset="0"/>
                        </a:rPr>
                        <a:t>Timeline To Complete 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hMerge="1">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Inventory Currency Annual Cost Estimate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gridSpan="2">
                  <a:txBody>
                    <a:bodyPr/>
                    <a:lstStyle/>
                    <a:p>
                      <a:pPr algn="ctr" fontAlgn="ctr"/>
                      <a:r>
                        <a:rPr lang="en-US" sz="1200" b="1" i="0" u="none" strike="noStrike">
                          <a:solidFill>
                            <a:srgbClr val="FFFFFF"/>
                          </a:solidFill>
                          <a:effectLst/>
                          <a:latin typeface="Calibri" panose="020F0502020204030204" pitchFamily="34" charset="0"/>
                        </a:rPr>
                        <a:t>Timeline To Complete Inspection 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ctr"/>
                      <a:r>
                        <a:rPr lang="en-US" sz="1200" b="1" i="0" u="none" strike="noStrike" dirty="0">
                          <a:solidFill>
                            <a:srgbClr val="FFFFFF"/>
                          </a:solidFill>
                          <a:effectLst/>
                          <a:latin typeface="Calibri" panose="020F0502020204030204" pitchFamily="34" charset="0"/>
                        </a:rPr>
                        <a:t>Other Imp. Tasks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pPr algn="ctr" fontAlgn="ctr"/>
                      <a:r>
                        <a:rPr lang="en-US" sz="1200" b="1" i="0" u="none" strike="noStrike">
                          <a:solidFill>
                            <a:srgbClr val="FFFFFF"/>
                          </a:solidFill>
                          <a:effectLst/>
                          <a:latin typeface="Calibri" panose="020F0502020204030204" pitchFamily="34" charset="0"/>
                        </a:rPr>
                        <a:t>Strategic Asset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gridSpan="2">
                  <a:txBody>
                    <a:bodyPr/>
                    <a:lstStyle/>
                    <a:p>
                      <a:r>
                        <a:rPr lang="en-US" sz="1200" b="1" i="0" u="none" strike="noStrike">
                          <a:solidFill>
                            <a:srgbClr val="FFFFFF"/>
                          </a:solidFill>
                          <a:effectLst/>
                          <a:latin typeface="Calibri" panose="020F0502020204030204" pitchFamily="34" charset="0"/>
                        </a:rPr>
                        <a:t>Strategic Asset Unit</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pPr algn="ctr" fontAlgn="ctr"/>
                      <a:r>
                        <a:rPr lang="en-US" sz="1200" b="1" i="0" u="none" strike="noStrike">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380948338"/>
                  </a:ext>
                </a:extLst>
              </a:tr>
              <a:tr h="0">
                <a:tc>
                  <a:txBody>
                    <a:bodyPr/>
                    <a:lstStyle/>
                    <a:p>
                      <a:pPr algn="ctr" fontAlgn="t"/>
                      <a:r>
                        <a:rPr lang="en-US" sz="1200" b="1" i="0" u="none" strike="noStrike">
                          <a:solidFill>
                            <a:srgbClr val="FFFFFF"/>
                          </a:solidFill>
                          <a:effectLst/>
                          <a:latin typeface="Calibri" panose="020F0502020204030204" pitchFamily="34" charset="0"/>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Accessible On-street ADA Parking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dirty="0">
                          <a:solidFill>
                            <a:srgbClr val="000000"/>
                          </a:solidFill>
                          <a:effectLst/>
                          <a:latin typeface="Calibri" panose="020F0502020204030204" pitchFamily="34" charset="0"/>
                        </a:rPr>
                        <a:t>Accessible On-street ADA Parking</a:t>
                      </a:r>
                      <a:endParaRPr lang="en-US"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Condition</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Spots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Spots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387007289"/>
                  </a:ext>
                </a:extLst>
              </a:tr>
              <a:tr h="343330">
                <a:tc>
                  <a:txBody>
                    <a:bodyPr/>
                    <a:lstStyle/>
                    <a:p>
                      <a:pPr algn="ctr" fontAlgn="t"/>
                      <a:r>
                        <a:rPr lang="en-US" sz="1200" b="1" i="0" u="none" strike="noStrike">
                          <a:solidFill>
                            <a:srgbClr val="FFFFFF"/>
                          </a:solidFill>
                          <a:effectLst/>
                          <a:latin typeface="Calibri" panose="020F0502020204030204" pitchFamily="34" charset="0"/>
                        </a:rPr>
                        <a:t>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Bike Lane (not sep) and shared roadways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dirty="0">
                          <a:solidFill>
                            <a:srgbClr val="000000"/>
                          </a:solidFill>
                          <a:effectLst/>
                          <a:latin typeface="Calibri" panose="020F0502020204030204" pitchFamily="34" charset="0"/>
                        </a:rPr>
                        <a:t>Bike Lane (not </a:t>
                      </a:r>
                      <a:r>
                        <a:rPr lang="en-US" sz="1200" b="0" i="0" u="none" strike="noStrike" dirty="0" err="1">
                          <a:solidFill>
                            <a:srgbClr val="000000"/>
                          </a:solidFill>
                          <a:effectLst/>
                          <a:latin typeface="Calibri" panose="020F0502020204030204" pitchFamily="34" charset="0"/>
                        </a:rPr>
                        <a:t>sep</a:t>
                      </a:r>
                      <a:r>
                        <a:rPr lang="en-US" sz="1200" b="0" i="0" u="none" strike="noStrike" dirty="0">
                          <a:solidFill>
                            <a:srgbClr val="000000"/>
                          </a:solidFill>
                          <a:effectLst/>
                          <a:latin typeface="Calibri" panose="020F0502020204030204" pitchFamily="34" charset="0"/>
                        </a:rPr>
                        <a:t>) and shared roadways</a:t>
                      </a:r>
                      <a:endParaRPr lang="en-US"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Condition</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 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Miles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20277689"/>
                  </a:ext>
                </a:extLst>
              </a:tr>
              <a:tr h="768669">
                <a:tc>
                  <a:txBody>
                    <a:bodyPr/>
                    <a:lstStyle/>
                    <a:p>
                      <a:pPr algn="ctr" fontAlgn="b"/>
                      <a:r>
                        <a:rPr lang="en-US" sz="1200" b="1" i="0" u="none" strike="noStrike">
                          <a:solidFill>
                            <a:srgbClr val="FFFFFF"/>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dirty="0">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Earth Retaining Systems (includes gravity, soil nail, soldier pile, sheet pile, reinforced concrete cantilever, MSE, crib, bin, timber, other types on the TAMS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dirty="0">
                          <a:solidFill>
                            <a:srgbClr val="000000"/>
                          </a:solidFill>
                          <a:effectLst/>
                          <a:latin typeface="Calibri" panose="020F0502020204030204" pitchFamily="34" charset="0"/>
                        </a:rPr>
                        <a:t>Earth Retaining Systems (includes gravity, soil nail, soldier pile, sheet pile, reinforced concrete cantilever, MSE, crib, bin, timber, other types on the TAMS list)</a:t>
                      </a:r>
                      <a:endParaRPr lang="en-US"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dirty="0">
                          <a:solidFill>
                            <a:srgbClr val="000000"/>
                          </a:solidFill>
                          <a:effectLst/>
                          <a:latin typeface="Calibri" panose="020F0502020204030204" pitchFamily="34" charset="0"/>
                        </a:rPr>
                        <a:t>Condition</a:t>
                      </a:r>
                      <a:endParaRPr lang="en-US"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$800,000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193,000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188,000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$188,000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Walls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Walls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       2,500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475418565"/>
                  </a:ext>
                </a:extLst>
              </a:tr>
              <a:tr h="282370">
                <a:tc>
                  <a:txBody>
                    <a:bodyPr/>
                    <a:lstStyle/>
                    <a:p>
                      <a:pPr algn="ctr" fontAlgn="b"/>
                      <a:r>
                        <a:rPr lang="en-US" sz="1200" b="1" i="0" u="none" strike="noStrike">
                          <a:solidFill>
                            <a:srgbClr val="FFFFFF"/>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Reinforced Soil Slopes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dirty="0">
                          <a:solidFill>
                            <a:srgbClr val="000000"/>
                          </a:solidFill>
                          <a:effectLst/>
                          <a:latin typeface="Calibri" panose="020F0502020204030204" pitchFamily="34" charset="0"/>
                        </a:rPr>
                        <a:t>Reinforced Soil Slopes</a:t>
                      </a:r>
                      <a:endParaRPr lang="en-US"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Condition</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150,000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39,000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$39,000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36,000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$36,000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Slopes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Slopes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          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627257760"/>
                  </a:ext>
                </a:extLst>
              </a:tr>
              <a:tr h="514995">
                <a:tc>
                  <a:txBody>
                    <a:bodyPr/>
                    <a:lstStyle/>
                    <a:p>
                      <a:pPr algn="ctr" fontAlgn="b"/>
                      <a:r>
                        <a:rPr lang="en-US" sz="1200" b="1" i="0" u="none" strike="noStrike">
                          <a:solidFill>
                            <a:srgbClr val="FFFFFF"/>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Improved Ground Supports (includes column-support embankments and transfer platforms)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dirty="0">
                          <a:solidFill>
                            <a:srgbClr val="000000"/>
                          </a:solidFill>
                          <a:effectLst/>
                          <a:latin typeface="Calibri" panose="020F0502020204030204" pitchFamily="34" charset="0"/>
                        </a:rPr>
                        <a:t>Improved Ground Supports (includes column-support embankments and transfer platforms)</a:t>
                      </a:r>
                      <a:endParaRPr lang="en-US" dirty="0"/>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Condition</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30,000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$30,000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Support Areas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Support Areas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          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51363118"/>
                  </a:ext>
                </a:extLst>
              </a:tr>
              <a:tr h="343330">
                <a:tc>
                  <a:txBody>
                    <a:bodyPr/>
                    <a:lstStyle/>
                    <a:p>
                      <a:pPr algn="ctr" fontAlgn="t"/>
                      <a:r>
                        <a:rPr lang="en-US" sz="1200" b="1" i="0" u="none" strike="noStrike">
                          <a:solidFill>
                            <a:srgbClr val="FFFFFF"/>
                          </a:solidFill>
                          <a:effectLst/>
                          <a:latin typeface="Calibri" panose="020F0502020204030204" pitchFamily="34" charset="0"/>
                        </a:rPr>
                        <a:t>16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High Volume Frontage Roadway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High Volume Frontage Roadway</a:t>
                      </a:r>
                      <a:endParaRPr lang="en-US"/>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Cycle+</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Centerline 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1200" b="0" i="0" u="none" strike="noStrike">
                          <a:solidFill>
                            <a:srgbClr val="000000"/>
                          </a:solidFill>
                          <a:effectLst/>
                          <a:latin typeface="Calibri" panose="020F0502020204030204" pitchFamily="34" charset="0"/>
                        </a:rPr>
                        <a:t>Centerline miles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200" b="0" i="0" u="none" strike="noStrike">
                          <a:solidFill>
                            <a:srgbClr val="000000"/>
                          </a:solidFill>
                          <a:effectLst/>
                          <a:latin typeface="Calibri" panose="020F0502020204030204" pitchFamily="34" charset="0"/>
                        </a:rPr>
                        <a:t>          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54784491"/>
                  </a:ext>
                </a:extLst>
              </a:tr>
              <a:tr h="343330">
                <a:tc>
                  <a:txBody>
                    <a:bodyPr/>
                    <a:lstStyle/>
                    <a:p>
                      <a:pPr algn="ctr" fontAlgn="t"/>
                      <a:r>
                        <a:rPr lang="en-US" sz="1200" b="1" i="0" u="none" strike="noStrike">
                          <a:solidFill>
                            <a:srgbClr val="FFFFFF"/>
                          </a:solidFill>
                          <a:effectLst/>
                          <a:latin typeface="Calibri" panose="020F0502020204030204" pitchFamily="34" charset="0"/>
                        </a:rPr>
                        <a:t>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Highway Ramps/loops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Highway Ramps/loops</a:t>
                      </a:r>
                      <a:endParaRPr lang="en-US"/>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Cycle+</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Centerline 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gridSpan="2">
                  <a:txBody>
                    <a:bodyPr/>
                    <a:lstStyle/>
                    <a:p>
                      <a:r>
                        <a:rPr lang="en-US" sz="1200" b="0" i="0" u="none" strike="noStrike">
                          <a:solidFill>
                            <a:srgbClr val="000000"/>
                          </a:solidFill>
                          <a:effectLst/>
                          <a:latin typeface="Calibri" panose="020F0502020204030204" pitchFamily="34" charset="0"/>
                        </a:rPr>
                        <a:t>Centerline miles</a:t>
                      </a:r>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153636916"/>
                  </a:ext>
                </a:extLst>
              </a:tr>
              <a:tr h="244549">
                <a:tc>
                  <a:txBody>
                    <a:bodyPr/>
                    <a:lstStyle/>
                    <a:p>
                      <a:pPr algn="l" fontAlgn="t"/>
                      <a:r>
                        <a:rPr lang="en-US" sz="1200" b="1" i="0" u="none" strike="noStrike">
                          <a:solidFill>
                            <a:srgbClr val="000000"/>
                          </a:solidFill>
                          <a:effectLst/>
                          <a:latin typeface="Calibri" panose="020F0502020204030204" pitchFamily="34" charset="0"/>
                        </a:rPr>
                        <a:t>Total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Totals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1,120,000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$1,120,000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245,000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en-US" sz="1200" b="0" i="0" u="none" strike="noStrike">
                          <a:solidFill>
                            <a:srgbClr val="000000"/>
                          </a:solidFill>
                          <a:effectLst/>
                          <a:latin typeface="Calibri" panose="020F0502020204030204" pitchFamily="34" charset="0"/>
                        </a:rPr>
                        <a:t> $    273,000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$273,000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6179701"/>
                  </a:ext>
                </a:extLst>
              </a:tr>
              <a:tr h="17166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r>
                        <a:rPr lang="en-US" sz="1200" b="0" i="0" u="none" strike="noStrike" dirty="0">
                          <a:solidFill>
                            <a:srgbClr val="000000"/>
                          </a:solidFill>
                          <a:effectLst/>
                          <a:latin typeface="Calibri" panose="020F0502020204030204" pitchFamily="34" charset="0"/>
                        </a:rPr>
                        <a:t> </a:t>
                      </a:r>
                      <a:endParaRPr lang="en-US" dirty="0"/>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r>
                        <a:rPr lang="en-US" sz="1200" b="0" i="0" u="none" strike="noStrike" dirty="0">
                          <a:solidFill>
                            <a:srgbClr val="000000"/>
                          </a:solidFill>
                          <a:effectLst/>
                          <a:latin typeface="Calibri" panose="020F0502020204030204" pitchFamily="34" charset="0"/>
                        </a:rPr>
                        <a:t> </a:t>
                      </a:r>
                      <a:endParaRPr lang="en-US" dirty="0"/>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r>
                        <a:rPr lang="en-US" sz="1200" b="0" i="0" u="none" strike="noStrike" dirty="0">
                          <a:solidFill>
                            <a:srgbClr val="000000"/>
                          </a:solidFill>
                          <a:effectLst/>
                          <a:latin typeface="Calibri" panose="020F0502020204030204" pitchFamily="34" charset="0"/>
                        </a:rPr>
                        <a:t> </a:t>
                      </a:r>
                      <a:endParaRPr lang="en-US" dirty="0"/>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981085070"/>
                  </a:ext>
                </a:extLst>
              </a:tr>
            </a:tbl>
          </a:graphicData>
        </a:graphic>
      </p:graphicFrame>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50</a:t>
            </a:fld>
            <a:endParaRPr lang="en-US" dirty="0"/>
          </a:p>
        </p:txBody>
      </p:sp>
    </p:spTree>
    <p:extLst>
      <p:ext uri="{BB962C8B-B14F-4D97-AF65-F5344CB8AC3E}">
        <p14:creationId xmlns:p14="http://schemas.microsoft.com/office/powerpoint/2010/main" val="4069332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331971" y="242271"/>
            <a:ext cx="11860029" cy="1325563"/>
          </a:xfrm>
        </p:spPr>
        <p:txBody>
          <a:bodyPr/>
          <a:lstStyle/>
          <a:p>
            <a:r>
              <a:rPr lang="en-US" dirty="0"/>
              <a:t>Tier 2 Asset Data Collection Planning Takeaways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51</a:t>
            </a:fld>
            <a:endParaRPr lang="en-US"/>
          </a:p>
        </p:txBody>
      </p:sp>
      <p:sp>
        <p:nvSpPr>
          <p:cNvPr id="8" name="Text Placeholder 7">
            <a:extLst>
              <a:ext uri="{FF2B5EF4-FFF2-40B4-BE49-F238E27FC236}">
                <a16:creationId xmlns:a16="http://schemas.microsoft.com/office/drawing/2014/main" id="{58C112C4-E78F-413B-BF13-81AFF29FC288}"/>
              </a:ext>
            </a:extLst>
          </p:cNvPr>
          <p:cNvSpPr>
            <a:spLocks noGrp="1"/>
          </p:cNvSpPr>
          <p:nvPr>
            <p:ph type="body" sz="quarter" idx="11"/>
          </p:nvPr>
        </p:nvSpPr>
        <p:spPr>
          <a:xfrm>
            <a:off x="0" y="5210175"/>
            <a:ext cx="8563026" cy="1362074"/>
          </a:xfrm>
        </p:spPr>
        <p:txBody>
          <a:bodyPr/>
          <a:lstStyle/>
          <a:p>
            <a:r>
              <a:rPr lang="en-US" dirty="0"/>
              <a:t>Fun Fact:</a:t>
            </a:r>
            <a:br>
              <a:rPr lang="en-US" dirty="0"/>
            </a:br>
            <a:r>
              <a:rPr lang="en-US" dirty="0"/>
              <a:t>Maplewood Lab has a Robot named husky! </a:t>
            </a:r>
          </a:p>
        </p:txBody>
      </p:sp>
      <p:pic>
        <p:nvPicPr>
          <p:cNvPr id="7" name="Picture 6">
            <a:extLst>
              <a:ext uri="{FF2B5EF4-FFF2-40B4-BE49-F238E27FC236}">
                <a16:creationId xmlns:a16="http://schemas.microsoft.com/office/drawing/2014/main" id="{1B1193AA-C1E3-4B45-81D0-6B24691315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b="-4"/>
          <a:stretch/>
        </p:blipFill>
        <p:spPr>
          <a:xfrm>
            <a:off x="3846095" y="5238640"/>
            <a:ext cx="2168329" cy="1300272"/>
          </a:xfrm>
          <a:prstGeom prst="rect">
            <a:avLst/>
          </a:prstGeom>
        </p:spPr>
      </p:pic>
      <p:sp>
        <p:nvSpPr>
          <p:cNvPr id="9" name="Rectangle 8">
            <a:extLst>
              <a:ext uri="{FF2B5EF4-FFF2-40B4-BE49-F238E27FC236}">
                <a16:creationId xmlns:a16="http://schemas.microsoft.com/office/drawing/2014/main" id="{CB428B24-F050-4B6B-8AAA-D72E65DF12F5}"/>
              </a:ext>
            </a:extLst>
          </p:cNvPr>
          <p:cNvSpPr/>
          <p:nvPr/>
        </p:nvSpPr>
        <p:spPr>
          <a:xfrm>
            <a:off x="3082858" y="3982675"/>
            <a:ext cx="9034346" cy="923330"/>
          </a:xfrm>
          <a:prstGeom prst="rect">
            <a:avLst/>
          </a:prstGeom>
        </p:spPr>
        <p:txBody>
          <a:bodyPr wrap="square">
            <a:spAutoFit/>
          </a:bodyPr>
          <a:lstStyle/>
          <a:p>
            <a:r>
              <a:rPr lang="en-US" i="1" dirty="0"/>
              <a:t>“To keep the pedestrian inventory data current, this winter there is an effort to move construction inspectors from using current electronic form completion (prior to construction close-out) to a user friendly MnDOT GIS web-application (Similar to survey123) with data sorting and analysis.”</a:t>
            </a:r>
          </a:p>
        </p:txBody>
      </p:sp>
      <p:sp>
        <p:nvSpPr>
          <p:cNvPr id="6" name="Content Placeholder 5">
            <a:extLst>
              <a:ext uri="{FF2B5EF4-FFF2-40B4-BE49-F238E27FC236}">
                <a16:creationId xmlns:a16="http://schemas.microsoft.com/office/drawing/2014/main" id="{4030D3CA-BF99-4BB8-99BC-90EA15FF95EE}"/>
              </a:ext>
            </a:extLst>
          </p:cNvPr>
          <p:cNvSpPr>
            <a:spLocks noGrp="1"/>
          </p:cNvSpPr>
          <p:nvPr>
            <p:ph idx="1"/>
          </p:nvPr>
        </p:nvSpPr>
        <p:spPr>
          <a:xfrm>
            <a:off x="623887" y="1967530"/>
            <a:ext cx="10944225" cy="3384550"/>
          </a:xfrm>
        </p:spPr>
        <p:txBody>
          <a:bodyPr/>
          <a:lstStyle/>
          <a:p>
            <a:r>
              <a:rPr lang="en-US" dirty="0"/>
              <a:t>Stay The Course</a:t>
            </a:r>
          </a:p>
          <a:p>
            <a:r>
              <a:rPr lang="en-US" dirty="0"/>
              <a:t>Baseline Inventory &lt;1 year (MnDOT FTE, $80K)</a:t>
            </a:r>
          </a:p>
          <a:p>
            <a:r>
              <a:rPr lang="en-US" dirty="0"/>
              <a:t>Inspection of Geotechnical and Ancillary Pavements 3-5 years (?, $300K)</a:t>
            </a:r>
          </a:p>
        </p:txBody>
      </p:sp>
    </p:spTree>
    <p:extLst>
      <p:ext uri="{BB962C8B-B14F-4D97-AF65-F5344CB8AC3E}">
        <p14:creationId xmlns:p14="http://schemas.microsoft.com/office/powerpoint/2010/main" val="2063307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295274" y="298184"/>
            <a:ext cx="10515600" cy="1007095"/>
          </a:xfrm>
        </p:spPr>
        <p:txBody>
          <a:bodyPr/>
          <a:lstStyle/>
          <a:p>
            <a:r>
              <a:rPr lang="en-US" dirty="0"/>
              <a:t>Tier 3 Asset Results Part 1</a:t>
            </a:r>
          </a:p>
        </p:txBody>
      </p:sp>
      <p:sp>
        <p:nvSpPr>
          <p:cNvPr id="10" name="Content Placeholder 9">
            <a:extLst>
              <a:ext uri="{FF2B5EF4-FFF2-40B4-BE49-F238E27FC236}">
                <a16:creationId xmlns:a16="http://schemas.microsoft.com/office/drawing/2014/main" id="{75776D08-289F-4D44-A85D-4EAD27AE1D78}"/>
              </a:ext>
            </a:extLst>
          </p:cNvPr>
          <p:cNvSpPr>
            <a:spLocks noGrp="1"/>
          </p:cNvSpPr>
          <p:nvPr>
            <p:ph sz="half" idx="1"/>
          </p:nvPr>
        </p:nvSpPr>
        <p:spPr>
          <a:xfrm>
            <a:off x="147172" y="1797050"/>
            <a:ext cx="4737410" cy="4351338"/>
          </a:xfrm>
        </p:spPr>
        <p:txBody>
          <a:bodyPr/>
          <a:lstStyle/>
          <a:p>
            <a:pPr lvl="1">
              <a:buFont typeface="Wingdings" panose="05000000000000000000" pitchFamily="2" charset="2"/>
              <a:buChar char="ü"/>
            </a:pPr>
            <a:r>
              <a:rPr lang="en-US" dirty="0"/>
              <a:t>Tier 3</a:t>
            </a:r>
          </a:p>
          <a:p>
            <a:pPr lvl="2">
              <a:buFont typeface="Wingdings" panose="05000000000000000000" pitchFamily="2" charset="2"/>
              <a:buChar char="ü"/>
            </a:pPr>
            <a:endParaRPr lang="en-US" dirty="0"/>
          </a:p>
          <a:p>
            <a:pPr lvl="2">
              <a:buFont typeface="Wingdings" panose="05000000000000000000" pitchFamily="2" charset="2"/>
              <a:buChar char="ü"/>
            </a:pPr>
            <a:r>
              <a:rPr lang="en-US" dirty="0"/>
              <a:t>y</a:t>
            </a:r>
          </a:p>
          <a:p>
            <a:pPr lvl="1">
              <a:buFont typeface="Wingdings" panose="05000000000000000000" pitchFamily="2" charset="2"/>
              <a:buChar char="ü"/>
            </a:pPr>
            <a:r>
              <a:rPr lang="en-US" dirty="0"/>
              <a:t>Asset Groups</a:t>
            </a:r>
          </a:p>
          <a:p>
            <a:pPr lvl="2">
              <a:buFont typeface="Wingdings" panose="05000000000000000000" pitchFamily="2" charset="2"/>
              <a:buChar char="ü"/>
            </a:pPr>
            <a:r>
              <a:rPr lang="en-US" dirty="0"/>
              <a:t>Bike and Ped</a:t>
            </a:r>
          </a:p>
          <a:p>
            <a:pPr lvl="2">
              <a:buFont typeface="Wingdings" panose="05000000000000000000" pitchFamily="2" charset="2"/>
              <a:buChar char="ü"/>
            </a:pPr>
            <a:r>
              <a:rPr lang="en-US" dirty="0"/>
              <a:t>Facilities</a:t>
            </a:r>
          </a:p>
          <a:p>
            <a:pPr lvl="2">
              <a:buFont typeface="Wingdings" panose="05000000000000000000" pitchFamily="2" charset="2"/>
              <a:buChar char="ü"/>
            </a:pPr>
            <a:r>
              <a:rPr lang="en-US" dirty="0"/>
              <a:t>Geotechnical</a:t>
            </a:r>
          </a:p>
          <a:p>
            <a:pPr lvl="2">
              <a:buFont typeface="Wingdings" panose="05000000000000000000" pitchFamily="2" charset="2"/>
              <a:buChar char="ü"/>
            </a:pPr>
            <a:r>
              <a:rPr lang="en-US" dirty="0"/>
              <a:t>Hydraulic Infra</a:t>
            </a:r>
          </a:p>
          <a:p>
            <a:pPr lvl="2">
              <a:buFont typeface="Wingdings" panose="05000000000000000000" pitchFamily="2" charset="2"/>
              <a:buChar char="ü"/>
            </a:pPr>
            <a:r>
              <a:rPr lang="en-US" dirty="0"/>
              <a:t>Ancillary Pavements</a:t>
            </a:r>
          </a:p>
          <a:p>
            <a:pPr lvl="2">
              <a:buFont typeface="Wingdings" panose="05000000000000000000" pitchFamily="2" charset="2"/>
              <a:buChar char="ü"/>
            </a:pPr>
            <a:r>
              <a:rPr lang="en-US" dirty="0"/>
              <a:t>Structures</a:t>
            </a:r>
          </a:p>
          <a:p>
            <a:pPr lvl="1">
              <a:buFont typeface="Wingdings" panose="05000000000000000000" pitchFamily="2" charset="2"/>
              <a:buChar char="ü"/>
            </a:pPr>
            <a:r>
              <a:rPr lang="en-US" dirty="0"/>
              <a:t>Cycle+ and Cycle</a:t>
            </a:r>
          </a:p>
          <a:p>
            <a:pPr lvl="1">
              <a:buFont typeface="Wingdings" panose="05000000000000000000" pitchFamily="2" charset="2"/>
              <a:buChar char="ü"/>
            </a:pPr>
            <a:r>
              <a:rPr lang="en-US" dirty="0"/>
              <a:t>Maturity Gaps</a:t>
            </a:r>
          </a:p>
          <a:p>
            <a:pPr marL="457200" lvl="1"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52</a:t>
            </a:fld>
            <a:endParaRPr lang="en-US" dirty="0"/>
          </a:p>
        </p:txBody>
      </p:sp>
      <p:sp>
        <p:nvSpPr>
          <p:cNvPr id="5" name="Content Placeholder 2">
            <a:extLst>
              <a:ext uri="{FF2B5EF4-FFF2-40B4-BE49-F238E27FC236}">
                <a16:creationId xmlns:a16="http://schemas.microsoft.com/office/drawing/2014/main" id="{31A8A0A4-3020-48CA-B9C2-6D156B050765}"/>
              </a:ext>
            </a:extLst>
          </p:cNvPr>
          <p:cNvSpPr txBox="1">
            <a:spLocks/>
          </p:cNvSpPr>
          <p:nvPr/>
        </p:nvSpPr>
        <p:spPr>
          <a:xfrm>
            <a:off x="1411224" y="2920082"/>
            <a:ext cx="2566416" cy="2657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graphicFrame>
        <p:nvGraphicFramePr>
          <p:cNvPr id="7" name="Table 6">
            <a:extLst>
              <a:ext uri="{FF2B5EF4-FFF2-40B4-BE49-F238E27FC236}">
                <a16:creationId xmlns:a16="http://schemas.microsoft.com/office/drawing/2014/main" id="{7DB839EC-3D09-4F1C-8A79-3086C3E82FE5}"/>
              </a:ext>
            </a:extLst>
          </p:cNvPr>
          <p:cNvGraphicFramePr>
            <a:graphicFrameLocks noGrp="1"/>
          </p:cNvGraphicFramePr>
          <p:nvPr>
            <p:extLst>
              <p:ext uri="{D42A27DB-BD31-4B8C-83A1-F6EECF244321}">
                <p14:modId xmlns:p14="http://schemas.microsoft.com/office/powerpoint/2010/main" val="2726576419"/>
              </p:ext>
            </p:extLst>
          </p:nvPr>
        </p:nvGraphicFramePr>
        <p:xfrm>
          <a:off x="4305300" y="1797050"/>
          <a:ext cx="7451230" cy="4696830"/>
        </p:xfrm>
        <a:graphic>
          <a:graphicData uri="http://schemas.openxmlformats.org/drawingml/2006/table">
            <a:tbl>
              <a:tblPr/>
              <a:tblGrid>
                <a:gridCol w="342900">
                  <a:extLst>
                    <a:ext uri="{9D8B030D-6E8A-4147-A177-3AD203B41FA5}">
                      <a16:colId xmlns:a16="http://schemas.microsoft.com/office/drawing/2014/main" val="2666155258"/>
                    </a:ext>
                  </a:extLst>
                </a:gridCol>
                <a:gridCol w="863518">
                  <a:extLst>
                    <a:ext uri="{9D8B030D-6E8A-4147-A177-3AD203B41FA5}">
                      <a16:colId xmlns:a16="http://schemas.microsoft.com/office/drawing/2014/main" val="701266493"/>
                    </a:ext>
                  </a:extLst>
                </a:gridCol>
                <a:gridCol w="155657">
                  <a:extLst>
                    <a:ext uri="{9D8B030D-6E8A-4147-A177-3AD203B41FA5}">
                      <a16:colId xmlns:a16="http://schemas.microsoft.com/office/drawing/2014/main" val="1851670763"/>
                    </a:ext>
                  </a:extLst>
                </a:gridCol>
                <a:gridCol w="4203929">
                  <a:extLst>
                    <a:ext uri="{9D8B030D-6E8A-4147-A177-3AD203B41FA5}">
                      <a16:colId xmlns:a16="http://schemas.microsoft.com/office/drawing/2014/main" val="986561461"/>
                    </a:ext>
                  </a:extLst>
                </a:gridCol>
                <a:gridCol w="424176">
                  <a:extLst>
                    <a:ext uri="{9D8B030D-6E8A-4147-A177-3AD203B41FA5}">
                      <a16:colId xmlns:a16="http://schemas.microsoft.com/office/drawing/2014/main" val="1111962213"/>
                    </a:ext>
                  </a:extLst>
                </a:gridCol>
                <a:gridCol w="695177">
                  <a:extLst>
                    <a:ext uri="{9D8B030D-6E8A-4147-A177-3AD203B41FA5}">
                      <a16:colId xmlns:a16="http://schemas.microsoft.com/office/drawing/2014/main" val="945451937"/>
                    </a:ext>
                  </a:extLst>
                </a:gridCol>
                <a:gridCol w="572693">
                  <a:extLst>
                    <a:ext uri="{9D8B030D-6E8A-4147-A177-3AD203B41FA5}">
                      <a16:colId xmlns:a16="http://schemas.microsoft.com/office/drawing/2014/main" val="2163211318"/>
                    </a:ext>
                  </a:extLst>
                </a:gridCol>
                <a:gridCol w="193180">
                  <a:extLst>
                    <a:ext uri="{9D8B030D-6E8A-4147-A177-3AD203B41FA5}">
                      <a16:colId xmlns:a16="http://schemas.microsoft.com/office/drawing/2014/main" val="743889167"/>
                    </a:ext>
                  </a:extLst>
                </a:gridCol>
              </a:tblGrid>
              <a:tr h="169670">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517474667"/>
                  </a:ext>
                </a:extLst>
              </a:tr>
              <a:tr h="169670">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fontAlgn="ctr"/>
                      <a:r>
                        <a:rPr lang="en-US" sz="1200" b="1" i="0" u="none" strike="noStrike" dirty="0">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4080313674"/>
                  </a:ext>
                </a:extLst>
              </a:tr>
              <a:tr h="643333">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en-US" sz="1200" b="1" i="0" u="none" strike="noStrike" dirty="0">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6567848"/>
                  </a:ext>
                </a:extLst>
              </a:tr>
              <a:tr h="171438">
                <a:tc>
                  <a:txBody>
                    <a:bodyPr/>
                    <a:lstStyle/>
                    <a:p>
                      <a:pPr algn="ctr" fontAlgn="t"/>
                      <a:r>
                        <a:rPr lang="en-US" sz="1200" b="1" i="0" u="none" strike="noStrike">
                          <a:solidFill>
                            <a:srgbClr val="FFFFFF"/>
                          </a:solidFill>
                          <a:effectLst/>
                          <a:latin typeface="Calibri" panose="020F0502020204030204" pitchFamily="34" charset="0"/>
                        </a:rPr>
                        <a:t>46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Shared use paths, side paths, sep bike lanes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Shared use paths, side paths, sep bike lanes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73053611"/>
                  </a:ext>
                </a:extLst>
              </a:tr>
              <a:tr h="311062">
                <a:tc>
                  <a:txBody>
                    <a:bodyPr/>
                    <a:lstStyle/>
                    <a:p>
                      <a:pPr algn="ctr" fontAlgn="t"/>
                      <a:r>
                        <a:rPr lang="en-US" sz="1200" b="1" i="0" u="none" strike="noStrike">
                          <a:solidFill>
                            <a:srgbClr val="FFFFFF"/>
                          </a:solidFill>
                          <a:effectLst/>
                          <a:latin typeface="Calibri" panose="020F0502020204030204" pitchFamily="34" charset="0"/>
                        </a:rPr>
                        <a:t>13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Class 2 and 3 rest areas,Class 2 and 3 Truck Stations, Brine Buildings (S&amp;I Operations), Weigh Stations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Class 2 and 3 rest areas,Class 2 and 3 Truck Stations, Brine Buildings (S&amp;I Operations), Weigh Stations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244900620"/>
                  </a:ext>
                </a:extLst>
              </a:tr>
              <a:tr h="311062">
                <a:tc>
                  <a:txBody>
                    <a:bodyPr/>
                    <a:lstStyle/>
                    <a:p>
                      <a:pPr algn="ctr" fontAlgn="b"/>
                      <a:r>
                        <a:rPr lang="en-US" sz="1200" b="1" i="0" u="none" strike="noStrike">
                          <a:solidFill>
                            <a:srgbClr val="FFFFFF"/>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dirty="0">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dirty="0">
                          <a:solidFill>
                            <a:srgbClr val="000000"/>
                          </a:solidFill>
                          <a:effectLst/>
                          <a:latin typeface="Calibri" panose="020F0502020204030204" pitchFamily="34" charset="0"/>
                        </a:rPr>
                        <a:t>Instrumentation Systems (includes inclinometer, pressure cell, gauge, cabinet, and piezometer)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Instrumentation Systems (includes inclinometer, pressure cell, gauge, cabinet, and piezometer)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982451242"/>
                  </a:ext>
                </a:extLst>
              </a:tr>
              <a:tr h="466594">
                <a:tc>
                  <a:txBody>
                    <a:bodyPr/>
                    <a:lstStyle/>
                    <a:p>
                      <a:pPr algn="ctr" fontAlgn="b"/>
                      <a:r>
                        <a:rPr lang="en-US" sz="1200" b="1" i="0" u="none" strike="noStrike">
                          <a:solidFill>
                            <a:srgbClr val="FFFFFF"/>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dirty="0">
                          <a:solidFill>
                            <a:srgbClr val="000000"/>
                          </a:solidFill>
                          <a:effectLst/>
                          <a:latin typeface="Calibri" panose="020F0502020204030204" pitchFamily="34" charset="0"/>
                        </a:rPr>
                        <a:t>Special Drainage Systems (includes chimney drain, perforated drain, herringbone drain, geomembrane cap and liner, and trench drain - does not include edge drains)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Special Drainage Systems (includes chimney drain, perforated drain, herringbone drain, geomembrane cap and liner, and trench drain - does not include edge drains)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515168996"/>
                  </a:ext>
                </a:extLst>
              </a:tr>
              <a:tr h="171438">
                <a:tc>
                  <a:txBody>
                    <a:bodyPr/>
                    <a:lstStyle/>
                    <a:p>
                      <a:pPr algn="ctr" fontAlgn="t"/>
                      <a:r>
                        <a:rPr lang="en-US" sz="1200" b="1" i="0" u="none" strike="noStrike">
                          <a:solidFill>
                            <a:srgbClr val="FFFFFF"/>
                          </a:solidFill>
                          <a:effectLst/>
                          <a:latin typeface="Calibri" panose="020F0502020204030204" pitchFamily="34" charset="0"/>
                        </a:rPr>
                        <a:t>49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Hazard - Noxious Weeds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Hazard - Noxious Weeds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780659463"/>
                  </a:ext>
                </a:extLst>
              </a:tr>
              <a:tr h="171438">
                <a:tc>
                  <a:txBody>
                    <a:bodyPr/>
                    <a:lstStyle/>
                    <a:p>
                      <a:pPr algn="ctr" fontAlgn="t"/>
                      <a:r>
                        <a:rPr lang="en-US" sz="1200" b="1" i="0" u="none" strike="noStrike">
                          <a:solidFill>
                            <a:srgbClr val="FFFFFF"/>
                          </a:solidFill>
                          <a:effectLst/>
                          <a:latin typeface="Calibri" panose="020F0502020204030204" pitchFamily="34" charset="0"/>
                        </a:rPr>
                        <a:t>26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Ponds, Infiltration Basins, and Underground Storage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Ponds, Infiltration Basins, and Underground Storage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28957339"/>
                  </a:ext>
                </a:extLst>
              </a:tr>
              <a:tr h="171438">
                <a:tc>
                  <a:txBody>
                    <a:bodyPr/>
                    <a:lstStyle/>
                    <a:p>
                      <a:pPr algn="ctr" fontAlgn="t"/>
                      <a:r>
                        <a:rPr lang="en-US" sz="1200" b="1" i="0" u="none" strike="noStrike">
                          <a:solidFill>
                            <a:srgbClr val="FFFFFF"/>
                          </a:solidFill>
                          <a:effectLst/>
                          <a:latin typeface="Calibri" panose="020F0502020204030204" pitchFamily="34" charset="0"/>
                        </a:rPr>
                        <a:t>25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Deep Stormwater Tunnels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Deep Stormwater Tunnels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432847988"/>
                  </a:ext>
                </a:extLst>
              </a:tr>
              <a:tr h="171438">
                <a:tc>
                  <a:txBody>
                    <a:bodyPr/>
                    <a:lstStyle/>
                    <a:p>
                      <a:pPr algn="ctr" fontAlgn="t"/>
                      <a:r>
                        <a:rPr lang="en-US" sz="1200" b="1" i="0" u="none" strike="noStrike">
                          <a:solidFill>
                            <a:srgbClr val="FFFFFF"/>
                          </a:solidFill>
                          <a:effectLst/>
                          <a:latin typeface="Calibri" panose="020F0502020204030204" pitchFamily="34" charset="0"/>
                        </a:rPr>
                        <a:t>28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Structual Pollution Control Devices (SPCD's)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Structual Pollution Control Devices (SPCD's)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90881094"/>
                  </a:ext>
                </a:extLst>
              </a:tr>
              <a:tr h="171438">
                <a:tc>
                  <a:txBody>
                    <a:bodyPr/>
                    <a:lstStyle/>
                    <a:p>
                      <a:pPr algn="ctr" fontAlgn="t"/>
                      <a:r>
                        <a:rPr lang="en-US" sz="1200" b="1" i="0" u="none" strike="noStrike">
                          <a:solidFill>
                            <a:srgbClr val="FFFFFF"/>
                          </a:solidFill>
                          <a:effectLst/>
                          <a:latin typeface="Calibri" panose="020F0502020204030204" pitchFamily="34" charset="0"/>
                        </a:rPr>
                        <a:t>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Local Road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Local Road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522467668"/>
                  </a:ext>
                </a:extLst>
              </a:tr>
              <a:tr h="190879">
                <a:tc>
                  <a:txBody>
                    <a:bodyPr/>
                    <a:lstStyle/>
                    <a:p>
                      <a:pPr algn="ctr" fontAlgn="t"/>
                      <a:r>
                        <a:rPr lang="en-US" sz="1200" b="1" i="0" u="none" strike="noStrike">
                          <a:solidFill>
                            <a:srgbClr val="FFFFFF"/>
                          </a:solidFill>
                          <a:effectLst/>
                          <a:latin typeface="Calibri" panose="020F0502020204030204" pitchFamily="34" charset="0"/>
                        </a:rPr>
                        <a:t>27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Storm Sewer Pipe and 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Storm Sewer Pipe and 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195678230"/>
                  </a:ext>
                </a:extLst>
              </a:tr>
              <a:tr h="171438">
                <a:tc>
                  <a:txBody>
                    <a:bodyPr/>
                    <a:lstStyle/>
                    <a:p>
                      <a:pPr algn="ctr" fontAlgn="t"/>
                      <a:r>
                        <a:rPr lang="en-US" sz="1200" b="1" i="0" u="none" strike="noStrike">
                          <a:solidFill>
                            <a:srgbClr val="FFFFFF"/>
                          </a:solidFill>
                          <a:effectLst/>
                          <a:latin typeface="Calibri" panose="020F0502020204030204" pitchFamily="34" charset="0"/>
                        </a:rPr>
                        <a:t>34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Roadway Weather Information System (RWIS)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Roadway Weather Information System (RWIS)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330708744"/>
                  </a:ext>
                </a:extLst>
              </a:tr>
              <a:tr h="171438">
                <a:tc>
                  <a:txBody>
                    <a:bodyPr/>
                    <a:lstStyle/>
                    <a:p>
                      <a:pPr algn="ctr" fontAlgn="t"/>
                      <a:r>
                        <a:rPr lang="en-US" sz="1200" b="1" i="0" u="none" strike="noStrike">
                          <a:solidFill>
                            <a:srgbClr val="FFFFFF"/>
                          </a:solidFill>
                          <a:effectLst/>
                          <a:latin typeface="Calibri" panose="020F0502020204030204" pitchFamily="34" charset="0"/>
                        </a:rPr>
                        <a:t>41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Paved Shoulders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Paved Shoulders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52398978"/>
                  </a:ext>
                </a:extLst>
              </a:tr>
              <a:tr h="205018">
                <a:tc>
                  <a:txBody>
                    <a:bodyPr/>
                    <a:lstStyle/>
                    <a:p>
                      <a:pPr algn="ctr" fontAlgn="t"/>
                      <a:r>
                        <a:rPr lang="en-US" sz="1200" b="1" i="0" u="none" strike="noStrike">
                          <a:solidFill>
                            <a:srgbClr val="FFFFFF"/>
                          </a:solidFill>
                          <a:effectLst/>
                          <a:latin typeface="Calibri" panose="020F0502020204030204" pitchFamily="34" charset="0"/>
                        </a:rPr>
                        <a:t>43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Pavements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Low Volume Frontage Roads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Low Volume Frontage Roads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73696760"/>
                  </a:ext>
                </a:extLst>
              </a:tr>
              <a:tr h="171438">
                <a:tc>
                  <a:txBody>
                    <a:bodyPr/>
                    <a:lstStyle/>
                    <a:p>
                      <a:pPr algn="ctr" fontAlgn="t"/>
                      <a:r>
                        <a:rPr lang="en-US" sz="1200" b="1" i="0" u="none" strike="noStrike">
                          <a:solidFill>
                            <a:srgbClr val="FFFFFF"/>
                          </a:solidFill>
                          <a:effectLst/>
                          <a:latin typeface="Calibri" panose="020F0502020204030204" pitchFamily="34" charset="0"/>
                        </a:rPr>
                        <a:t>37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Entrance Monuments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Entrance Monuments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457605302"/>
                  </a:ext>
                </a:extLst>
              </a:tr>
              <a:tr h="171438">
                <a:tc>
                  <a:txBody>
                    <a:bodyPr/>
                    <a:lstStyle/>
                    <a:p>
                      <a:pPr algn="ctr" fontAlgn="t"/>
                      <a:r>
                        <a:rPr lang="en-US" sz="1200" b="1" i="0" u="none" strike="noStrike">
                          <a:solidFill>
                            <a:srgbClr val="FFFFFF"/>
                          </a:solidFill>
                          <a:effectLst/>
                          <a:latin typeface="Calibri" panose="020F0502020204030204" pitchFamily="34" charset="0"/>
                        </a:rPr>
                        <a:t>24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Wood Noisewalls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Wood Noisewalls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dirty="0">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535525379"/>
                  </a:ext>
                </a:extLst>
              </a:tr>
              <a:tr h="169670">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570229086"/>
                  </a:ext>
                </a:extLst>
              </a:tr>
            </a:tbl>
          </a:graphicData>
        </a:graphic>
      </p:graphicFrame>
    </p:spTree>
    <p:extLst>
      <p:ext uri="{BB962C8B-B14F-4D97-AF65-F5344CB8AC3E}">
        <p14:creationId xmlns:p14="http://schemas.microsoft.com/office/powerpoint/2010/main" val="1278811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295274" y="298184"/>
            <a:ext cx="10515600" cy="1007095"/>
          </a:xfrm>
        </p:spPr>
        <p:txBody>
          <a:bodyPr/>
          <a:lstStyle/>
          <a:p>
            <a:r>
              <a:rPr lang="en-US" dirty="0"/>
              <a:t>Tier 3 Asset Results Part 2</a:t>
            </a:r>
          </a:p>
        </p:txBody>
      </p:sp>
      <p:sp>
        <p:nvSpPr>
          <p:cNvPr id="10" name="Content Placeholder 9">
            <a:extLst>
              <a:ext uri="{FF2B5EF4-FFF2-40B4-BE49-F238E27FC236}">
                <a16:creationId xmlns:a16="http://schemas.microsoft.com/office/drawing/2014/main" id="{75776D08-289F-4D44-A85D-4EAD27AE1D78}"/>
              </a:ext>
            </a:extLst>
          </p:cNvPr>
          <p:cNvSpPr>
            <a:spLocks noGrp="1"/>
          </p:cNvSpPr>
          <p:nvPr>
            <p:ph sz="half" idx="1"/>
          </p:nvPr>
        </p:nvSpPr>
        <p:spPr>
          <a:xfrm>
            <a:off x="147172" y="2187574"/>
            <a:ext cx="4737410" cy="4351338"/>
          </a:xfrm>
        </p:spPr>
        <p:txBody>
          <a:bodyPr/>
          <a:lstStyle/>
          <a:p>
            <a:pPr lvl="1">
              <a:buFont typeface="Wingdings" panose="05000000000000000000" pitchFamily="2" charset="2"/>
              <a:buChar char="ü"/>
            </a:pPr>
            <a:r>
              <a:rPr lang="en-US" dirty="0"/>
              <a:t>Asset Groups</a:t>
            </a:r>
          </a:p>
          <a:p>
            <a:pPr lvl="2">
              <a:buFont typeface="Wingdings" panose="05000000000000000000" pitchFamily="2" charset="2"/>
              <a:buChar char="ü"/>
            </a:pPr>
            <a:r>
              <a:rPr lang="en-US" dirty="0"/>
              <a:t>Traffic</a:t>
            </a:r>
          </a:p>
          <a:p>
            <a:pPr lvl="1">
              <a:buFont typeface="Wingdings" panose="05000000000000000000" pitchFamily="2" charset="2"/>
              <a:buChar char="ü"/>
            </a:pPr>
            <a:r>
              <a:rPr lang="en-US" dirty="0"/>
              <a:t>Maturity Gaps</a:t>
            </a:r>
          </a:p>
          <a:p>
            <a:pPr lvl="2">
              <a:buFont typeface="Wingdings" panose="05000000000000000000" pitchFamily="2" charset="2"/>
              <a:buChar char="ü"/>
            </a:pPr>
            <a:r>
              <a:rPr lang="en-US" dirty="0"/>
              <a:t>Signs</a:t>
            </a:r>
          </a:p>
          <a:p>
            <a:pPr lvl="2">
              <a:buFont typeface="Wingdings" panose="05000000000000000000" pitchFamily="2" charset="2"/>
              <a:buChar char="ü"/>
            </a:pPr>
            <a:r>
              <a:rPr lang="en-US" dirty="0"/>
              <a:t>Pavement Messages</a:t>
            </a:r>
          </a:p>
          <a:p>
            <a:pPr lvl="2">
              <a:buFont typeface="Wingdings" panose="05000000000000000000" pitchFamily="2" charset="2"/>
              <a:buChar char="ü"/>
            </a:pPr>
            <a:r>
              <a:rPr lang="en-US" dirty="0"/>
              <a:t>Pavement Striping</a:t>
            </a:r>
          </a:p>
          <a:p>
            <a:pPr lvl="1">
              <a:buFont typeface="Wingdings" panose="05000000000000000000" pitchFamily="2" charset="2"/>
              <a:buChar char="ü"/>
            </a:pPr>
            <a:endParaRPr lang="en-US" dirty="0"/>
          </a:p>
          <a:p>
            <a:pPr marL="457200" lvl="1"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53</a:t>
            </a:fld>
            <a:endParaRPr lang="en-US" dirty="0"/>
          </a:p>
        </p:txBody>
      </p:sp>
      <p:sp>
        <p:nvSpPr>
          <p:cNvPr id="5" name="Content Placeholder 2">
            <a:extLst>
              <a:ext uri="{FF2B5EF4-FFF2-40B4-BE49-F238E27FC236}">
                <a16:creationId xmlns:a16="http://schemas.microsoft.com/office/drawing/2014/main" id="{31A8A0A4-3020-48CA-B9C2-6D156B050765}"/>
              </a:ext>
            </a:extLst>
          </p:cNvPr>
          <p:cNvSpPr txBox="1">
            <a:spLocks/>
          </p:cNvSpPr>
          <p:nvPr/>
        </p:nvSpPr>
        <p:spPr>
          <a:xfrm>
            <a:off x="1411224" y="2920082"/>
            <a:ext cx="2566416" cy="2657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graphicFrame>
        <p:nvGraphicFramePr>
          <p:cNvPr id="3" name="Table 2">
            <a:extLst>
              <a:ext uri="{FF2B5EF4-FFF2-40B4-BE49-F238E27FC236}">
                <a16:creationId xmlns:a16="http://schemas.microsoft.com/office/drawing/2014/main" id="{E85FF856-21A9-4D4C-94C9-EFB8EE7441D1}"/>
              </a:ext>
            </a:extLst>
          </p:cNvPr>
          <p:cNvGraphicFramePr>
            <a:graphicFrameLocks noGrp="1"/>
          </p:cNvGraphicFramePr>
          <p:nvPr>
            <p:extLst>
              <p:ext uri="{D42A27DB-BD31-4B8C-83A1-F6EECF244321}">
                <p14:modId xmlns:p14="http://schemas.microsoft.com/office/powerpoint/2010/main" val="4123983532"/>
              </p:ext>
            </p:extLst>
          </p:nvPr>
        </p:nvGraphicFramePr>
        <p:xfrm>
          <a:off x="3888503" y="1859121"/>
          <a:ext cx="7785100" cy="3274695"/>
        </p:xfrm>
        <a:graphic>
          <a:graphicData uri="http://schemas.openxmlformats.org/drawingml/2006/table">
            <a:tbl>
              <a:tblPr/>
              <a:tblGrid>
                <a:gridCol w="215900">
                  <a:extLst>
                    <a:ext uri="{9D8B030D-6E8A-4147-A177-3AD203B41FA5}">
                      <a16:colId xmlns:a16="http://schemas.microsoft.com/office/drawing/2014/main" val="3499382701"/>
                    </a:ext>
                  </a:extLst>
                </a:gridCol>
                <a:gridCol w="1066800">
                  <a:extLst>
                    <a:ext uri="{9D8B030D-6E8A-4147-A177-3AD203B41FA5}">
                      <a16:colId xmlns:a16="http://schemas.microsoft.com/office/drawing/2014/main" val="885232373"/>
                    </a:ext>
                  </a:extLst>
                </a:gridCol>
                <a:gridCol w="4699000">
                  <a:extLst>
                    <a:ext uri="{9D8B030D-6E8A-4147-A177-3AD203B41FA5}">
                      <a16:colId xmlns:a16="http://schemas.microsoft.com/office/drawing/2014/main" val="3408065707"/>
                    </a:ext>
                  </a:extLst>
                </a:gridCol>
                <a:gridCol w="457200">
                  <a:extLst>
                    <a:ext uri="{9D8B030D-6E8A-4147-A177-3AD203B41FA5}">
                      <a16:colId xmlns:a16="http://schemas.microsoft.com/office/drawing/2014/main" val="3964075479"/>
                    </a:ext>
                  </a:extLst>
                </a:gridCol>
                <a:gridCol w="749300">
                  <a:extLst>
                    <a:ext uri="{9D8B030D-6E8A-4147-A177-3AD203B41FA5}">
                      <a16:colId xmlns:a16="http://schemas.microsoft.com/office/drawing/2014/main" val="2993831509"/>
                    </a:ext>
                  </a:extLst>
                </a:gridCol>
                <a:gridCol w="596900">
                  <a:extLst>
                    <a:ext uri="{9D8B030D-6E8A-4147-A177-3AD203B41FA5}">
                      <a16:colId xmlns:a16="http://schemas.microsoft.com/office/drawing/2014/main" val="891177337"/>
                    </a:ext>
                  </a:extLst>
                </a:gridCol>
              </a:tblGrid>
              <a:tr h="182880">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4154967260"/>
                  </a:ext>
                </a:extLst>
              </a:tr>
              <a:tr h="182880">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0141891"/>
                  </a:ext>
                </a:extLst>
              </a:tr>
              <a:tr h="693420">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dirty="0">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753232237"/>
                  </a:ext>
                </a:extLst>
              </a:tr>
              <a:tr h="184785">
                <a:tc>
                  <a:txBody>
                    <a:bodyPr/>
                    <a:lstStyle/>
                    <a:p>
                      <a:pPr algn="ctr" fontAlgn="t"/>
                      <a:r>
                        <a:rPr lang="en-US" sz="1200" b="1" i="0" u="none" strike="noStrike">
                          <a:solidFill>
                            <a:srgbClr val="FFFFFF"/>
                          </a:solidFill>
                          <a:effectLst/>
                          <a:latin typeface="Calibri" panose="020F0502020204030204" pitchFamily="34" charset="0"/>
                        </a:rPr>
                        <a:t>29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Sign Panels - Static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5356740"/>
                  </a:ext>
                </a:extLst>
              </a:tr>
              <a:tr h="184785">
                <a:tc>
                  <a:txBody>
                    <a:bodyPr/>
                    <a:lstStyle/>
                    <a:p>
                      <a:pPr algn="ctr" fontAlgn="t"/>
                      <a:r>
                        <a:rPr lang="en-US" sz="1200" b="1" i="0" u="none" strike="noStrike">
                          <a:solidFill>
                            <a:srgbClr val="FFFFFF"/>
                          </a:solidFill>
                          <a:effectLst/>
                          <a:latin typeface="Calibri" panose="020F0502020204030204" pitchFamily="34" charset="0"/>
                        </a:rPr>
                        <a:t>32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Sign Structures - I-beam w/Static Panel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71082"/>
                  </a:ext>
                </a:extLst>
              </a:tr>
              <a:tr h="184785">
                <a:tc>
                  <a:txBody>
                    <a:bodyPr/>
                    <a:lstStyle/>
                    <a:p>
                      <a:pPr algn="ctr" fontAlgn="t"/>
                      <a:r>
                        <a:rPr lang="en-US" sz="1200" b="1" i="0" u="none" strike="noStrike">
                          <a:solidFill>
                            <a:srgbClr val="FFFFFF"/>
                          </a:solidFill>
                          <a:effectLst/>
                          <a:latin typeface="Calibri" panose="020F0502020204030204" pitchFamily="34" charset="0"/>
                        </a:rPr>
                        <a:t>33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Lighting - Roadway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66004355"/>
                  </a:ext>
                </a:extLst>
              </a:tr>
              <a:tr h="184785">
                <a:tc>
                  <a:txBody>
                    <a:bodyPr/>
                    <a:lstStyle/>
                    <a:p>
                      <a:pPr algn="ctr" fontAlgn="t"/>
                      <a:r>
                        <a:rPr lang="en-US" sz="1200" b="1" i="0" u="none" strike="noStrike">
                          <a:solidFill>
                            <a:srgbClr val="FFFFFF"/>
                          </a:solidFill>
                          <a:effectLst/>
                          <a:latin typeface="Calibri" panose="020F0502020204030204" pitchFamily="34" charset="0"/>
                        </a:rPr>
                        <a:t>30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Sign Structures - Static Panel Ground Mounted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5088335"/>
                  </a:ext>
                </a:extLst>
              </a:tr>
              <a:tr h="184785">
                <a:tc>
                  <a:txBody>
                    <a:bodyPr/>
                    <a:lstStyle/>
                    <a:p>
                      <a:pPr algn="ctr" fontAlgn="t"/>
                      <a:r>
                        <a:rPr lang="en-US" sz="1200" b="1" i="0" u="none" strike="noStrike">
                          <a:solidFill>
                            <a:srgbClr val="FFFFFF"/>
                          </a:solidFill>
                          <a:effectLst/>
                          <a:latin typeface="Calibri" panose="020F0502020204030204" pitchFamily="34" charset="0"/>
                        </a:rPr>
                        <a:t>31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Sign Structures - Static Panel Overheads w/Foundations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9229131"/>
                  </a:ext>
                </a:extLst>
              </a:tr>
              <a:tr h="184785">
                <a:tc>
                  <a:txBody>
                    <a:bodyPr/>
                    <a:lstStyle/>
                    <a:p>
                      <a:pPr algn="ctr" fontAlgn="t"/>
                      <a:r>
                        <a:rPr lang="en-US" sz="1200" b="1" i="0" u="none" strike="noStrike">
                          <a:solidFill>
                            <a:srgbClr val="FFFFFF"/>
                          </a:solidFill>
                          <a:effectLst/>
                          <a:latin typeface="Calibri" panose="020F0502020204030204" pitchFamily="34" charset="0"/>
                        </a:rPr>
                        <a:t>44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Pavement Markings - Messages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897624"/>
                  </a:ext>
                </a:extLst>
              </a:tr>
              <a:tr h="184785">
                <a:tc>
                  <a:txBody>
                    <a:bodyPr/>
                    <a:lstStyle/>
                    <a:p>
                      <a:pPr algn="ctr" fontAlgn="t"/>
                      <a:r>
                        <a:rPr lang="en-US" sz="1200" b="1" i="0" u="none" strike="noStrike">
                          <a:solidFill>
                            <a:srgbClr val="FFFFFF"/>
                          </a:solidFill>
                          <a:effectLst/>
                          <a:latin typeface="Calibri" panose="020F0502020204030204" pitchFamily="34" charset="0"/>
                        </a:rPr>
                        <a:t>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Barrier - Plate beam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85038147"/>
                  </a:ext>
                </a:extLst>
              </a:tr>
              <a:tr h="184785">
                <a:tc>
                  <a:txBody>
                    <a:bodyPr/>
                    <a:lstStyle/>
                    <a:p>
                      <a:pPr algn="ctr" fontAlgn="t"/>
                      <a:r>
                        <a:rPr lang="en-US" sz="1200" b="1" i="0" u="none" strike="noStrike">
                          <a:solidFill>
                            <a:srgbClr val="FFFFFF"/>
                          </a:solidFill>
                          <a:effectLst/>
                          <a:latin typeface="Calibri" panose="020F0502020204030204" pitchFamily="34" charset="0"/>
                        </a:rPr>
                        <a:t>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Barrier - Attenuators (Crash Cushions)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665134"/>
                  </a:ext>
                </a:extLst>
              </a:tr>
              <a:tr h="184785">
                <a:tc>
                  <a:txBody>
                    <a:bodyPr/>
                    <a:lstStyle/>
                    <a:p>
                      <a:pPr algn="ctr" fontAlgn="t"/>
                      <a:r>
                        <a:rPr lang="en-US" sz="1200" b="1" i="0" u="none" strike="noStrike">
                          <a:solidFill>
                            <a:srgbClr val="FFFFFF"/>
                          </a:solidFill>
                          <a:effectLst/>
                          <a:latin typeface="Calibri" panose="020F0502020204030204" pitchFamily="34" charset="0"/>
                        </a:rPr>
                        <a:t>39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Barrier - Plate beam End treatments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05594344"/>
                  </a:ext>
                </a:extLst>
              </a:tr>
              <a:tr h="184785">
                <a:tc>
                  <a:txBody>
                    <a:bodyPr/>
                    <a:lstStyle/>
                    <a:p>
                      <a:pPr algn="ctr" fontAlgn="t"/>
                      <a:r>
                        <a:rPr lang="en-US" sz="1200" b="1" i="0" u="none" strike="noStrike">
                          <a:solidFill>
                            <a:srgbClr val="FFFFFF"/>
                          </a:solidFill>
                          <a:effectLst/>
                          <a:latin typeface="Calibri" panose="020F0502020204030204" pitchFamily="34" charset="0"/>
                        </a:rPr>
                        <a:t>40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High Tension Cable Barrier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854133"/>
                  </a:ext>
                </a:extLst>
              </a:tr>
              <a:tr h="184785">
                <a:tc>
                  <a:txBody>
                    <a:bodyPr/>
                    <a:lstStyle/>
                    <a:p>
                      <a:pPr algn="ctr" fontAlgn="t"/>
                      <a:r>
                        <a:rPr lang="en-US" sz="1200" b="1" i="0" u="none" strike="noStrike">
                          <a:solidFill>
                            <a:srgbClr val="FFFFFF"/>
                          </a:solidFill>
                          <a:effectLst/>
                          <a:latin typeface="Calibri" panose="020F0502020204030204" pitchFamily="34" charset="0"/>
                        </a:rPr>
                        <a:t>45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Pavement Markings - Striping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9135676"/>
                  </a:ext>
                </a:extLst>
              </a:tr>
              <a:tr h="182880">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745183382"/>
                  </a:ext>
                </a:extLst>
              </a:tr>
            </a:tbl>
          </a:graphicData>
        </a:graphic>
      </p:graphicFrame>
    </p:spTree>
    <p:extLst>
      <p:ext uri="{BB962C8B-B14F-4D97-AF65-F5344CB8AC3E}">
        <p14:creationId xmlns:p14="http://schemas.microsoft.com/office/powerpoint/2010/main" val="2894512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104775" y="365125"/>
            <a:ext cx="12087225" cy="1325563"/>
          </a:xfrm>
        </p:spPr>
        <p:txBody>
          <a:bodyPr/>
          <a:lstStyle/>
          <a:p>
            <a:r>
              <a:rPr lang="en-US" dirty="0"/>
              <a:t>Tier 3 Asset Methodology Analysis (One-Time Collect)</a:t>
            </a:r>
          </a:p>
        </p:txBody>
      </p:sp>
      <p:sp>
        <p:nvSpPr>
          <p:cNvPr id="7" name="Content Placeholder 6">
            <a:extLst>
              <a:ext uri="{FF2B5EF4-FFF2-40B4-BE49-F238E27FC236}">
                <a16:creationId xmlns:a16="http://schemas.microsoft.com/office/drawing/2014/main" id="{3F1DBB76-2A4B-417F-90B6-1E474256206D}"/>
              </a:ext>
            </a:extLst>
          </p:cNvPr>
          <p:cNvSpPr>
            <a:spLocks noGrp="1"/>
          </p:cNvSpPr>
          <p:nvPr>
            <p:ph idx="1"/>
          </p:nvPr>
        </p:nvSpPr>
        <p:spPr>
          <a:xfrm>
            <a:off x="104775" y="2034223"/>
            <a:ext cx="3475847" cy="4351338"/>
          </a:xfrm>
        </p:spPr>
        <p:txBody>
          <a:bodyPr/>
          <a:lstStyle/>
          <a:p>
            <a:r>
              <a:rPr lang="en-US" dirty="0"/>
              <a:t>Gap in Asset Inventory Data Analysis</a:t>
            </a:r>
          </a:p>
          <a:p>
            <a:r>
              <a:rPr lang="en-US" dirty="0"/>
              <a:t>HDR Project in 2018 3,000/Project</a:t>
            </a:r>
          </a:p>
          <a:p>
            <a:r>
              <a:rPr lang="en-US" dirty="0"/>
              <a:t>$250K Effort</a:t>
            </a:r>
          </a:p>
          <a:p>
            <a:r>
              <a:rPr lang="en-US" dirty="0"/>
              <a:t>Alternative Method to Use MnDOT Resources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54</a:t>
            </a:fld>
            <a:endParaRPr lang="en-US"/>
          </a:p>
        </p:txBody>
      </p:sp>
      <p:pic>
        <p:nvPicPr>
          <p:cNvPr id="5" name="Picture 4">
            <a:extLst>
              <a:ext uri="{FF2B5EF4-FFF2-40B4-BE49-F238E27FC236}">
                <a16:creationId xmlns:a16="http://schemas.microsoft.com/office/drawing/2014/main" id="{E59841B1-4BE6-40A7-85E8-C24F747B77DA}"/>
              </a:ext>
            </a:extLst>
          </p:cNvPr>
          <p:cNvPicPr>
            <a:picLocks noChangeAspect="1"/>
          </p:cNvPicPr>
          <p:nvPr/>
        </p:nvPicPr>
        <p:blipFill rotWithShape="1">
          <a:blip r:embed="rId3"/>
          <a:srcRect r="16558"/>
          <a:stretch/>
        </p:blipFill>
        <p:spPr>
          <a:xfrm>
            <a:off x="3687725" y="2034223"/>
            <a:ext cx="8154955" cy="2955945"/>
          </a:xfrm>
          <a:prstGeom prst="rect">
            <a:avLst/>
          </a:prstGeom>
        </p:spPr>
      </p:pic>
      <p:sp>
        <p:nvSpPr>
          <p:cNvPr id="6" name="TextBox 5">
            <a:extLst>
              <a:ext uri="{FF2B5EF4-FFF2-40B4-BE49-F238E27FC236}">
                <a16:creationId xmlns:a16="http://schemas.microsoft.com/office/drawing/2014/main" id="{E29EA8D9-D4A5-41D8-A28A-58FCCE60F858}"/>
              </a:ext>
            </a:extLst>
          </p:cNvPr>
          <p:cNvSpPr txBox="1"/>
          <p:nvPr/>
        </p:nvSpPr>
        <p:spPr>
          <a:xfrm>
            <a:off x="5096653" y="5333703"/>
            <a:ext cx="4599797" cy="646331"/>
          </a:xfrm>
          <a:prstGeom prst="rect">
            <a:avLst/>
          </a:prstGeom>
          <a:noFill/>
        </p:spPr>
        <p:txBody>
          <a:bodyPr wrap="square" rtlCol="0">
            <a:spAutoFit/>
          </a:bodyPr>
          <a:lstStyle/>
          <a:p>
            <a:r>
              <a:rPr lang="en-US" dirty="0"/>
              <a:t>*These costs use historical data from one project and do not include conflation</a:t>
            </a:r>
          </a:p>
        </p:txBody>
      </p:sp>
    </p:spTree>
    <p:extLst>
      <p:ext uri="{BB962C8B-B14F-4D97-AF65-F5344CB8AC3E}">
        <p14:creationId xmlns:p14="http://schemas.microsoft.com/office/powerpoint/2010/main" val="647628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3 Methodology Analysis (Annual Collect)</a:t>
            </a:r>
          </a:p>
        </p:txBody>
      </p:sp>
      <p:sp>
        <p:nvSpPr>
          <p:cNvPr id="10" name="Content Placeholder 9">
            <a:extLst>
              <a:ext uri="{FF2B5EF4-FFF2-40B4-BE49-F238E27FC236}">
                <a16:creationId xmlns:a16="http://schemas.microsoft.com/office/drawing/2014/main" id="{75776D08-289F-4D44-A85D-4EAD27AE1D78}"/>
              </a:ext>
            </a:extLst>
          </p:cNvPr>
          <p:cNvSpPr>
            <a:spLocks noGrp="1"/>
          </p:cNvSpPr>
          <p:nvPr>
            <p:ph sz="half" idx="1"/>
          </p:nvPr>
        </p:nvSpPr>
        <p:spPr>
          <a:xfrm>
            <a:off x="307910" y="1928573"/>
            <a:ext cx="11484040" cy="4792901"/>
          </a:xfrm>
        </p:spPr>
        <p:txBody>
          <a:bodyPr>
            <a:normAutofit fontScale="92500" lnSpcReduction="20000"/>
          </a:bodyPr>
          <a:lstStyle/>
          <a:p>
            <a:r>
              <a:rPr lang="en-US" sz="2600" dirty="0"/>
              <a:t>MnDOT Signs are replaced by 3 methods</a:t>
            </a:r>
          </a:p>
          <a:p>
            <a:pPr lvl="1"/>
            <a:r>
              <a:rPr lang="en-US" dirty="0"/>
              <a:t>1. Maintenance Damage Repairs </a:t>
            </a:r>
          </a:p>
          <a:p>
            <a:pPr lvl="1"/>
            <a:r>
              <a:rPr lang="en-US" dirty="0"/>
              <a:t>2. Maintenance and Contractor Annual Sign Replacement Projects </a:t>
            </a:r>
          </a:p>
          <a:p>
            <a:pPr lvl="2"/>
            <a:r>
              <a:rPr lang="en-US" sz="2100" dirty="0"/>
              <a:t>Lower Cost For Comparison Purposes (5 min/sign)</a:t>
            </a:r>
          </a:p>
          <a:p>
            <a:pPr lvl="2"/>
            <a:r>
              <a:rPr lang="en-US" sz="2100" dirty="0"/>
              <a:t>25,000 signs (15-year life cycle)</a:t>
            </a:r>
          </a:p>
          <a:p>
            <a:pPr lvl="2"/>
            <a:r>
              <a:rPr lang="en-US" sz="2100" u="sng" dirty="0"/>
              <a:t>1.0 FTE or $150,000</a:t>
            </a:r>
          </a:p>
          <a:p>
            <a:pPr lvl="1"/>
            <a:r>
              <a:rPr lang="en-US" dirty="0"/>
              <a:t>3. Construction Project Impacts</a:t>
            </a:r>
          </a:p>
          <a:p>
            <a:pPr lvl="2"/>
            <a:r>
              <a:rPr lang="en-US" dirty="0"/>
              <a:t>Annual 2-5% of Sign Modifications </a:t>
            </a:r>
          </a:p>
          <a:p>
            <a:pPr lvl="2"/>
            <a:r>
              <a:rPr lang="en-US" dirty="0"/>
              <a:t>As-built $13/sign cost in 2019</a:t>
            </a:r>
          </a:p>
          <a:p>
            <a:pPr lvl="2"/>
            <a:r>
              <a:rPr lang="en-US" u="sng" dirty="0"/>
              <a:t>$150-$200,000</a:t>
            </a:r>
          </a:p>
          <a:p>
            <a:pPr marL="457200" lvl="1" indent="0">
              <a:buNone/>
            </a:pPr>
            <a:endParaRPr lang="en-US" b="1" dirty="0"/>
          </a:p>
          <a:p>
            <a:r>
              <a:rPr lang="en-US" sz="2400" dirty="0"/>
              <a:t>District 3 Pilot Project Mobile Lidar &amp; Conflation $3.50</a:t>
            </a:r>
            <a:r>
              <a:rPr lang="en-US" sz="2400" b="1" dirty="0"/>
              <a:t>/sign</a:t>
            </a:r>
            <a:r>
              <a:rPr lang="en-US" sz="2400" dirty="0"/>
              <a:t>.</a:t>
            </a:r>
          </a:p>
          <a:p>
            <a:pPr lvl="1"/>
            <a:endParaRPr lang="en-US" sz="2000" dirty="0"/>
          </a:p>
          <a:p>
            <a:pPr lvl="1">
              <a:buFont typeface="Wingdings" panose="05000000000000000000" pitchFamily="2" charset="2"/>
              <a:buChar char="ü"/>
            </a:pPr>
            <a:endParaRPr lang="en-US" sz="1800" dirty="0"/>
          </a:p>
          <a:p>
            <a:pPr marL="457200" lvl="1" indent="0">
              <a:buNone/>
            </a:pPr>
            <a:r>
              <a:rPr lang="en-US" sz="3000" b="1" dirty="0"/>
              <a:t>Mobile Lidar Cyclical Collect $150K/Year</a:t>
            </a:r>
          </a:p>
          <a:p>
            <a:pPr marL="457200" lvl="1" indent="0">
              <a:buNone/>
            </a:pPr>
            <a:r>
              <a:rPr lang="en-US" sz="3000" b="1" dirty="0"/>
              <a:t>Reduced MnDOT Staff Time</a:t>
            </a:r>
            <a:endParaRPr lang="en-US" sz="3900" dirty="0"/>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55</a:t>
            </a:fld>
            <a:endParaRPr lang="en-US" dirty="0"/>
          </a:p>
        </p:txBody>
      </p:sp>
      <p:sp>
        <p:nvSpPr>
          <p:cNvPr id="5" name="Content Placeholder 2">
            <a:extLst>
              <a:ext uri="{FF2B5EF4-FFF2-40B4-BE49-F238E27FC236}">
                <a16:creationId xmlns:a16="http://schemas.microsoft.com/office/drawing/2014/main" id="{31A8A0A4-3020-48CA-B9C2-6D156B050765}"/>
              </a:ext>
            </a:extLst>
          </p:cNvPr>
          <p:cNvSpPr txBox="1">
            <a:spLocks/>
          </p:cNvSpPr>
          <p:nvPr/>
        </p:nvSpPr>
        <p:spPr>
          <a:xfrm>
            <a:off x="1411224" y="2920082"/>
            <a:ext cx="2566416" cy="2657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spTree>
    <p:extLst>
      <p:ext uri="{BB962C8B-B14F-4D97-AF65-F5344CB8AC3E}">
        <p14:creationId xmlns:p14="http://schemas.microsoft.com/office/powerpoint/2010/main" val="3697403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35E4-4A97-40DA-9280-E6E637988D35}"/>
              </a:ext>
            </a:extLst>
          </p:cNvPr>
          <p:cNvSpPr>
            <a:spLocks noGrp="1"/>
          </p:cNvSpPr>
          <p:nvPr>
            <p:ph type="title"/>
          </p:nvPr>
        </p:nvSpPr>
        <p:spPr>
          <a:xfrm>
            <a:off x="838200" y="365125"/>
            <a:ext cx="10515600" cy="1325563"/>
          </a:xfrm>
        </p:spPr>
        <p:txBody>
          <a:bodyPr/>
          <a:lstStyle/>
          <a:p>
            <a:r>
              <a:rPr lang="en-US" dirty="0"/>
              <a:t>Tier 3 Methodology Analysis (Annual Collect)</a:t>
            </a:r>
          </a:p>
        </p:txBody>
      </p:sp>
      <p:sp>
        <p:nvSpPr>
          <p:cNvPr id="3" name="Content Placeholder 2">
            <a:extLst>
              <a:ext uri="{FF2B5EF4-FFF2-40B4-BE49-F238E27FC236}">
                <a16:creationId xmlns:a16="http://schemas.microsoft.com/office/drawing/2014/main" id="{97B2C0E7-9387-4D3B-9712-4F377AF9D8C1}"/>
              </a:ext>
            </a:extLst>
          </p:cNvPr>
          <p:cNvSpPr>
            <a:spLocks noGrp="1"/>
          </p:cNvSpPr>
          <p:nvPr>
            <p:ph idx="1"/>
          </p:nvPr>
        </p:nvSpPr>
        <p:spPr>
          <a:xfrm>
            <a:off x="-269078" y="1994970"/>
            <a:ext cx="3486150" cy="4351338"/>
          </a:xfrm>
        </p:spPr>
        <p:txBody>
          <a:bodyPr>
            <a:normAutofit/>
          </a:bodyPr>
          <a:lstStyle/>
          <a:p>
            <a:pPr lvl="1"/>
            <a:r>
              <a:rPr lang="en-US" dirty="0"/>
              <a:t>Above Ground Assets</a:t>
            </a:r>
          </a:p>
          <a:p>
            <a:pPr lvl="2"/>
            <a:r>
              <a:rPr lang="en-US" dirty="0"/>
              <a:t>Traffic Barrier</a:t>
            </a:r>
          </a:p>
          <a:p>
            <a:pPr lvl="2"/>
            <a:r>
              <a:rPr lang="en-US" dirty="0"/>
              <a:t>Concrete Barrier</a:t>
            </a:r>
          </a:p>
          <a:p>
            <a:pPr lvl="2"/>
            <a:r>
              <a:rPr lang="en-US" dirty="0"/>
              <a:t>Rumbles</a:t>
            </a:r>
          </a:p>
          <a:p>
            <a:pPr lvl="2"/>
            <a:r>
              <a:rPr lang="en-US" dirty="0"/>
              <a:t>Signs</a:t>
            </a:r>
          </a:p>
          <a:p>
            <a:pPr lvl="2"/>
            <a:r>
              <a:rPr lang="en-US" dirty="0"/>
              <a:t>Noisewalls</a:t>
            </a:r>
          </a:p>
          <a:p>
            <a:pPr lvl="1"/>
            <a:r>
              <a:rPr lang="en-US" dirty="0"/>
              <a:t>Economies of Scale</a:t>
            </a:r>
          </a:p>
          <a:p>
            <a:pPr lvl="1"/>
            <a:r>
              <a:rPr lang="en-US" dirty="0"/>
              <a:t>High-level Cost Exercise</a:t>
            </a:r>
          </a:p>
          <a:p>
            <a:pPr lvl="1"/>
            <a:r>
              <a:rPr lang="en-US" dirty="0"/>
              <a:t>Concrete Barrier  $65 each Versus $13/Pt As-Builts</a:t>
            </a:r>
          </a:p>
          <a:p>
            <a:endParaRPr lang="en-US" dirty="0"/>
          </a:p>
          <a:p>
            <a:endParaRPr lang="en-US" dirty="0"/>
          </a:p>
        </p:txBody>
      </p:sp>
      <p:sp>
        <p:nvSpPr>
          <p:cNvPr id="4" name="Slide Number Placeholder 3">
            <a:extLst>
              <a:ext uri="{FF2B5EF4-FFF2-40B4-BE49-F238E27FC236}">
                <a16:creationId xmlns:a16="http://schemas.microsoft.com/office/drawing/2014/main" id="{E1F1DCF2-E78C-46AB-9829-7DC8B75C3B7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56</a:t>
            </a:fld>
            <a:endParaRPr lang="en-US"/>
          </a:p>
        </p:txBody>
      </p:sp>
      <p:pic>
        <p:nvPicPr>
          <p:cNvPr id="5" name="Picture 4">
            <a:extLst>
              <a:ext uri="{FF2B5EF4-FFF2-40B4-BE49-F238E27FC236}">
                <a16:creationId xmlns:a16="http://schemas.microsoft.com/office/drawing/2014/main" id="{B67AFDDE-ECD1-43EF-85AD-F7E5308357A4}"/>
              </a:ext>
            </a:extLst>
          </p:cNvPr>
          <p:cNvPicPr>
            <a:picLocks noChangeAspect="1"/>
          </p:cNvPicPr>
          <p:nvPr/>
        </p:nvPicPr>
        <p:blipFill>
          <a:blip r:embed="rId2"/>
          <a:stretch>
            <a:fillRect/>
          </a:stretch>
        </p:blipFill>
        <p:spPr>
          <a:xfrm>
            <a:off x="3445672" y="2088891"/>
            <a:ext cx="8505825" cy="2943225"/>
          </a:xfrm>
          <a:prstGeom prst="rect">
            <a:avLst/>
          </a:prstGeom>
        </p:spPr>
      </p:pic>
    </p:spTree>
    <p:extLst>
      <p:ext uri="{BB962C8B-B14F-4D97-AF65-F5344CB8AC3E}">
        <p14:creationId xmlns:p14="http://schemas.microsoft.com/office/powerpoint/2010/main" val="2683089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3 Asset Results – Stay The Course</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57</a:t>
            </a:fld>
            <a:endParaRPr lang="en-US" dirty="0"/>
          </a:p>
        </p:txBody>
      </p:sp>
      <p:sp>
        <p:nvSpPr>
          <p:cNvPr id="8" name="Content Placeholder 2">
            <a:extLst>
              <a:ext uri="{FF2B5EF4-FFF2-40B4-BE49-F238E27FC236}">
                <a16:creationId xmlns:a16="http://schemas.microsoft.com/office/drawing/2014/main" id="{22285612-1A64-4F40-8936-11B40FD60050}"/>
              </a:ext>
            </a:extLst>
          </p:cNvPr>
          <p:cNvSpPr txBox="1">
            <a:spLocks noGrp="1"/>
          </p:cNvSpPr>
          <p:nvPr>
            <p:ph sz="half" idx="1"/>
          </p:nvPr>
        </p:nvSpPr>
        <p:spPr>
          <a:xfrm>
            <a:off x="6401772" y="84257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186F6899-C573-480D-BEC0-0B8FE50F755D}"/>
              </a:ext>
            </a:extLst>
          </p:cNvPr>
          <p:cNvPicPr>
            <a:picLocks noChangeAspect="1"/>
          </p:cNvPicPr>
          <p:nvPr/>
        </p:nvPicPr>
        <p:blipFill>
          <a:blip r:embed="rId3"/>
          <a:stretch>
            <a:fillRect/>
          </a:stretch>
        </p:blipFill>
        <p:spPr>
          <a:xfrm>
            <a:off x="342900" y="1842064"/>
            <a:ext cx="11506200" cy="4019795"/>
          </a:xfrm>
          <a:prstGeom prst="rect">
            <a:avLst/>
          </a:prstGeom>
        </p:spPr>
      </p:pic>
    </p:spTree>
    <p:extLst>
      <p:ext uri="{BB962C8B-B14F-4D97-AF65-F5344CB8AC3E}">
        <p14:creationId xmlns:p14="http://schemas.microsoft.com/office/powerpoint/2010/main" val="567185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3 Asset Data Collection Planning - Add</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58</a:t>
            </a:fld>
            <a:endParaRPr lang="en-US" dirty="0"/>
          </a:p>
        </p:txBody>
      </p:sp>
      <p:sp>
        <p:nvSpPr>
          <p:cNvPr id="5" name="Content Placeholder 2">
            <a:extLst>
              <a:ext uri="{FF2B5EF4-FFF2-40B4-BE49-F238E27FC236}">
                <a16:creationId xmlns:a16="http://schemas.microsoft.com/office/drawing/2014/main" id="{31A8A0A4-3020-48CA-B9C2-6D156B050765}"/>
              </a:ext>
            </a:extLst>
          </p:cNvPr>
          <p:cNvSpPr txBox="1">
            <a:spLocks/>
          </p:cNvSpPr>
          <p:nvPr/>
        </p:nvSpPr>
        <p:spPr>
          <a:xfrm>
            <a:off x="1411224" y="2920082"/>
            <a:ext cx="2566416" cy="2657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graphicFrame>
        <p:nvGraphicFramePr>
          <p:cNvPr id="11" name="Content Placeholder 10">
            <a:extLst>
              <a:ext uri="{FF2B5EF4-FFF2-40B4-BE49-F238E27FC236}">
                <a16:creationId xmlns:a16="http://schemas.microsoft.com/office/drawing/2014/main" id="{189890A0-AF6C-4839-B9B7-96C9FB447A9F}"/>
              </a:ext>
            </a:extLst>
          </p:cNvPr>
          <p:cNvGraphicFramePr>
            <a:graphicFrameLocks noGrp="1"/>
          </p:cNvGraphicFramePr>
          <p:nvPr>
            <p:ph sz="half" idx="1"/>
            <p:extLst>
              <p:ext uri="{D42A27DB-BD31-4B8C-83A1-F6EECF244321}">
                <p14:modId xmlns:p14="http://schemas.microsoft.com/office/powerpoint/2010/main" val="579268088"/>
              </p:ext>
            </p:extLst>
          </p:nvPr>
        </p:nvGraphicFramePr>
        <p:xfrm>
          <a:off x="156590" y="1403668"/>
          <a:ext cx="11878819" cy="5303520"/>
        </p:xfrm>
        <a:graphic>
          <a:graphicData uri="http://schemas.openxmlformats.org/drawingml/2006/table">
            <a:tbl>
              <a:tblPr/>
              <a:tblGrid>
                <a:gridCol w="324375">
                  <a:extLst>
                    <a:ext uri="{9D8B030D-6E8A-4147-A177-3AD203B41FA5}">
                      <a16:colId xmlns:a16="http://schemas.microsoft.com/office/drawing/2014/main" val="2843724348"/>
                    </a:ext>
                  </a:extLst>
                </a:gridCol>
                <a:gridCol w="883642">
                  <a:extLst>
                    <a:ext uri="{9D8B030D-6E8A-4147-A177-3AD203B41FA5}">
                      <a16:colId xmlns:a16="http://schemas.microsoft.com/office/drawing/2014/main" val="2458654591"/>
                    </a:ext>
                  </a:extLst>
                </a:gridCol>
                <a:gridCol w="264168">
                  <a:extLst>
                    <a:ext uri="{9D8B030D-6E8A-4147-A177-3AD203B41FA5}">
                      <a16:colId xmlns:a16="http://schemas.microsoft.com/office/drawing/2014/main" val="3755159449"/>
                    </a:ext>
                  </a:extLst>
                </a:gridCol>
                <a:gridCol w="2241344">
                  <a:extLst>
                    <a:ext uri="{9D8B030D-6E8A-4147-A177-3AD203B41FA5}">
                      <a16:colId xmlns:a16="http://schemas.microsoft.com/office/drawing/2014/main" val="3380105649"/>
                    </a:ext>
                  </a:extLst>
                </a:gridCol>
                <a:gridCol w="290817">
                  <a:extLst>
                    <a:ext uri="{9D8B030D-6E8A-4147-A177-3AD203B41FA5}">
                      <a16:colId xmlns:a16="http://schemas.microsoft.com/office/drawing/2014/main" val="352835958"/>
                    </a:ext>
                  </a:extLst>
                </a:gridCol>
                <a:gridCol w="525709">
                  <a:extLst>
                    <a:ext uri="{9D8B030D-6E8A-4147-A177-3AD203B41FA5}">
                      <a16:colId xmlns:a16="http://schemas.microsoft.com/office/drawing/2014/main" val="4080385690"/>
                    </a:ext>
                  </a:extLst>
                </a:gridCol>
                <a:gridCol w="570452">
                  <a:extLst>
                    <a:ext uri="{9D8B030D-6E8A-4147-A177-3AD203B41FA5}">
                      <a16:colId xmlns:a16="http://schemas.microsoft.com/office/drawing/2014/main" val="1303798204"/>
                    </a:ext>
                  </a:extLst>
                </a:gridCol>
                <a:gridCol w="514524">
                  <a:extLst>
                    <a:ext uri="{9D8B030D-6E8A-4147-A177-3AD203B41FA5}">
                      <a16:colId xmlns:a16="http://schemas.microsoft.com/office/drawing/2014/main" val="224632181"/>
                    </a:ext>
                  </a:extLst>
                </a:gridCol>
                <a:gridCol w="794159">
                  <a:extLst>
                    <a:ext uri="{9D8B030D-6E8A-4147-A177-3AD203B41FA5}">
                      <a16:colId xmlns:a16="http://schemas.microsoft.com/office/drawing/2014/main" val="379422448"/>
                    </a:ext>
                  </a:extLst>
                </a:gridCol>
                <a:gridCol w="659935">
                  <a:extLst>
                    <a:ext uri="{9D8B030D-6E8A-4147-A177-3AD203B41FA5}">
                      <a16:colId xmlns:a16="http://schemas.microsoft.com/office/drawing/2014/main" val="1869327801"/>
                    </a:ext>
                  </a:extLst>
                </a:gridCol>
                <a:gridCol w="794159">
                  <a:extLst>
                    <a:ext uri="{9D8B030D-6E8A-4147-A177-3AD203B41FA5}">
                      <a16:colId xmlns:a16="http://schemas.microsoft.com/office/drawing/2014/main" val="3785312394"/>
                    </a:ext>
                  </a:extLst>
                </a:gridCol>
                <a:gridCol w="738231">
                  <a:extLst>
                    <a:ext uri="{9D8B030D-6E8A-4147-A177-3AD203B41FA5}">
                      <a16:colId xmlns:a16="http://schemas.microsoft.com/office/drawing/2014/main" val="60814271"/>
                    </a:ext>
                  </a:extLst>
                </a:gridCol>
                <a:gridCol w="760603">
                  <a:extLst>
                    <a:ext uri="{9D8B030D-6E8A-4147-A177-3AD203B41FA5}">
                      <a16:colId xmlns:a16="http://schemas.microsoft.com/office/drawing/2014/main" val="2094286549"/>
                    </a:ext>
                  </a:extLst>
                </a:gridCol>
                <a:gridCol w="760603">
                  <a:extLst>
                    <a:ext uri="{9D8B030D-6E8A-4147-A177-3AD203B41FA5}">
                      <a16:colId xmlns:a16="http://schemas.microsoft.com/office/drawing/2014/main" val="1861949180"/>
                    </a:ext>
                  </a:extLst>
                </a:gridCol>
                <a:gridCol w="413858">
                  <a:extLst>
                    <a:ext uri="{9D8B030D-6E8A-4147-A177-3AD203B41FA5}">
                      <a16:colId xmlns:a16="http://schemas.microsoft.com/office/drawing/2014/main" val="1319917878"/>
                    </a:ext>
                  </a:extLst>
                </a:gridCol>
                <a:gridCol w="559267">
                  <a:extLst>
                    <a:ext uri="{9D8B030D-6E8A-4147-A177-3AD203B41FA5}">
                      <a16:colId xmlns:a16="http://schemas.microsoft.com/office/drawing/2014/main" val="325974895"/>
                    </a:ext>
                  </a:extLst>
                </a:gridCol>
                <a:gridCol w="581637">
                  <a:extLst>
                    <a:ext uri="{9D8B030D-6E8A-4147-A177-3AD203B41FA5}">
                      <a16:colId xmlns:a16="http://schemas.microsoft.com/office/drawing/2014/main" val="2676945657"/>
                    </a:ext>
                  </a:extLst>
                </a:gridCol>
                <a:gridCol w="201336">
                  <a:extLst>
                    <a:ext uri="{9D8B030D-6E8A-4147-A177-3AD203B41FA5}">
                      <a16:colId xmlns:a16="http://schemas.microsoft.com/office/drawing/2014/main" val="3339172448"/>
                    </a:ext>
                  </a:extLst>
                </a:gridCol>
              </a:tblGrid>
              <a:tr h="11039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452960315"/>
                  </a:ext>
                </a:extLst>
              </a:tr>
              <a:tr h="220790">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Plan summary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 Baseline Inventory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tc>
                  <a:txBody>
                    <a:bodyPr/>
                    <a:lstStyle/>
                    <a:p>
                      <a:pPr algn="ctr" fontAlgn="ctr"/>
                      <a:r>
                        <a:rPr lang="en-US" sz="1200" b="1" i="0" u="none" strike="noStrike">
                          <a:solidFill>
                            <a:srgbClr val="FFFFFF"/>
                          </a:solidFill>
                          <a:effectLst/>
                          <a:latin typeface="Calibri" panose="020F0502020204030204" pitchFamily="34" charset="0"/>
                        </a:rPr>
                        <a:t>Inv. Currency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fontAlgn="ctr"/>
                      <a:r>
                        <a:rPr lang="en-US" sz="1200" b="1" i="0" u="none" strike="noStrike">
                          <a:solidFill>
                            <a:srgbClr val="FFFFFF"/>
                          </a:solidFill>
                          <a:effectLst/>
                          <a:latin typeface="Calibri" panose="020F0502020204030204" pitchFamily="34" charset="0"/>
                        </a:rPr>
                        <a:t>Condition Inventory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3">
                  <a:txBody>
                    <a:bodyPr/>
                    <a:lstStyle/>
                    <a:p>
                      <a:pPr algn="ctr" fontAlgn="ctr"/>
                      <a:r>
                        <a:rPr lang="en-US" sz="1200" b="1" i="0" u="none" strike="noStrike">
                          <a:solidFill>
                            <a:srgbClr val="FFFFFF"/>
                          </a:solidFill>
                          <a:effectLst/>
                          <a:latin typeface="Calibri" panose="020F0502020204030204" pitchFamily="34" charset="0"/>
                        </a:rPr>
                        <a:t>System standup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429928088"/>
                  </a:ext>
                </a:extLst>
              </a:tr>
              <a:tr h="362333">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Short 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5 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Inventory Currency Annual Cost Estimate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Inspection 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Other Imp. Tasks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a:solidFill>
                            <a:srgbClr val="FFFFFF"/>
                          </a:solidFill>
                          <a:effectLst/>
                          <a:latin typeface="Calibri" panose="020F0502020204030204" pitchFamily="34" charset="0"/>
                        </a:rPr>
                        <a:t>Strategic Asset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88698241"/>
                  </a:ext>
                </a:extLst>
              </a:tr>
              <a:tr h="229024">
                <a:tc>
                  <a:txBody>
                    <a:bodyPr/>
                    <a:lstStyle/>
                    <a:p>
                      <a:pPr algn="ctr" fontAlgn="t"/>
                      <a:r>
                        <a:rPr lang="en-US" sz="1200" b="1" i="0" u="none" strike="noStrike">
                          <a:solidFill>
                            <a:srgbClr val="FFFFFF"/>
                          </a:solidFill>
                          <a:effectLst/>
                          <a:latin typeface="Calibri" panose="020F0502020204030204" pitchFamily="34" charset="0"/>
                        </a:rPr>
                        <a:t>46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Bike and Ped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Shared use paths, side paths, sep bike lanes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Shared use paths, side paths, sep bike lanes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32042358"/>
                  </a:ext>
                </a:extLst>
              </a:tr>
              <a:tr h="352017">
                <a:tc>
                  <a:txBody>
                    <a:bodyPr/>
                    <a:lstStyle/>
                    <a:p>
                      <a:pPr algn="ctr" fontAlgn="b"/>
                      <a:r>
                        <a:rPr lang="en-US" sz="1200" b="1" i="0" u="none" strike="noStrike">
                          <a:solidFill>
                            <a:srgbClr val="FFFFFF"/>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Instrumentation Systems (includes inclinometer, pressure cell, gauge, cabinet, and piezometer)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Instrumentation Systems (includes inclinometer, pressure cell, gauge, cabinet, and piezometer)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43821249"/>
                  </a:ext>
                </a:extLst>
              </a:tr>
              <a:tr h="551976">
                <a:tc>
                  <a:txBody>
                    <a:bodyPr/>
                    <a:lstStyle/>
                    <a:p>
                      <a:pPr algn="ctr" fontAlgn="b"/>
                      <a:r>
                        <a:rPr lang="en-US" sz="1200" b="1" i="0" u="none" strike="noStrike">
                          <a:solidFill>
                            <a:srgbClr val="FFFFFF"/>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Special Drainage Systems (includes chimney drain, perforated drain, herringbone drain, geomembrane cap and liner, and trench drain - does not include edge drains)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Special Drainage Systems (includes chimney drain, perforated drain, herringbone drain, geomembrane cap and liner, and trench drain - does not include edge drains)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Pipes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019941599"/>
                  </a:ext>
                </a:extLst>
              </a:tr>
              <a:tr h="220790">
                <a:tc>
                  <a:txBody>
                    <a:bodyPr/>
                    <a:lstStyle/>
                    <a:p>
                      <a:pPr algn="ctr" fontAlgn="t"/>
                      <a:r>
                        <a:rPr lang="en-US" sz="1200" b="1" i="0" u="none" strike="noStrike">
                          <a:solidFill>
                            <a:srgbClr val="FFFFFF"/>
                          </a:solidFill>
                          <a:effectLst/>
                          <a:latin typeface="Calibri" panose="020F0502020204030204" pitchFamily="34" charset="0"/>
                        </a:rPr>
                        <a:t>26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Ponds, Infiltration Basins, and Underground Storage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Ponds, Infiltration Basins, and Underground Storage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370,000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25,000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65,000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Ponds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1,300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192618588"/>
                  </a:ext>
                </a:extLst>
              </a:tr>
              <a:tr h="220790">
                <a:tc>
                  <a:txBody>
                    <a:bodyPr/>
                    <a:lstStyle/>
                    <a:p>
                      <a:pPr algn="ctr" fontAlgn="t"/>
                      <a:r>
                        <a:rPr lang="en-US" sz="1200" b="1" i="0" u="none" strike="noStrike">
                          <a:solidFill>
                            <a:srgbClr val="FFFFFF"/>
                          </a:solidFill>
                          <a:effectLst/>
                          <a:latin typeface="Calibri" panose="020F0502020204030204" pitchFamily="34" charset="0"/>
                        </a:rPr>
                        <a:t>28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Structual Pollution Control Devices (SPCD's)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Structual Pollution Control Devices (SPCD's)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Structures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355593026"/>
                  </a:ext>
                </a:extLst>
              </a:tr>
              <a:tr h="220790">
                <a:tc>
                  <a:txBody>
                    <a:bodyPr/>
                    <a:lstStyle/>
                    <a:p>
                      <a:pPr algn="ctr" fontAlgn="t"/>
                      <a:r>
                        <a:rPr lang="en-US" sz="1200" b="1" i="0" u="none" strike="noStrike">
                          <a:solidFill>
                            <a:srgbClr val="FFFFFF"/>
                          </a:solidFill>
                          <a:effectLst/>
                          <a:latin typeface="Calibri" panose="020F0502020204030204" pitchFamily="34" charset="0"/>
                        </a:rPr>
                        <a:t>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Local Road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Local Road Culverts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$1,140,000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720,000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121,000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Pipes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12,093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760089504"/>
                  </a:ext>
                </a:extLst>
              </a:tr>
              <a:tr h="220790">
                <a:tc>
                  <a:txBody>
                    <a:bodyPr/>
                    <a:lstStyle/>
                    <a:p>
                      <a:pPr algn="ctr" fontAlgn="t"/>
                      <a:r>
                        <a:rPr lang="en-US" sz="1200" b="1" i="0" u="none" strike="noStrike">
                          <a:solidFill>
                            <a:srgbClr val="FFFFFF"/>
                          </a:solidFill>
                          <a:effectLst/>
                          <a:latin typeface="Calibri" panose="020F0502020204030204" pitchFamily="34" charset="0"/>
                        </a:rPr>
                        <a:t>27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Hydraulic Infra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Storm Sewer Pipe and 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Storm Sewer Pipe and 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$11,010,000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75,000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168,000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&gt;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$ 3,366,000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Pipe/Structures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168,285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909960670"/>
                  </a:ext>
                </a:extLst>
              </a:tr>
              <a:tr h="11039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790246618"/>
                  </a:ext>
                </a:extLst>
              </a:tr>
            </a:tbl>
          </a:graphicData>
        </a:graphic>
      </p:graphicFrame>
    </p:spTree>
    <p:extLst>
      <p:ext uri="{BB962C8B-B14F-4D97-AF65-F5344CB8AC3E}">
        <p14:creationId xmlns:p14="http://schemas.microsoft.com/office/powerpoint/2010/main" val="3739469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3 Asset Data Collection Planning - Add</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59</a:t>
            </a:fld>
            <a:endParaRPr lang="en-US" dirty="0"/>
          </a:p>
        </p:txBody>
      </p:sp>
      <p:sp>
        <p:nvSpPr>
          <p:cNvPr id="5" name="Content Placeholder 2">
            <a:extLst>
              <a:ext uri="{FF2B5EF4-FFF2-40B4-BE49-F238E27FC236}">
                <a16:creationId xmlns:a16="http://schemas.microsoft.com/office/drawing/2014/main" id="{31A8A0A4-3020-48CA-B9C2-6D156B050765}"/>
              </a:ext>
            </a:extLst>
          </p:cNvPr>
          <p:cNvSpPr txBox="1">
            <a:spLocks/>
          </p:cNvSpPr>
          <p:nvPr/>
        </p:nvSpPr>
        <p:spPr>
          <a:xfrm>
            <a:off x="1411224" y="2920082"/>
            <a:ext cx="2566416" cy="2657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graphicFrame>
        <p:nvGraphicFramePr>
          <p:cNvPr id="11" name="Content Placeholder 10">
            <a:extLst>
              <a:ext uri="{FF2B5EF4-FFF2-40B4-BE49-F238E27FC236}">
                <a16:creationId xmlns:a16="http://schemas.microsoft.com/office/drawing/2014/main" id="{189890A0-AF6C-4839-B9B7-96C9FB447A9F}"/>
              </a:ext>
            </a:extLst>
          </p:cNvPr>
          <p:cNvGraphicFramePr>
            <a:graphicFrameLocks noGrp="1"/>
          </p:cNvGraphicFramePr>
          <p:nvPr>
            <p:ph sz="half" idx="1"/>
            <p:extLst>
              <p:ext uri="{D42A27DB-BD31-4B8C-83A1-F6EECF244321}">
                <p14:modId xmlns:p14="http://schemas.microsoft.com/office/powerpoint/2010/main" val="3297306794"/>
              </p:ext>
            </p:extLst>
          </p:nvPr>
        </p:nvGraphicFramePr>
        <p:xfrm>
          <a:off x="156590" y="1690688"/>
          <a:ext cx="11878819" cy="4754880"/>
        </p:xfrm>
        <a:graphic>
          <a:graphicData uri="http://schemas.openxmlformats.org/drawingml/2006/table">
            <a:tbl>
              <a:tblPr/>
              <a:tblGrid>
                <a:gridCol w="324375">
                  <a:extLst>
                    <a:ext uri="{9D8B030D-6E8A-4147-A177-3AD203B41FA5}">
                      <a16:colId xmlns:a16="http://schemas.microsoft.com/office/drawing/2014/main" val="2843724348"/>
                    </a:ext>
                  </a:extLst>
                </a:gridCol>
                <a:gridCol w="883642">
                  <a:extLst>
                    <a:ext uri="{9D8B030D-6E8A-4147-A177-3AD203B41FA5}">
                      <a16:colId xmlns:a16="http://schemas.microsoft.com/office/drawing/2014/main" val="2458654591"/>
                    </a:ext>
                  </a:extLst>
                </a:gridCol>
                <a:gridCol w="2505512">
                  <a:extLst>
                    <a:ext uri="{9D8B030D-6E8A-4147-A177-3AD203B41FA5}">
                      <a16:colId xmlns:a16="http://schemas.microsoft.com/office/drawing/2014/main" val="3755159449"/>
                    </a:ext>
                  </a:extLst>
                </a:gridCol>
                <a:gridCol w="290817">
                  <a:extLst>
                    <a:ext uri="{9D8B030D-6E8A-4147-A177-3AD203B41FA5}">
                      <a16:colId xmlns:a16="http://schemas.microsoft.com/office/drawing/2014/main" val="352835958"/>
                    </a:ext>
                  </a:extLst>
                </a:gridCol>
                <a:gridCol w="525709">
                  <a:extLst>
                    <a:ext uri="{9D8B030D-6E8A-4147-A177-3AD203B41FA5}">
                      <a16:colId xmlns:a16="http://schemas.microsoft.com/office/drawing/2014/main" val="4080385690"/>
                    </a:ext>
                  </a:extLst>
                </a:gridCol>
                <a:gridCol w="570452">
                  <a:extLst>
                    <a:ext uri="{9D8B030D-6E8A-4147-A177-3AD203B41FA5}">
                      <a16:colId xmlns:a16="http://schemas.microsoft.com/office/drawing/2014/main" val="1303798204"/>
                    </a:ext>
                  </a:extLst>
                </a:gridCol>
                <a:gridCol w="514524">
                  <a:extLst>
                    <a:ext uri="{9D8B030D-6E8A-4147-A177-3AD203B41FA5}">
                      <a16:colId xmlns:a16="http://schemas.microsoft.com/office/drawing/2014/main" val="224632181"/>
                    </a:ext>
                  </a:extLst>
                </a:gridCol>
                <a:gridCol w="794159">
                  <a:extLst>
                    <a:ext uri="{9D8B030D-6E8A-4147-A177-3AD203B41FA5}">
                      <a16:colId xmlns:a16="http://schemas.microsoft.com/office/drawing/2014/main" val="379422448"/>
                    </a:ext>
                  </a:extLst>
                </a:gridCol>
                <a:gridCol w="659935">
                  <a:extLst>
                    <a:ext uri="{9D8B030D-6E8A-4147-A177-3AD203B41FA5}">
                      <a16:colId xmlns:a16="http://schemas.microsoft.com/office/drawing/2014/main" val="1869327801"/>
                    </a:ext>
                  </a:extLst>
                </a:gridCol>
                <a:gridCol w="794159">
                  <a:extLst>
                    <a:ext uri="{9D8B030D-6E8A-4147-A177-3AD203B41FA5}">
                      <a16:colId xmlns:a16="http://schemas.microsoft.com/office/drawing/2014/main" val="3785312394"/>
                    </a:ext>
                  </a:extLst>
                </a:gridCol>
                <a:gridCol w="738231">
                  <a:extLst>
                    <a:ext uri="{9D8B030D-6E8A-4147-A177-3AD203B41FA5}">
                      <a16:colId xmlns:a16="http://schemas.microsoft.com/office/drawing/2014/main" val="60814271"/>
                    </a:ext>
                  </a:extLst>
                </a:gridCol>
                <a:gridCol w="760603">
                  <a:extLst>
                    <a:ext uri="{9D8B030D-6E8A-4147-A177-3AD203B41FA5}">
                      <a16:colId xmlns:a16="http://schemas.microsoft.com/office/drawing/2014/main" val="2094286549"/>
                    </a:ext>
                  </a:extLst>
                </a:gridCol>
                <a:gridCol w="760603">
                  <a:extLst>
                    <a:ext uri="{9D8B030D-6E8A-4147-A177-3AD203B41FA5}">
                      <a16:colId xmlns:a16="http://schemas.microsoft.com/office/drawing/2014/main" val="1861949180"/>
                    </a:ext>
                  </a:extLst>
                </a:gridCol>
                <a:gridCol w="413858">
                  <a:extLst>
                    <a:ext uri="{9D8B030D-6E8A-4147-A177-3AD203B41FA5}">
                      <a16:colId xmlns:a16="http://schemas.microsoft.com/office/drawing/2014/main" val="1319917878"/>
                    </a:ext>
                  </a:extLst>
                </a:gridCol>
                <a:gridCol w="559267">
                  <a:extLst>
                    <a:ext uri="{9D8B030D-6E8A-4147-A177-3AD203B41FA5}">
                      <a16:colId xmlns:a16="http://schemas.microsoft.com/office/drawing/2014/main" val="325974895"/>
                    </a:ext>
                  </a:extLst>
                </a:gridCol>
                <a:gridCol w="581637">
                  <a:extLst>
                    <a:ext uri="{9D8B030D-6E8A-4147-A177-3AD203B41FA5}">
                      <a16:colId xmlns:a16="http://schemas.microsoft.com/office/drawing/2014/main" val="2676945657"/>
                    </a:ext>
                  </a:extLst>
                </a:gridCol>
                <a:gridCol w="201336">
                  <a:extLst>
                    <a:ext uri="{9D8B030D-6E8A-4147-A177-3AD203B41FA5}">
                      <a16:colId xmlns:a16="http://schemas.microsoft.com/office/drawing/2014/main" val="3339172448"/>
                    </a:ext>
                  </a:extLst>
                </a:gridCol>
              </a:tblGrid>
              <a:tr h="11039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452960315"/>
                  </a:ext>
                </a:extLst>
              </a:tr>
              <a:tr h="220790">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Plan summary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 Baseline Inventory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tc>
                  <a:txBody>
                    <a:bodyPr/>
                    <a:lstStyle/>
                    <a:p>
                      <a:pPr algn="ctr" fontAlgn="ctr"/>
                      <a:r>
                        <a:rPr lang="en-US" sz="1200" b="1" i="0" u="none" strike="noStrike">
                          <a:solidFill>
                            <a:srgbClr val="FFFFFF"/>
                          </a:solidFill>
                          <a:effectLst/>
                          <a:latin typeface="Calibri" panose="020F0502020204030204" pitchFamily="34" charset="0"/>
                        </a:rPr>
                        <a:t>Inv. Currency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fontAlgn="ctr"/>
                      <a:r>
                        <a:rPr lang="en-US" sz="1200" b="1" i="0" u="none" strike="noStrike">
                          <a:solidFill>
                            <a:srgbClr val="FFFFFF"/>
                          </a:solidFill>
                          <a:effectLst/>
                          <a:latin typeface="Calibri" panose="020F0502020204030204" pitchFamily="34" charset="0"/>
                        </a:rPr>
                        <a:t>Condition Inventory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3">
                  <a:txBody>
                    <a:bodyPr/>
                    <a:lstStyle/>
                    <a:p>
                      <a:pPr algn="ctr" fontAlgn="ctr"/>
                      <a:r>
                        <a:rPr lang="en-US" sz="1200" b="1" i="0" u="none" strike="noStrike">
                          <a:solidFill>
                            <a:srgbClr val="FFFFFF"/>
                          </a:solidFill>
                          <a:effectLst/>
                          <a:latin typeface="Calibri" panose="020F0502020204030204" pitchFamily="34" charset="0"/>
                        </a:rPr>
                        <a:t>System standup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429928088"/>
                  </a:ext>
                </a:extLst>
              </a:tr>
              <a:tr h="362333">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Short 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5 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Inventory Currency Annual Cost Estimate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Inspection 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Other Imp. Tasks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a:solidFill>
                            <a:srgbClr val="FFFFFF"/>
                          </a:solidFill>
                          <a:effectLst/>
                          <a:latin typeface="Calibri" panose="020F0502020204030204" pitchFamily="34" charset="0"/>
                        </a:rPr>
                        <a:t>Strategic Asset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88698241"/>
                  </a:ext>
                </a:extLst>
              </a:tr>
              <a:tr h="220790">
                <a:tc>
                  <a:txBody>
                    <a:bodyPr/>
                    <a:lstStyle/>
                    <a:p>
                      <a:pPr algn="ctr" fontAlgn="t"/>
                      <a:r>
                        <a:rPr lang="en-US" sz="1200" b="1" i="0" u="none" strike="noStrike">
                          <a:solidFill>
                            <a:srgbClr val="FFFFFF"/>
                          </a:solidFill>
                          <a:effectLst/>
                          <a:latin typeface="Calibri" panose="020F0502020204030204" pitchFamily="34" charset="0"/>
                        </a:rPr>
                        <a:t>29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Sign Panels - Static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2,230,000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750,000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80,000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359,000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Panels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430,262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959838270"/>
                  </a:ext>
                </a:extLst>
              </a:tr>
              <a:tr h="220790">
                <a:tc>
                  <a:txBody>
                    <a:bodyPr/>
                    <a:lstStyle/>
                    <a:p>
                      <a:pPr algn="ctr" fontAlgn="t"/>
                      <a:r>
                        <a:rPr lang="en-US" sz="1200" b="1" i="0" u="none" strike="noStrike">
                          <a:solidFill>
                            <a:srgbClr val="FFFFFF"/>
                          </a:solidFill>
                          <a:effectLst/>
                          <a:latin typeface="Calibri" panose="020F0502020204030204" pitchFamily="34" charset="0"/>
                        </a:rPr>
                        <a:t>32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Sign Structures - I-beam w/Static Panel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220,000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63,000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Supports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2,510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835009108"/>
                  </a:ext>
                </a:extLst>
              </a:tr>
              <a:tr h="220790">
                <a:tc>
                  <a:txBody>
                    <a:bodyPr/>
                    <a:lstStyle/>
                    <a:p>
                      <a:pPr algn="ctr" fontAlgn="t"/>
                      <a:r>
                        <a:rPr lang="en-US" sz="1200" b="1" i="0" u="none" strike="noStrike">
                          <a:solidFill>
                            <a:srgbClr val="FFFFFF"/>
                          </a:solidFill>
                          <a:effectLst/>
                          <a:latin typeface="Calibri" panose="020F0502020204030204" pitchFamily="34" charset="0"/>
                        </a:rPr>
                        <a:t>33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Lighting - Roadway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2,200,000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85,000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543,000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Lighting units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27,147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945415350"/>
                  </a:ext>
                </a:extLst>
              </a:tr>
              <a:tr h="220790">
                <a:tc>
                  <a:txBody>
                    <a:bodyPr/>
                    <a:lstStyle/>
                    <a:p>
                      <a:pPr algn="ctr" fontAlgn="t"/>
                      <a:r>
                        <a:rPr lang="en-US" sz="1200" b="1" i="0" u="none" strike="noStrike">
                          <a:solidFill>
                            <a:srgbClr val="FFFFFF"/>
                          </a:solidFill>
                          <a:effectLst/>
                          <a:latin typeface="Calibri" panose="020F0502020204030204" pitchFamily="34" charset="0"/>
                        </a:rPr>
                        <a:t>44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Pavement Markings - Messages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350,000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Markings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840020139"/>
                  </a:ext>
                </a:extLst>
              </a:tr>
              <a:tr h="110395">
                <a:tc>
                  <a:txBody>
                    <a:bodyPr/>
                    <a:lstStyle/>
                    <a:p>
                      <a:pPr algn="ctr" fontAlgn="t"/>
                      <a:r>
                        <a:rPr lang="en-US" sz="1200" b="1" i="0" u="none" strike="noStrike">
                          <a:solidFill>
                            <a:srgbClr val="FFFFFF"/>
                          </a:solidFill>
                          <a:effectLst/>
                          <a:latin typeface="Calibri" panose="020F0502020204030204" pitchFamily="34" charset="0"/>
                        </a:rPr>
                        <a:t>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Barrier - Attenuators (Crash Cushions)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340,000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30,000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Barriers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2,493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288161553"/>
                  </a:ext>
                </a:extLst>
              </a:tr>
              <a:tr h="110395">
                <a:tc>
                  <a:txBody>
                    <a:bodyPr/>
                    <a:lstStyle/>
                    <a:p>
                      <a:pPr algn="ctr" fontAlgn="t"/>
                      <a:r>
                        <a:rPr lang="en-US" sz="1200" b="1" i="0" u="none" strike="noStrike">
                          <a:solidFill>
                            <a:srgbClr val="FFFFFF"/>
                          </a:solidFill>
                          <a:effectLst/>
                          <a:latin typeface="Calibri" panose="020F0502020204030204" pitchFamily="34" charset="0"/>
                        </a:rPr>
                        <a:t>39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Barrier - Plate beam End treatments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2,300,000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30,000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75,000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633,000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Barriers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15,828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70788634"/>
                  </a:ext>
                </a:extLst>
              </a:tr>
              <a:tr h="110395">
                <a:tc>
                  <a:txBody>
                    <a:bodyPr/>
                    <a:lstStyle/>
                    <a:p>
                      <a:pPr algn="ctr" fontAlgn="t"/>
                      <a:r>
                        <a:rPr lang="en-US" sz="1200" b="1" i="0" u="none" strike="noStrike">
                          <a:solidFill>
                            <a:srgbClr val="FFFFFF"/>
                          </a:solidFill>
                          <a:effectLst/>
                          <a:latin typeface="Calibri" panose="020F0502020204030204" pitchFamily="34" charset="0"/>
                        </a:rPr>
                        <a:t>40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High Tension Cable Barrier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170,000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29,000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a:solidFill>
                            <a:srgbClr val="000000"/>
                          </a:solidFill>
                          <a:effectLst/>
                          <a:latin typeface="Calibri" panose="020F0502020204030204" pitchFamily="34" charset="0"/>
                        </a:rPr>
                        <a:t>         722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218735642"/>
                  </a:ext>
                </a:extLst>
              </a:tr>
              <a:tr h="110395">
                <a:tc>
                  <a:txBody>
                    <a:bodyPr/>
                    <a:lstStyle/>
                    <a:p>
                      <a:pPr algn="ctr" fontAlgn="t"/>
                      <a:r>
                        <a:rPr lang="en-US" sz="1200" b="1" i="0" u="none" strike="noStrike">
                          <a:solidFill>
                            <a:srgbClr val="FFFFFF"/>
                          </a:solidFill>
                          <a:effectLst/>
                          <a:latin typeface="Calibri" panose="020F0502020204030204" pitchFamily="34" charset="0"/>
                        </a:rPr>
                        <a:t>45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Pavement Markings - Striping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520,000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    45,224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580651965"/>
                  </a:ext>
                </a:extLst>
              </a:tr>
              <a:tr h="110395">
                <a:tc>
                  <a:txBody>
                    <a:bodyPr/>
                    <a:lstStyle/>
                    <a:p>
                      <a:pPr algn="l" fontAlgn="t"/>
                      <a:r>
                        <a:rPr lang="en-US" sz="1200" b="1" i="0" u="none" strike="noStrike">
                          <a:solidFill>
                            <a:srgbClr val="000000"/>
                          </a:solidFill>
                          <a:effectLst/>
                          <a:latin typeface="Calibri" panose="020F0502020204030204" pitchFamily="34" charset="0"/>
                        </a:rPr>
                        <a:t>Total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Totals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$22,040,000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2,326,000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725,000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$ 5,366,000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296566445"/>
                  </a:ext>
                </a:extLst>
              </a:tr>
              <a:tr h="110395">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790246618"/>
                  </a:ext>
                </a:extLst>
              </a:tr>
            </a:tbl>
          </a:graphicData>
        </a:graphic>
      </p:graphicFrame>
    </p:spTree>
    <p:extLst>
      <p:ext uri="{BB962C8B-B14F-4D97-AF65-F5344CB8AC3E}">
        <p14:creationId xmlns:p14="http://schemas.microsoft.com/office/powerpoint/2010/main" val="235758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err="1"/>
              <a:t>Incedentally</a:t>
            </a:r>
            <a:r>
              <a:rPr lang="en-US" dirty="0"/>
              <a:t>…</a:t>
            </a:r>
          </a:p>
        </p:txBody>
      </p:sp>
      <p:sp>
        <p:nvSpPr>
          <p:cNvPr id="5" name="Content Placeholder 4">
            <a:extLst>
              <a:ext uri="{FF2B5EF4-FFF2-40B4-BE49-F238E27FC236}">
                <a16:creationId xmlns:a16="http://schemas.microsoft.com/office/drawing/2014/main" id="{89257B42-6506-42A8-B937-BD32C8F1DEEA}"/>
              </a:ext>
            </a:extLst>
          </p:cNvPr>
          <p:cNvSpPr>
            <a:spLocks noGrp="1"/>
          </p:cNvSpPr>
          <p:nvPr>
            <p:ph idx="1"/>
          </p:nvPr>
        </p:nvSpPr>
        <p:spPr>
          <a:xfrm>
            <a:off x="838200" y="1825625"/>
            <a:ext cx="10515600" cy="4351338"/>
          </a:xfrm>
        </p:spPr>
        <p:txBody>
          <a:bodyPr>
            <a:normAutofit/>
          </a:bodyPr>
          <a:lstStyle/>
          <a:p>
            <a:r>
              <a:rPr lang="en-US" dirty="0"/>
              <a:t>Asset Data Analytical Needs/Capabilities</a:t>
            </a:r>
          </a:p>
        </p:txBody>
      </p:sp>
      <p:sp>
        <p:nvSpPr>
          <p:cNvPr id="3" name="Slide Number Placeholder 2">
            <a:extLst>
              <a:ext uri="{FF2B5EF4-FFF2-40B4-BE49-F238E27FC236}">
                <a16:creationId xmlns:a16="http://schemas.microsoft.com/office/drawing/2014/main" id="{0C4C3952-02E4-4020-B95F-C4BB8342EBCC}"/>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a:t>
            </a:fld>
            <a:endParaRPr lang="en-US"/>
          </a:p>
        </p:txBody>
      </p:sp>
    </p:spTree>
    <p:extLst>
      <p:ext uri="{BB962C8B-B14F-4D97-AF65-F5344CB8AC3E}">
        <p14:creationId xmlns:p14="http://schemas.microsoft.com/office/powerpoint/2010/main" val="1695379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133350" y="300613"/>
            <a:ext cx="12058650" cy="1325563"/>
          </a:xfrm>
        </p:spPr>
        <p:txBody>
          <a:bodyPr/>
          <a:lstStyle/>
          <a:p>
            <a:r>
              <a:rPr lang="en-US" dirty="0"/>
              <a:t>Tier 3 Asset Data Collection Planning Key Takeaways</a:t>
            </a:r>
          </a:p>
        </p:txBody>
      </p:sp>
      <p:sp>
        <p:nvSpPr>
          <p:cNvPr id="3" name="Content Placeholder 2">
            <a:extLst>
              <a:ext uri="{FF2B5EF4-FFF2-40B4-BE49-F238E27FC236}">
                <a16:creationId xmlns:a16="http://schemas.microsoft.com/office/drawing/2014/main" id="{C143754C-CB21-4F96-8668-E56F60021C80}"/>
              </a:ext>
            </a:extLst>
          </p:cNvPr>
          <p:cNvSpPr>
            <a:spLocks noGrp="1"/>
          </p:cNvSpPr>
          <p:nvPr>
            <p:ph idx="1"/>
          </p:nvPr>
        </p:nvSpPr>
        <p:spPr>
          <a:xfrm>
            <a:off x="838200" y="1825625"/>
            <a:ext cx="10515600" cy="3384550"/>
          </a:xfrm>
        </p:spPr>
        <p:txBody>
          <a:bodyPr>
            <a:normAutofit/>
          </a:bodyPr>
          <a:lstStyle/>
          <a:p>
            <a:r>
              <a:rPr lang="en-US" dirty="0"/>
              <a:t>Geotechnical Inventory (MnDOT, $75K)</a:t>
            </a:r>
          </a:p>
          <a:p>
            <a:r>
              <a:rPr lang="en-US" dirty="0"/>
              <a:t>Hydraulic Inventories (MnDOT, $XK)</a:t>
            </a:r>
          </a:p>
          <a:p>
            <a:r>
              <a:rPr lang="en-US" dirty="0"/>
              <a:t>Sign Inventory Baseline Need in Four Districts (Consultant, $1.2M)</a:t>
            </a:r>
          </a:p>
          <a:p>
            <a:r>
              <a:rPr lang="en-US" dirty="0"/>
              <a:t>Multiple Asset Inventory One-Time Project (Consultant, $250K)</a:t>
            </a:r>
          </a:p>
          <a:p>
            <a:r>
              <a:rPr lang="en-US" dirty="0"/>
              <a:t>Inspections on Multiple Assets ($5M Annual, 3 to 5 Years)</a:t>
            </a:r>
          </a:p>
          <a:p>
            <a:endParaRPr lang="en-US" dirty="0"/>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60</a:t>
            </a:fld>
            <a:endParaRPr lang="en-US"/>
          </a:p>
        </p:txBody>
      </p:sp>
      <p:sp>
        <p:nvSpPr>
          <p:cNvPr id="10" name="Text Placeholder 9">
            <a:extLst>
              <a:ext uri="{FF2B5EF4-FFF2-40B4-BE49-F238E27FC236}">
                <a16:creationId xmlns:a16="http://schemas.microsoft.com/office/drawing/2014/main" id="{3E827016-FA58-45C0-887B-AA6AE86BD888}"/>
              </a:ext>
            </a:extLst>
          </p:cNvPr>
          <p:cNvSpPr>
            <a:spLocks noGrp="1"/>
          </p:cNvSpPr>
          <p:nvPr>
            <p:ph type="body" sz="quarter" idx="11"/>
          </p:nvPr>
        </p:nvSpPr>
        <p:spPr>
          <a:xfrm>
            <a:off x="-1" y="4865488"/>
            <a:ext cx="9382125" cy="1706761"/>
          </a:xfrm>
        </p:spPr>
        <p:txBody>
          <a:bodyPr>
            <a:normAutofit/>
          </a:bodyPr>
          <a:lstStyle/>
          <a:p>
            <a:r>
              <a:rPr lang="en-US" sz="1800" dirty="0"/>
              <a:t>Fun Facts:</a:t>
            </a:r>
          </a:p>
          <a:p>
            <a:r>
              <a:rPr lang="en-US" sz="1800" dirty="0"/>
              <a:t>Research Bike From Park &amp; Trails Council Collects </a:t>
            </a:r>
          </a:p>
          <a:p>
            <a:r>
              <a:rPr lang="en-US" sz="1800" dirty="0"/>
              <a:t>Data Used To Rate Trail Conditions.</a:t>
            </a:r>
          </a:p>
        </p:txBody>
      </p:sp>
      <p:pic>
        <p:nvPicPr>
          <p:cNvPr id="13314" name="Picture 2">
            <a:extLst>
              <a:ext uri="{FF2B5EF4-FFF2-40B4-BE49-F238E27FC236}">
                <a16:creationId xmlns:a16="http://schemas.microsoft.com/office/drawing/2014/main" id="{4FEE346E-8618-480E-A606-7184DD594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919" y="5002707"/>
            <a:ext cx="1909762" cy="143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773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4 Asset Results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61</a:t>
            </a:fld>
            <a:endParaRPr lang="en-US" dirty="0"/>
          </a:p>
        </p:txBody>
      </p:sp>
      <p:sp>
        <p:nvSpPr>
          <p:cNvPr id="8" name="Content Placeholder 2">
            <a:extLst>
              <a:ext uri="{FF2B5EF4-FFF2-40B4-BE49-F238E27FC236}">
                <a16:creationId xmlns:a16="http://schemas.microsoft.com/office/drawing/2014/main" id="{22285612-1A64-4F40-8936-11B40FD60050}"/>
              </a:ext>
            </a:extLst>
          </p:cNvPr>
          <p:cNvSpPr txBox="1">
            <a:spLocks noGrp="1"/>
          </p:cNvSpPr>
          <p:nvPr>
            <p:ph sz="half" idx="1"/>
          </p:nvPr>
        </p:nvSpPr>
        <p:spPr>
          <a:xfrm>
            <a:off x="-323850" y="189436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ü"/>
            </a:pPr>
            <a:r>
              <a:rPr lang="en-US" dirty="0"/>
              <a:t>Tier 4</a:t>
            </a:r>
          </a:p>
          <a:p>
            <a:pPr lvl="2">
              <a:buFont typeface="Wingdings" panose="05000000000000000000" pitchFamily="2" charset="2"/>
              <a:buChar char="ü"/>
            </a:pPr>
            <a:r>
              <a:rPr lang="en-US" dirty="0"/>
              <a:t>Inventory</a:t>
            </a:r>
          </a:p>
          <a:p>
            <a:pPr lvl="2">
              <a:buFont typeface="Wingdings" panose="05000000000000000000" pitchFamily="2" charset="2"/>
              <a:buChar char="ü"/>
            </a:pPr>
            <a:r>
              <a:rPr lang="en-US" dirty="0"/>
              <a:t>Only Inspection of Snow Fence</a:t>
            </a:r>
          </a:p>
          <a:p>
            <a:pPr lvl="1">
              <a:buFont typeface="Wingdings" panose="05000000000000000000" pitchFamily="2" charset="2"/>
              <a:buChar char="ü"/>
            </a:pPr>
            <a:r>
              <a:rPr lang="en-US" dirty="0"/>
              <a:t>Asset Groups</a:t>
            </a:r>
          </a:p>
          <a:p>
            <a:pPr lvl="2">
              <a:buFont typeface="Wingdings" panose="05000000000000000000" pitchFamily="2" charset="2"/>
              <a:buChar char="ü"/>
            </a:pPr>
            <a:r>
              <a:rPr lang="en-US" dirty="0"/>
              <a:t>Maintenance</a:t>
            </a:r>
          </a:p>
          <a:p>
            <a:pPr lvl="2">
              <a:buFont typeface="Wingdings" panose="05000000000000000000" pitchFamily="2" charset="2"/>
              <a:buChar char="ü"/>
            </a:pPr>
            <a:r>
              <a:rPr lang="en-US" dirty="0"/>
              <a:t>Green</a:t>
            </a:r>
          </a:p>
          <a:p>
            <a:pPr lvl="2">
              <a:buFont typeface="Wingdings" panose="05000000000000000000" pitchFamily="2" charset="2"/>
              <a:buChar char="ü"/>
            </a:pPr>
            <a:r>
              <a:rPr lang="en-US" dirty="0"/>
              <a:t>Facilities</a:t>
            </a:r>
          </a:p>
          <a:p>
            <a:pPr lvl="2">
              <a:buFont typeface="Wingdings" panose="05000000000000000000" pitchFamily="2" charset="2"/>
              <a:buChar char="ü"/>
            </a:pPr>
            <a:r>
              <a:rPr lang="en-US" dirty="0"/>
              <a:t>Geotechnical</a:t>
            </a:r>
          </a:p>
          <a:p>
            <a:pPr lvl="2">
              <a:buFont typeface="Wingdings" panose="05000000000000000000" pitchFamily="2" charset="2"/>
              <a:buChar char="ü"/>
            </a:pPr>
            <a:r>
              <a:rPr lang="en-US" dirty="0"/>
              <a:t>ROW</a:t>
            </a:r>
          </a:p>
          <a:p>
            <a:pPr lvl="2">
              <a:buFont typeface="Wingdings" panose="05000000000000000000" pitchFamily="2" charset="2"/>
              <a:buChar char="ü"/>
            </a:pPr>
            <a:r>
              <a:rPr lang="en-US" dirty="0"/>
              <a:t>Traffic</a:t>
            </a:r>
          </a:p>
          <a:p>
            <a:pPr lvl="1">
              <a:buFont typeface="Wingdings" panose="05000000000000000000" pitchFamily="2" charset="2"/>
              <a:buChar char="ü"/>
            </a:pPr>
            <a:r>
              <a:rPr lang="en-US" dirty="0"/>
              <a:t>Cycle+, Reactive</a:t>
            </a:r>
          </a:p>
          <a:p>
            <a:pPr lvl="1">
              <a:buFont typeface="Wingdings" panose="05000000000000000000" pitchFamily="2" charset="2"/>
              <a:buChar char="ü"/>
            </a:pPr>
            <a:r>
              <a:rPr lang="en-US" dirty="0"/>
              <a:t>Maturity Gaps</a:t>
            </a:r>
          </a:p>
          <a:p>
            <a:pPr marL="457200" lvl="1"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p:txBody>
      </p:sp>
      <p:graphicFrame>
        <p:nvGraphicFramePr>
          <p:cNvPr id="5" name="Table 4">
            <a:extLst>
              <a:ext uri="{FF2B5EF4-FFF2-40B4-BE49-F238E27FC236}">
                <a16:creationId xmlns:a16="http://schemas.microsoft.com/office/drawing/2014/main" id="{205E10DE-8C58-480B-A435-94D5846305DD}"/>
              </a:ext>
            </a:extLst>
          </p:cNvPr>
          <p:cNvGraphicFramePr>
            <a:graphicFrameLocks noGrp="1"/>
          </p:cNvGraphicFramePr>
          <p:nvPr>
            <p:extLst>
              <p:ext uri="{D42A27DB-BD31-4B8C-83A1-F6EECF244321}">
                <p14:modId xmlns:p14="http://schemas.microsoft.com/office/powerpoint/2010/main" val="429016574"/>
              </p:ext>
            </p:extLst>
          </p:nvPr>
        </p:nvGraphicFramePr>
        <p:xfrm>
          <a:off x="3403600" y="1818164"/>
          <a:ext cx="8585200" cy="3489960"/>
        </p:xfrm>
        <a:graphic>
          <a:graphicData uri="http://schemas.openxmlformats.org/drawingml/2006/table">
            <a:tbl>
              <a:tblPr/>
              <a:tblGrid>
                <a:gridCol w="368300">
                  <a:extLst>
                    <a:ext uri="{9D8B030D-6E8A-4147-A177-3AD203B41FA5}">
                      <a16:colId xmlns:a16="http://schemas.microsoft.com/office/drawing/2014/main" val="1331936750"/>
                    </a:ext>
                  </a:extLst>
                </a:gridCol>
                <a:gridCol w="1066800">
                  <a:extLst>
                    <a:ext uri="{9D8B030D-6E8A-4147-A177-3AD203B41FA5}">
                      <a16:colId xmlns:a16="http://schemas.microsoft.com/office/drawing/2014/main" val="730907237"/>
                    </a:ext>
                  </a:extLst>
                </a:gridCol>
                <a:gridCol w="5118100">
                  <a:extLst>
                    <a:ext uri="{9D8B030D-6E8A-4147-A177-3AD203B41FA5}">
                      <a16:colId xmlns:a16="http://schemas.microsoft.com/office/drawing/2014/main" val="656180736"/>
                    </a:ext>
                  </a:extLst>
                </a:gridCol>
                <a:gridCol w="457200">
                  <a:extLst>
                    <a:ext uri="{9D8B030D-6E8A-4147-A177-3AD203B41FA5}">
                      <a16:colId xmlns:a16="http://schemas.microsoft.com/office/drawing/2014/main" val="949161863"/>
                    </a:ext>
                  </a:extLst>
                </a:gridCol>
                <a:gridCol w="749300">
                  <a:extLst>
                    <a:ext uri="{9D8B030D-6E8A-4147-A177-3AD203B41FA5}">
                      <a16:colId xmlns:a16="http://schemas.microsoft.com/office/drawing/2014/main" val="746583662"/>
                    </a:ext>
                  </a:extLst>
                </a:gridCol>
                <a:gridCol w="596900">
                  <a:extLst>
                    <a:ext uri="{9D8B030D-6E8A-4147-A177-3AD203B41FA5}">
                      <a16:colId xmlns:a16="http://schemas.microsoft.com/office/drawing/2014/main" val="3230061383"/>
                    </a:ext>
                  </a:extLst>
                </a:gridCol>
                <a:gridCol w="228600">
                  <a:extLst>
                    <a:ext uri="{9D8B030D-6E8A-4147-A177-3AD203B41FA5}">
                      <a16:colId xmlns:a16="http://schemas.microsoft.com/office/drawing/2014/main" val="3120998700"/>
                    </a:ext>
                  </a:extLst>
                </a:gridCol>
              </a:tblGrid>
              <a:tr h="182880">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a:txBody>
                    <a:bodyPr/>
                    <a:lstStyle/>
                    <a:p>
                      <a:pPr algn="ctr"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4057868575"/>
                  </a:ext>
                </a:extLst>
              </a:tr>
              <a:tr h="182880">
                <a:tc>
                  <a:txBody>
                    <a:bodyPr/>
                    <a:lstStyle/>
                    <a:p>
                      <a:pPr algn="l" fontAlgn="ctr"/>
                      <a:r>
                        <a:rPr lang="en-US" sz="11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5">
                  <a:txBody>
                    <a:bodyPr/>
                    <a:lstStyle/>
                    <a:p>
                      <a:pPr algn="ctr" fontAlgn="ctr"/>
                      <a:r>
                        <a:rPr lang="en-US" sz="11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1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77457567"/>
                  </a:ext>
                </a:extLst>
              </a:tr>
              <a:tr h="693420">
                <a:tc>
                  <a:txBody>
                    <a:bodyPr/>
                    <a:lstStyle/>
                    <a:p>
                      <a:pPr algn="ctr" fontAlgn="ctr"/>
                      <a:r>
                        <a:rPr lang="en-US" sz="11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1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1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1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1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1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05092887"/>
                  </a:ext>
                </a:extLst>
              </a:tr>
              <a:tr h="184785">
                <a:tc>
                  <a:txBody>
                    <a:bodyPr/>
                    <a:lstStyle/>
                    <a:p>
                      <a:pPr algn="ctr" fontAlgn="t"/>
                      <a:r>
                        <a:rPr lang="en-US" sz="1100" b="1" i="0" u="none" strike="noStrike">
                          <a:solidFill>
                            <a:srgbClr val="FFFFFF"/>
                          </a:solidFill>
                          <a:effectLst/>
                          <a:latin typeface="Calibri" panose="020F0502020204030204" pitchFamily="34" charset="0"/>
                        </a:rPr>
                        <a:t>58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Snow Fence (Types: Living, Structural, Grading)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Cycle+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945614106"/>
                  </a:ext>
                </a:extLst>
              </a:tr>
              <a:tr h="213360">
                <a:tc>
                  <a:txBody>
                    <a:bodyPr/>
                    <a:lstStyle/>
                    <a:p>
                      <a:pPr algn="ctr" fontAlgn="t"/>
                      <a:r>
                        <a:rPr lang="en-US" sz="1100" b="1" i="0" u="none" strike="noStrike">
                          <a:solidFill>
                            <a:srgbClr val="FFFFFF"/>
                          </a:solidFill>
                          <a:effectLst/>
                          <a:latin typeface="Calibri" panose="020F0502020204030204" pitchFamily="34" charset="0"/>
                        </a:rPr>
                        <a:t>59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Native/Pollinator Plantings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Other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451499767"/>
                  </a:ext>
                </a:extLst>
              </a:tr>
              <a:tr h="220980">
                <a:tc>
                  <a:txBody>
                    <a:bodyPr/>
                    <a:lstStyle/>
                    <a:p>
                      <a:pPr algn="ctr" fontAlgn="t"/>
                      <a:r>
                        <a:rPr lang="en-US" sz="1100" b="1" i="0" u="none" strike="noStrike">
                          <a:solidFill>
                            <a:srgbClr val="FFFFFF"/>
                          </a:solidFill>
                          <a:effectLst/>
                          <a:latin typeface="Calibri" panose="020F0502020204030204" pitchFamily="34" charset="0"/>
                        </a:rPr>
                        <a:t>14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Facilities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Storage sheds, and misc. buildings (lift stations, hazmat, etc.)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19201698"/>
                  </a:ext>
                </a:extLst>
              </a:tr>
              <a:tr h="184785">
                <a:tc>
                  <a:txBody>
                    <a:bodyPr/>
                    <a:lstStyle/>
                    <a:p>
                      <a:pPr algn="ctr" fontAlgn="b"/>
                      <a:r>
                        <a:rPr lang="en-US" sz="1100" b="1" i="0" u="none" strike="noStrike">
                          <a:solidFill>
                            <a:srgbClr val="FFFFFF"/>
                          </a:solidFill>
                          <a:effectLst/>
                          <a:latin typeface="Calibri" panose="020F050202020403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Natural Hazard Locations (includes locations off of the ROW not otherwise addressed)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927799401"/>
                  </a:ext>
                </a:extLst>
              </a:tr>
              <a:tr h="184785">
                <a:tc>
                  <a:txBody>
                    <a:bodyPr/>
                    <a:lstStyle/>
                    <a:p>
                      <a:pPr algn="ctr" fontAlgn="b"/>
                      <a:r>
                        <a:rPr lang="en-US" sz="1100" b="1" i="0" u="none" strike="noStrike">
                          <a:solidFill>
                            <a:srgbClr val="FFFFFF"/>
                          </a:solidFill>
                          <a:effectLst/>
                          <a:latin typeface="Calibri" panose="020F050202020403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dirty="0">
                          <a:solidFill>
                            <a:srgbClr val="000000"/>
                          </a:solidFill>
                          <a:effectLst/>
                          <a:latin typeface="Calibri" panose="020F0502020204030204" pitchFamily="34" charset="0"/>
                        </a:rPr>
                        <a:t>Improved Subgrade Fills (includes lightweight fill such as: wood chip, tire-derived aggregate, geofoam, lightweight aggregate, cellular concrete, and grouted fill)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337896981"/>
                  </a:ext>
                </a:extLst>
              </a:tr>
              <a:tr h="184785">
                <a:tc>
                  <a:txBody>
                    <a:bodyPr/>
                    <a:lstStyle/>
                    <a:p>
                      <a:pPr algn="ctr" fontAlgn="t"/>
                      <a:r>
                        <a:rPr lang="en-US" sz="1100" b="1" i="0" u="none" strike="noStrike">
                          <a:solidFill>
                            <a:srgbClr val="FFFFFF"/>
                          </a:solidFill>
                          <a:effectLst/>
                          <a:latin typeface="Calibri" panose="020F0502020204030204" pitchFamily="34" charset="0"/>
                        </a:rPr>
                        <a:t>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Replacement Wetlands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287903394"/>
                  </a:ext>
                </a:extLst>
              </a:tr>
              <a:tr h="184785">
                <a:tc>
                  <a:txBody>
                    <a:bodyPr/>
                    <a:lstStyle/>
                    <a:p>
                      <a:pPr algn="ctr" fontAlgn="t"/>
                      <a:r>
                        <a:rPr lang="en-US" sz="1100" b="1" i="0" u="none" strike="noStrike">
                          <a:solidFill>
                            <a:srgbClr val="FFFFFF"/>
                          </a:solidFill>
                          <a:effectLst/>
                          <a:latin typeface="Calibri" panose="020F0502020204030204" pitchFamily="34" charset="0"/>
                        </a:rPr>
                        <a:t>54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Trees (Types: Historic, Notable, High-Risk, Land Bearing)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177287760"/>
                  </a:ext>
                </a:extLst>
              </a:tr>
              <a:tr h="184785">
                <a:tc>
                  <a:txBody>
                    <a:bodyPr/>
                    <a:lstStyle/>
                    <a:p>
                      <a:pPr algn="ctr" fontAlgn="t"/>
                      <a:r>
                        <a:rPr lang="en-US" sz="1100" b="1" i="0" u="none" strike="noStrike">
                          <a:solidFill>
                            <a:srgbClr val="FFFFFF"/>
                          </a:solidFill>
                          <a:effectLst/>
                          <a:latin typeface="Calibri" panose="020F0502020204030204" pitchFamily="34" charset="0"/>
                        </a:rPr>
                        <a:t>55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Right of 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Land, Boundary, Excess or Surplus Right of 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776107787"/>
                  </a:ext>
                </a:extLst>
              </a:tr>
              <a:tr h="184785">
                <a:tc>
                  <a:txBody>
                    <a:bodyPr/>
                    <a:lstStyle/>
                    <a:p>
                      <a:pPr algn="ctr" fontAlgn="t"/>
                      <a:r>
                        <a:rPr lang="en-US" sz="1100" b="1" i="0" u="none" strike="noStrike">
                          <a:solidFill>
                            <a:srgbClr val="FFFFFF"/>
                          </a:solidFill>
                          <a:effectLst/>
                          <a:latin typeface="Calibri" panose="020F0502020204030204" pitchFamily="34" charset="0"/>
                        </a:rPr>
                        <a:t>50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Structures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Concrete Noise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514220683"/>
                  </a:ext>
                </a:extLst>
              </a:tr>
              <a:tr h="184785">
                <a:tc>
                  <a:txBody>
                    <a:bodyPr/>
                    <a:lstStyle/>
                    <a:p>
                      <a:pPr algn="ctr" fontAlgn="t"/>
                      <a:r>
                        <a:rPr lang="en-US" sz="1100" b="1" i="0" u="none" strike="noStrike">
                          <a:solidFill>
                            <a:srgbClr val="FFFFFF"/>
                          </a:solidFill>
                          <a:effectLst/>
                          <a:latin typeface="Calibri" panose="020F0502020204030204" pitchFamily="34" charset="0"/>
                        </a:rPr>
                        <a:t>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Concrete Barrier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643357429"/>
                  </a:ext>
                </a:extLst>
              </a:tr>
              <a:tr h="184785">
                <a:tc>
                  <a:txBody>
                    <a:bodyPr/>
                    <a:lstStyle/>
                    <a:p>
                      <a:pPr algn="ctr" fontAlgn="t"/>
                      <a:r>
                        <a:rPr lang="en-US" sz="1100" b="1" i="0" u="none" strike="noStrike">
                          <a:solidFill>
                            <a:srgbClr val="FFFFFF"/>
                          </a:solidFill>
                          <a:effectLst/>
                          <a:latin typeface="Calibri" panose="020F0502020204030204" pitchFamily="34" charset="0"/>
                        </a:rPr>
                        <a:t>57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Rumble Strips and Stripes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100" b="0" i="0" u="none" strike="noStrike">
                          <a:solidFill>
                            <a:srgbClr val="000000"/>
                          </a:solidFill>
                          <a:effectLst/>
                          <a:latin typeface="Calibri" panose="020F0502020204030204" pitchFamily="34" charset="0"/>
                        </a:rPr>
                        <a:t>Reactive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605561493"/>
                  </a:ext>
                </a:extLst>
              </a:tr>
              <a:tr h="182880">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1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1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885996835"/>
                  </a:ext>
                </a:extLst>
              </a:tr>
            </a:tbl>
          </a:graphicData>
        </a:graphic>
      </p:graphicFrame>
    </p:spTree>
    <p:extLst>
      <p:ext uri="{BB962C8B-B14F-4D97-AF65-F5344CB8AC3E}">
        <p14:creationId xmlns:p14="http://schemas.microsoft.com/office/powerpoint/2010/main" val="2881328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4 Asset Results Data Collection Planning – Stay the Course</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62</a:t>
            </a:fld>
            <a:endParaRPr lang="en-US" dirty="0"/>
          </a:p>
        </p:txBody>
      </p:sp>
      <p:sp>
        <p:nvSpPr>
          <p:cNvPr id="8" name="Content Placeholder 2">
            <a:extLst>
              <a:ext uri="{FF2B5EF4-FFF2-40B4-BE49-F238E27FC236}">
                <a16:creationId xmlns:a16="http://schemas.microsoft.com/office/drawing/2014/main" id="{22285612-1A64-4F40-8936-11B40FD60050}"/>
              </a:ext>
            </a:extLst>
          </p:cNvPr>
          <p:cNvSpPr txBox="1">
            <a:spLocks noGrp="1"/>
          </p:cNvSpPr>
          <p:nvPr>
            <p:ph sz="half" idx="1"/>
          </p:nvPr>
        </p:nvSpPr>
        <p:spPr>
          <a:xfrm>
            <a:off x="6401772" y="84257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929936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Tier 4 Asset Results Data Collection Planning - Add</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63</a:t>
            </a:fld>
            <a:endParaRPr lang="en-US" dirty="0"/>
          </a:p>
        </p:txBody>
      </p:sp>
      <p:sp>
        <p:nvSpPr>
          <p:cNvPr id="8" name="Content Placeholder 2">
            <a:extLst>
              <a:ext uri="{FF2B5EF4-FFF2-40B4-BE49-F238E27FC236}">
                <a16:creationId xmlns:a16="http://schemas.microsoft.com/office/drawing/2014/main" id="{22285612-1A64-4F40-8936-11B40FD60050}"/>
              </a:ext>
            </a:extLst>
          </p:cNvPr>
          <p:cNvSpPr txBox="1">
            <a:spLocks noGrp="1"/>
          </p:cNvSpPr>
          <p:nvPr>
            <p:ph sz="half" idx="1"/>
          </p:nvPr>
        </p:nvSpPr>
        <p:spPr>
          <a:xfrm>
            <a:off x="6401772" y="84257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p:txBody>
      </p:sp>
      <p:graphicFrame>
        <p:nvGraphicFramePr>
          <p:cNvPr id="9" name="Table 8">
            <a:extLst>
              <a:ext uri="{FF2B5EF4-FFF2-40B4-BE49-F238E27FC236}">
                <a16:creationId xmlns:a16="http://schemas.microsoft.com/office/drawing/2014/main" id="{3EE6606D-79CE-4581-89E6-DC8E57A69972}"/>
              </a:ext>
            </a:extLst>
          </p:cNvPr>
          <p:cNvGraphicFramePr>
            <a:graphicFrameLocks noGrp="1"/>
          </p:cNvGraphicFramePr>
          <p:nvPr/>
        </p:nvGraphicFramePr>
        <p:xfrm>
          <a:off x="247649" y="1464064"/>
          <a:ext cx="11696701" cy="5160126"/>
        </p:xfrm>
        <a:graphic>
          <a:graphicData uri="http://schemas.openxmlformats.org/drawingml/2006/table">
            <a:tbl>
              <a:tblPr/>
              <a:tblGrid>
                <a:gridCol w="321217">
                  <a:extLst>
                    <a:ext uri="{9D8B030D-6E8A-4147-A177-3AD203B41FA5}">
                      <a16:colId xmlns:a16="http://schemas.microsoft.com/office/drawing/2014/main" val="2046875991"/>
                    </a:ext>
                  </a:extLst>
                </a:gridCol>
                <a:gridCol w="764273">
                  <a:extLst>
                    <a:ext uri="{9D8B030D-6E8A-4147-A177-3AD203B41FA5}">
                      <a16:colId xmlns:a16="http://schemas.microsoft.com/office/drawing/2014/main" val="1894569102"/>
                    </a:ext>
                  </a:extLst>
                </a:gridCol>
                <a:gridCol w="162286">
                  <a:extLst>
                    <a:ext uri="{9D8B030D-6E8A-4147-A177-3AD203B41FA5}">
                      <a16:colId xmlns:a16="http://schemas.microsoft.com/office/drawing/2014/main" val="839696517"/>
                    </a:ext>
                  </a:extLst>
                </a:gridCol>
                <a:gridCol w="2030846">
                  <a:extLst>
                    <a:ext uri="{9D8B030D-6E8A-4147-A177-3AD203B41FA5}">
                      <a16:colId xmlns:a16="http://schemas.microsoft.com/office/drawing/2014/main" val="2639270215"/>
                    </a:ext>
                  </a:extLst>
                </a:gridCol>
                <a:gridCol w="287987">
                  <a:extLst>
                    <a:ext uri="{9D8B030D-6E8A-4147-A177-3AD203B41FA5}">
                      <a16:colId xmlns:a16="http://schemas.microsoft.com/office/drawing/2014/main" val="1513557383"/>
                    </a:ext>
                  </a:extLst>
                </a:gridCol>
                <a:gridCol w="653509">
                  <a:extLst>
                    <a:ext uri="{9D8B030D-6E8A-4147-A177-3AD203B41FA5}">
                      <a16:colId xmlns:a16="http://schemas.microsoft.com/office/drawing/2014/main" val="3433732764"/>
                    </a:ext>
                  </a:extLst>
                </a:gridCol>
                <a:gridCol w="598127">
                  <a:extLst>
                    <a:ext uri="{9D8B030D-6E8A-4147-A177-3AD203B41FA5}">
                      <a16:colId xmlns:a16="http://schemas.microsoft.com/office/drawing/2014/main" val="1292234638"/>
                    </a:ext>
                  </a:extLst>
                </a:gridCol>
                <a:gridCol w="454133">
                  <a:extLst>
                    <a:ext uri="{9D8B030D-6E8A-4147-A177-3AD203B41FA5}">
                      <a16:colId xmlns:a16="http://schemas.microsoft.com/office/drawing/2014/main" val="4077033948"/>
                    </a:ext>
                  </a:extLst>
                </a:gridCol>
                <a:gridCol w="786427">
                  <a:extLst>
                    <a:ext uri="{9D8B030D-6E8A-4147-A177-3AD203B41FA5}">
                      <a16:colId xmlns:a16="http://schemas.microsoft.com/office/drawing/2014/main" val="3145434958"/>
                    </a:ext>
                  </a:extLst>
                </a:gridCol>
                <a:gridCol w="642432">
                  <a:extLst>
                    <a:ext uri="{9D8B030D-6E8A-4147-A177-3AD203B41FA5}">
                      <a16:colId xmlns:a16="http://schemas.microsoft.com/office/drawing/2014/main" val="2073648448"/>
                    </a:ext>
                  </a:extLst>
                </a:gridCol>
                <a:gridCol w="719967">
                  <a:extLst>
                    <a:ext uri="{9D8B030D-6E8A-4147-A177-3AD203B41FA5}">
                      <a16:colId xmlns:a16="http://schemas.microsoft.com/office/drawing/2014/main" val="3846854852"/>
                    </a:ext>
                  </a:extLst>
                </a:gridCol>
                <a:gridCol w="731044">
                  <a:extLst>
                    <a:ext uri="{9D8B030D-6E8A-4147-A177-3AD203B41FA5}">
                      <a16:colId xmlns:a16="http://schemas.microsoft.com/office/drawing/2014/main" val="1103501435"/>
                    </a:ext>
                  </a:extLst>
                </a:gridCol>
                <a:gridCol w="753196">
                  <a:extLst>
                    <a:ext uri="{9D8B030D-6E8A-4147-A177-3AD203B41FA5}">
                      <a16:colId xmlns:a16="http://schemas.microsoft.com/office/drawing/2014/main" val="2339744718"/>
                    </a:ext>
                  </a:extLst>
                </a:gridCol>
                <a:gridCol w="753196">
                  <a:extLst>
                    <a:ext uri="{9D8B030D-6E8A-4147-A177-3AD203B41FA5}">
                      <a16:colId xmlns:a16="http://schemas.microsoft.com/office/drawing/2014/main" val="1103182332"/>
                    </a:ext>
                  </a:extLst>
                </a:gridCol>
                <a:gridCol w="409827">
                  <a:extLst>
                    <a:ext uri="{9D8B030D-6E8A-4147-A177-3AD203B41FA5}">
                      <a16:colId xmlns:a16="http://schemas.microsoft.com/office/drawing/2014/main" val="2095479999"/>
                    </a:ext>
                  </a:extLst>
                </a:gridCol>
                <a:gridCol w="852884">
                  <a:extLst>
                    <a:ext uri="{9D8B030D-6E8A-4147-A177-3AD203B41FA5}">
                      <a16:colId xmlns:a16="http://schemas.microsoft.com/office/drawing/2014/main" val="2744175450"/>
                    </a:ext>
                  </a:extLst>
                </a:gridCol>
                <a:gridCol w="575974">
                  <a:extLst>
                    <a:ext uri="{9D8B030D-6E8A-4147-A177-3AD203B41FA5}">
                      <a16:colId xmlns:a16="http://schemas.microsoft.com/office/drawing/2014/main" val="1680418823"/>
                    </a:ext>
                  </a:extLst>
                </a:gridCol>
                <a:gridCol w="199376">
                  <a:extLst>
                    <a:ext uri="{9D8B030D-6E8A-4147-A177-3AD203B41FA5}">
                      <a16:colId xmlns:a16="http://schemas.microsoft.com/office/drawing/2014/main" val="3862871695"/>
                    </a:ext>
                  </a:extLst>
                </a:gridCol>
              </a:tblGrid>
              <a:tr h="204769">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l" fontAlgn="ctr"/>
                      <a:r>
                        <a:rPr lang="en-US" sz="12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2948675263"/>
                  </a:ext>
                </a:extLst>
              </a:tr>
              <a:tr h="204769">
                <a:tc>
                  <a:txBody>
                    <a:bodyPr/>
                    <a:lstStyle/>
                    <a:p>
                      <a:pPr algn="l" fontAlgn="ctr"/>
                      <a:r>
                        <a:rPr lang="en-US" sz="1200" b="1" i="0" u="none" strike="noStrike">
                          <a:solidFill>
                            <a:srgbClr val="FFFFFF"/>
                          </a:solidFill>
                          <a:effectLst/>
                          <a:latin typeface="Calibri" panose="020F0502020204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fontAlgn="ctr"/>
                      <a:r>
                        <a:rPr lang="en-US" sz="1200" b="1" i="0" u="none" strike="noStrike">
                          <a:solidFill>
                            <a:srgbClr val="FFFFFF"/>
                          </a:solidFill>
                          <a:effectLst/>
                          <a:latin typeface="Calibri" panose="020F0502020204030204" pitchFamily="34" charset="0"/>
                        </a:rPr>
                        <a:t>Matrix Drivers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Plan summary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gridSpan="2">
                  <a:txBody>
                    <a:bodyPr/>
                    <a:lstStyle/>
                    <a:p>
                      <a:pPr algn="ctr" fontAlgn="ctr"/>
                      <a:r>
                        <a:rPr lang="en-US" sz="1200" b="1" i="0" u="none" strike="noStrike">
                          <a:solidFill>
                            <a:srgbClr val="FFFFFF"/>
                          </a:solidFill>
                          <a:effectLst/>
                          <a:latin typeface="Calibri" panose="020F0502020204030204" pitchFamily="34" charset="0"/>
                        </a:rPr>
                        <a:t> Baseline Inventory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tc>
                  <a:txBody>
                    <a:bodyPr/>
                    <a:lstStyle/>
                    <a:p>
                      <a:pPr algn="ctr" fontAlgn="ctr"/>
                      <a:r>
                        <a:rPr lang="en-US" sz="1200" b="1" i="0" u="none" strike="noStrike">
                          <a:solidFill>
                            <a:srgbClr val="FFFFFF"/>
                          </a:solidFill>
                          <a:effectLst/>
                          <a:latin typeface="Calibri" panose="020F0502020204030204" pitchFamily="34" charset="0"/>
                        </a:rPr>
                        <a:t>Inv. Currency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fontAlgn="ctr"/>
                      <a:r>
                        <a:rPr lang="en-US" sz="1200" b="1" i="0" u="none" strike="noStrike">
                          <a:solidFill>
                            <a:srgbClr val="FFFFFF"/>
                          </a:solidFill>
                          <a:effectLst/>
                          <a:latin typeface="Calibri" panose="020F0502020204030204" pitchFamily="34" charset="0"/>
                        </a:rPr>
                        <a:t>Condition Inventory</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3">
                  <a:txBody>
                    <a:bodyPr/>
                    <a:lstStyle/>
                    <a:p>
                      <a:pPr algn="ctr" fontAlgn="ctr"/>
                      <a:r>
                        <a:rPr lang="en-US" sz="1200" b="1" i="0" u="none" strike="noStrike">
                          <a:solidFill>
                            <a:srgbClr val="FFFFFF"/>
                          </a:solidFill>
                          <a:effectLst/>
                          <a:latin typeface="Calibri" panose="020F0502020204030204" pitchFamily="34" charset="0"/>
                        </a:rPr>
                        <a:t>System standup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a:txBody>
                    <a:bodyPr/>
                    <a:lstStyle/>
                    <a:p>
                      <a:pPr algn="l" fontAlgn="ctr"/>
                      <a:r>
                        <a:rPr lang="en-US" sz="1200" b="1"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000000"/>
                    </a:solidFill>
                  </a:tcPr>
                </a:tc>
                <a:extLst>
                  <a:ext uri="{0D108BD9-81ED-4DB2-BD59-A6C34878D82A}">
                    <a16:rowId xmlns:a16="http://schemas.microsoft.com/office/drawing/2014/main" val="3470642557"/>
                  </a:ext>
                </a:extLst>
              </a:tr>
              <a:tr h="1023844">
                <a:tc>
                  <a:txBody>
                    <a:bodyPr/>
                    <a:lstStyle/>
                    <a:p>
                      <a:pPr algn="ctr" fontAlgn="ctr"/>
                      <a:r>
                        <a:rPr lang="en-US" sz="1200" b="1" i="0" u="none" strike="noStrike">
                          <a:solidFill>
                            <a:srgbClr val="FFFFFF"/>
                          </a:solidFill>
                          <a:effectLst/>
                          <a:latin typeface="Calibri" panose="020F0502020204030204" pitchFamily="34" charset="0"/>
                        </a:rPr>
                        <a:t>Asset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en-US" sz="1200" b="1" i="0" u="none" strike="noStrike">
                          <a:solidFill>
                            <a:srgbClr val="FFFFFF"/>
                          </a:solidFill>
                          <a:effectLst/>
                          <a:latin typeface="Calibri" panose="020F0502020204030204" pitchFamily="34" charset="0"/>
                        </a:rPr>
                        <a:t>Asset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Asset Class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Tier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Desired AM Approach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AM Maturity Step Gap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200" b="1" i="0" u="none" strike="noStrike">
                          <a:solidFill>
                            <a:srgbClr val="FFFFFF"/>
                          </a:solidFill>
                          <a:effectLst/>
                          <a:latin typeface="Calibri" panose="020F0502020204030204" pitchFamily="34" charset="0"/>
                        </a:rPr>
                        <a:t>Short 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dirty="0">
                          <a:solidFill>
                            <a:srgbClr val="FFFFFF"/>
                          </a:solidFill>
                          <a:effectLst/>
                          <a:latin typeface="Calibri" panose="020F0502020204030204" pitchFamily="34" charset="0"/>
                        </a:rPr>
                        <a:t>5-year Plan Sub-total ($10k resolution)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Inventory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 Inventory Baseline Cost Estimate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200" b="1" i="0" u="none" strike="noStrike">
                          <a:solidFill>
                            <a:srgbClr val="FFFFFF"/>
                          </a:solidFill>
                          <a:effectLst/>
                          <a:latin typeface="Calibri" panose="020F0502020204030204" pitchFamily="34" charset="0"/>
                        </a:rPr>
                        <a:t>Inventory Currency Annual Cost Estimate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n-US" sz="1200" b="1" i="0" u="none" strike="noStrike">
                          <a:solidFill>
                            <a:srgbClr val="FFFFFF"/>
                          </a:solidFill>
                          <a:effectLst/>
                          <a:latin typeface="Calibri" panose="020F0502020204030204" pitchFamily="34" charset="0"/>
                        </a:rPr>
                        <a:t>Timeline To Complete Inspection 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Inspection Plan - Annual Cost Estimate (Baseline incl.)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FFFFFF"/>
                          </a:solidFill>
                          <a:effectLst/>
                          <a:latin typeface="Calibri" panose="020F0502020204030204" pitchFamily="34" charset="0"/>
                        </a:rPr>
                        <a:t>Other Imp. Tasks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dirty="0">
                          <a:solidFill>
                            <a:srgbClr val="FFFFFF"/>
                          </a:solidFill>
                          <a:effectLst/>
                          <a:latin typeface="Calibri" panose="020F0502020204030204" pitchFamily="34" charset="0"/>
                        </a:rPr>
                        <a:t>Strategic Asset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1" i="0" u="none" strike="noStrike" dirty="0">
                          <a:solidFill>
                            <a:srgbClr val="FFFFFF"/>
                          </a:solidFill>
                          <a:effectLst/>
                          <a:latin typeface="Calibri" panose="020F0502020204030204" pitchFamily="34" charset="0"/>
                        </a:rPr>
                        <a:t>Statewide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297528924"/>
                  </a:ext>
                </a:extLst>
              </a:tr>
              <a:tr h="409538">
                <a:tc>
                  <a:txBody>
                    <a:bodyPr/>
                    <a:lstStyle/>
                    <a:p>
                      <a:pPr algn="ctr" fontAlgn="t"/>
                      <a:r>
                        <a:rPr lang="en-US" sz="1200" b="1" i="0" u="none" strike="noStrike">
                          <a:solidFill>
                            <a:srgbClr val="FFFFFF"/>
                          </a:solidFill>
                          <a:effectLst/>
                          <a:latin typeface="Calibri" panose="020F0502020204030204" pitchFamily="34" charset="0"/>
                        </a:rPr>
                        <a:t>58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Maintenance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Snow Fence (Types: Living, Structural, Grading)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Snow Fence (Types: Living, Structural, Grading)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Cycle+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$180,000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&lt;1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$5,000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3 to 5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Fences/Traps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649852766"/>
                  </a:ext>
                </a:extLst>
              </a:tr>
              <a:tr h="661561">
                <a:tc>
                  <a:txBody>
                    <a:bodyPr/>
                    <a:lstStyle/>
                    <a:p>
                      <a:pPr algn="ctr" fontAlgn="b"/>
                      <a:r>
                        <a:rPr lang="en-US" sz="1200" b="1" i="0" u="none" strike="noStrike">
                          <a:solidFill>
                            <a:srgbClr val="FFFFFF"/>
                          </a:solidFill>
                          <a:effectLst/>
                          <a:latin typeface="Calibri" panose="020F050202020403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Natural Hazard Locations (includes locations off of the ROW not otherwise addressed)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Natural Hazard Locations (includes locations off the ROW not otherwise addressed)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Reactive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$67,000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Centroids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3421167708"/>
                  </a:ext>
                </a:extLst>
              </a:tr>
              <a:tr h="1055349">
                <a:tc>
                  <a:txBody>
                    <a:bodyPr/>
                    <a:lstStyle/>
                    <a:p>
                      <a:pPr algn="ctr" fontAlgn="b"/>
                      <a:r>
                        <a:rPr lang="en-US" sz="1200" b="1" i="0" u="none" strike="noStrike">
                          <a:solidFill>
                            <a:srgbClr val="FFFFFF"/>
                          </a:solidFill>
                          <a:effectLst/>
                          <a:latin typeface="Calibri" panose="020F050202020403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Geotechnical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Improved Subgrade Fills (includes lightweight fill such as: wood chip, tire-derived aggregate, geofoam, lightweight aggregate, cellular concrete, and grouted fill)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Improved Subgrade Fills (includes lightweight fill such as: wood chip, tire-derived aggregate, geofoam, lightweight aggregate, cellular concrete, and grouted fill)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Reactive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$13,000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Fill Areas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2029816214"/>
                  </a:ext>
                </a:extLst>
              </a:tr>
              <a:tr h="190986">
                <a:tc>
                  <a:txBody>
                    <a:bodyPr/>
                    <a:lstStyle/>
                    <a:p>
                      <a:pPr algn="ctr" fontAlgn="t"/>
                      <a:r>
                        <a:rPr lang="en-US" sz="1200" b="1" i="0" u="none" strike="noStrike">
                          <a:solidFill>
                            <a:srgbClr val="FFFFFF"/>
                          </a:solidFill>
                          <a:effectLst/>
                          <a:latin typeface="Calibri" panose="020F0502020204030204" pitchFamily="34" charset="0"/>
                        </a:rPr>
                        <a:t>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Green Assets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r>
                        <a:rPr lang="en-US" sz="1200" b="0" i="0" u="none" strike="noStrike">
                          <a:solidFill>
                            <a:srgbClr val="000000"/>
                          </a:solidFill>
                          <a:effectLst/>
                          <a:latin typeface="Calibri" panose="020F0502020204030204" pitchFamily="34" charset="0"/>
                        </a:rPr>
                        <a:t>Replacement Wetlands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Replacement Wetlands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Reactive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Wetland areas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091684813"/>
                  </a:ext>
                </a:extLst>
              </a:tr>
              <a:tr h="190986">
                <a:tc>
                  <a:txBody>
                    <a:bodyPr/>
                    <a:lstStyle/>
                    <a:p>
                      <a:pPr algn="ctr" fontAlgn="t"/>
                      <a:r>
                        <a:rPr lang="en-US" sz="1200" b="1" i="0" u="none" strike="noStrike">
                          <a:solidFill>
                            <a:srgbClr val="FFFFFF"/>
                          </a:solidFill>
                          <a:effectLst/>
                          <a:latin typeface="Calibri" panose="020F0502020204030204" pitchFamily="34" charset="0"/>
                        </a:rPr>
                        <a:t>57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Traffic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hMerge="1">
                  <a:txBody>
                    <a:bodyPr/>
                    <a:lstStyle/>
                    <a:p>
                      <a:pPr algn="l" fontAlgn="t"/>
                      <a:r>
                        <a:rPr lang="en-US" sz="1200" b="0" i="0" u="none" strike="noStrike">
                          <a:solidFill>
                            <a:srgbClr val="000000"/>
                          </a:solidFill>
                          <a:effectLst/>
                          <a:latin typeface="Calibri" panose="020F0502020204030204" pitchFamily="34" charset="0"/>
                        </a:rPr>
                        <a:t>Rumble Strips and Stripes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Rumble Strips and Stripes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Reactive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Add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$460,000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 to 3 years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$90,000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 $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Miles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000000"/>
                          </a:solidFill>
                          <a:effectLst/>
                          <a:latin typeface="Calibri" panose="020F0502020204030204" pitchFamily="34" charset="0"/>
                        </a:rPr>
                        <a:t>    12,000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4231062314"/>
                  </a:ext>
                </a:extLst>
              </a:tr>
              <a:tr h="204769">
                <a:tc>
                  <a:txBody>
                    <a:bodyPr/>
                    <a:lstStyle/>
                    <a:p>
                      <a:pPr algn="l" fontAlgn="t"/>
                      <a:r>
                        <a:rPr lang="en-US" sz="1200" b="1" i="0" u="none" strike="noStrike">
                          <a:solidFill>
                            <a:srgbClr val="000000"/>
                          </a:solidFill>
                          <a:effectLst/>
                          <a:latin typeface="Calibri" panose="020F0502020204030204" pitchFamily="34" charset="0"/>
                        </a:rPr>
                        <a:t>Total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Totals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n-US" sz="12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$740,000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$102,000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      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a:noFill/>
                    </a:lnR>
                    <a:lnT>
                      <a:noFill/>
                    </a:lnT>
                    <a:lnB>
                      <a:noFill/>
                    </a:lnB>
                    <a:solidFill>
                      <a:srgbClr val="000000"/>
                    </a:solidFill>
                  </a:tcPr>
                </a:tc>
                <a:extLst>
                  <a:ext uri="{0D108BD9-81ED-4DB2-BD59-A6C34878D82A}">
                    <a16:rowId xmlns:a16="http://schemas.microsoft.com/office/drawing/2014/main" val="1249693843"/>
                  </a:ext>
                </a:extLst>
              </a:tr>
              <a:tr h="204769">
                <a:tc>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gridSpan="2">
                  <a:txBody>
                    <a:bodyPr/>
                    <a:lstStyle/>
                    <a:p>
                      <a:pPr algn="l"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t"/>
                      <a:r>
                        <a:rPr lang="en-US" sz="1200" b="0" i="0" u="none" strike="noStrike">
                          <a:solidFill>
                            <a:srgbClr val="000000"/>
                          </a:solidFill>
                          <a:effectLst/>
                          <a:latin typeface="Calibri" panose="020F0502020204030204" pitchFamily="34" charset="0"/>
                        </a:rPr>
                        <a:t> </a:t>
                      </a: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200" b="0"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l" fontAlgn="t"/>
                      <a:r>
                        <a:rPr lang="en-US" sz="1200" b="0" i="0" u="none" strike="noStrike" dirty="0">
                          <a:solidFill>
                            <a:srgbClr val="000000"/>
                          </a:solidFill>
                          <a:effectLst/>
                          <a:latin typeface="Calibri" panose="020F0502020204030204" pitchFamily="34" charset="0"/>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312878184"/>
                  </a:ext>
                </a:extLst>
              </a:tr>
            </a:tbl>
          </a:graphicData>
        </a:graphic>
      </p:graphicFrame>
    </p:spTree>
    <p:extLst>
      <p:ext uri="{BB962C8B-B14F-4D97-AF65-F5344CB8AC3E}">
        <p14:creationId xmlns:p14="http://schemas.microsoft.com/office/powerpoint/2010/main" val="718478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0" y="365125"/>
            <a:ext cx="12115800" cy="1325563"/>
          </a:xfrm>
        </p:spPr>
        <p:txBody>
          <a:bodyPr/>
          <a:lstStyle/>
          <a:p>
            <a:r>
              <a:rPr lang="en-US" dirty="0"/>
              <a:t>Tier 4 Asset Data Collection Planning Key Takeaways</a:t>
            </a:r>
          </a:p>
        </p:txBody>
      </p:sp>
      <p:sp>
        <p:nvSpPr>
          <p:cNvPr id="3" name="Content Placeholder 2">
            <a:extLst>
              <a:ext uri="{FF2B5EF4-FFF2-40B4-BE49-F238E27FC236}">
                <a16:creationId xmlns:a16="http://schemas.microsoft.com/office/drawing/2014/main" id="{C143754C-CB21-4F96-8668-E56F60021C80}"/>
              </a:ext>
            </a:extLst>
          </p:cNvPr>
          <p:cNvSpPr>
            <a:spLocks noGrp="1"/>
          </p:cNvSpPr>
          <p:nvPr>
            <p:ph idx="1"/>
          </p:nvPr>
        </p:nvSpPr>
        <p:spPr>
          <a:xfrm>
            <a:off x="838200" y="1825625"/>
            <a:ext cx="10515600" cy="3384550"/>
          </a:xfrm>
        </p:spPr>
        <p:txBody>
          <a:bodyPr>
            <a:normAutofit/>
          </a:bodyPr>
          <a:lstStyle/>
          <a:p>
            <a:r>
              <a:rPr lang="en-US" dirty="0"/>
              <a:t>Snow Fence Inventory Updates From 2016-2020 (MnDOT, 1-3 Years)</a:t>
            </a:r>
          </a:p>
          <a:p>
            <a:r>
              <a:rPr lang="en-US" dirty="0"/>
              <a:t>Geotechnical Assets (MnDOT, &lt;1 Year)</a:t>
            </a:r>
          </a:p>
          <a:p>
            <a:r>
              <a:rPr lang="en-US" dirty="0"/>
              <a:t>Updates from Paper to GIS Wetland Replacement (MnDOT, 3-5 years)</a:t>
            </a:r>
          </a:p>
          <a:p>
            <a:r>
              <a:rPr lang="en-US" dirty="0"/>
              <a:t>Future Inspection of Snow Fence (?, 3-5 years)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64</a:t>
            </a:fld>
            <a:endParaRPr lang="en-US"/>
          </a:p>
        </p:txBody>
      </p:sp>
      <p:sp>
        <p:nvSpPr>
          <p:cNvPr id="7" name="Text Placeholder 6">
            <a:extLst>
              <a:ext uri="{FF2B5EF4-FFF2-40B4-BE49-F238E27FC236}">
                <a16:creationId xmlns:a16="http://schemas.microsoft.com/office/drawing/2014/main" id="{AD42FA88-13BC-448E-B856-9B1A8FE2CF1B}"/>
              </a:ext>
            </a:extLst>
          </p:cNvPr>
          <p:cNvSpPr>
            <a:spLocks noGrp="1"/>
          </p:cNvSpPr>
          <p:nvPr>
            <p:ph type="body" sz="quarter" idx="11"/>
          </p:nvPr>
        </p:nvSpPr>
        <p:spPr>
          <a:xfrm>
            <a:off x="0" y="5210175"/>
            <a:ext cx="8563026" cy="1362074"/>
          </a:xfrm>
        </p:spPr>
        <p:txBody>
          <a:bodyPr/>
          <a:lstStyle/>
          <a:p>
            <a:r>
              <a:rPr lang="en-US" dirty="0"/>
              <a:t>Fun Facts:</a:t>
            </a:r>
          </a:p>
          <a:p>
            <a:r>
              <a:rPr lang="en-US" dirty="0"/>
              <a:t>Snow Fence Collector Application Will be the Foundation for the “Farmer to Farmer Snow Fence Networking web-site.</a:t>
            </a:r>
          </a:p>
        </p:txBody>
      </p:sp>
    </p:spTree>
    <p:extLst>
      <p:ext uri="{BB962C8B-B14F-4D97-AF65-F5344CB8AC3E}">
        <p14:creationId xmlns:p14="http://schemas.microsoft.com/office/powerpoint/2010/main" val="3352819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D34-F3CE-44BE-ACB8-603AA4EE22E9}"/>
              </a:ext>
            </a:extLst>
          </p:cNvPr>
          <p:cNvSpPr>
            <a:spLocks noGrp="1"/>
          </p:cNvSpPr>
          <p:nvPr>
            <p:ph type="title"/>
          </p:nvPr>
        </p:nvSpPr>
        <p:spPr>
          <a:xfrm>
            <a:off x="838200" y="365125"/>
            <a:ext cx="10515600" cy="1325563"/>
          </a:xfrm>
        </p:spPr>
        <p:txBody>
          <a:bodyPr/>
          <a:lstStyle/>
          <a:p>
            <a:r>
              <a:rPr lang="en-US" dirty="0"/>
              <a:t>Pivot Graphs</a:t>
            </a:r>
          </a:p>
        </p:txBody>
      </p:sp>
      <p:sp>
        <p:nvSpPr>
          <p:cNvPr id="4" name="Slide Number Placeholder 3">
            <a:extLst>
              <a:ext uri="{FF2B5EF4-FFF2-40B4-BE49-F238E27FC236}">
                <a16:creationId xmlns:a16="http://schemas.microsoft.com/office/drawing/2014/main" id="{88FA38B3-D7AA-4F8F-86AF-F7F3E6DF8010}"/>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65</a:t>
            </a:fld>
            <a:endParaRPr lang="en-US" dirty="0"/>
          </a:p>
        </p:txBody>
      </p:sp>
      <p:sp>
        <p:nvSpPr>
          <p:cNvPr id="8" name="Content Placeholder 2">
            <a:extLst>
              <a:ext uri="{FF2B5EF4-FFF2-40B4-BE49-F238E27FC236}">
                <a16:creationId xmlns:a16="http://schemas.microsoft.com/office/drawing/2014/main" id="{22285612-1A64-4F40-8936-11B40FD60050}"/>
              </a:ext>
            </a:extLst>
          </p:cNvPr>
          <p:cNvSpPr txBox="1">
            <a:spLocks noGrp="1"/>
          </p:cNvSpPr>
          <p:nvPr>
            <p:ph sz="half" idx="1"/>
          </p:nvPr>
        </p:nvSpPr>
        <p:spPr>
          <a:xfrm>
            <a:off x="6401772" y="84257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p:txBody>
      </p:sp>
      <p:graphicFrame>
        <p:nvGraphicFramePr>
          <p:cNvPr id="5" name="Chart 4">
            <a:extLst>
              <a:ext uri="{FF2B5EF4-FFF2-40B4-BE49-F238E27FC236}">
                <a16:creationId xmlns:a16="http://schemas.microsoft.com/office/drawing/2014/main" id="{A6B55812-B592-4187-8DBE-F7D309210290}"/>
              </a:ext>
            </a:extLst>
          </p:cNvPr>
          <p:cNvGraphicFramePr>
            <a:graphicFrameLocks/>
          </p:cNvGraphicFramePr>
          <p:nvPr>
            <p:extLst>
              <p:ext uri="{D42A27DB-BD31-4B8C-83A1-F6EECF244321}">
                <p14:modId xmlns:p14="http://schemas.microsoft.com/office/powerpoint/2010/main" val="2956070389"/>
              </p:ext>
            </p:extLst>
          </p:nvPr>
        </p:nvGraphicFramePr>
        <p:xfrm>
          <a:off x="325260" y="2034756"/>
          <a:ext cx="6761339" cy="39806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D4A93CD-67D7-4BD8-A831-C8400E31B8F5}"/>
              </a:ext>
            </a:extLst>
          </p:cNvPr>
          <p:cNvGraphicFramePr>
            <a:graphicFrameLocks/>
          </p:cNvGraphicFramePr>
          <p:nvPr>
            <p:extLst>
              <p:ext uri="{D42A27DB-BD31-4B8C-83A1-F6EECF244321}">
                <p14:modId xmlns:p14="http://schemas.microsoft.com/office/powerpoint/2010/main" val="2143503180"/>
              </p:ext>
            </p:extLst>
          </p:nvPr>
        </p:nvGraphicFramePr>
        <p:xfrm>
          <a:off x="7429500" y="2034756"/>
          <a:ext cx="4437239" cy="39806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01484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6583-56CE-4FD4-A411-CD6019FAC98D}"/>
              </a:ext>
            </a:extLst>
          </p:cNvPr>
          <p:cNvSpPr>
            <a:spLocks noGrp="1"/>
          </p:cNvSpPr>
          <p:nvPr>
            <p:ph type="title"/>
          </p:nvPr>
        </p:nvSpPr>
        <p:spPr>
          <a:xfrm>
            <a:off x="838199" y="365126"/>
            <a:ext cx="6881261" cy="1194168"/>
          </a:xfrm>
        </p:spPr>
        <p:txBody>
          <a:bodyPr>
            <a:normAutofit/>
          </a:bodyPr>
          <a:lstStyle/>
          <a:p>
            <a:r>
              <a:rPr lang="en-US" dirty="0"/>
              <a:t>Trivia Time</a:t>
            </a:r>
            <a:br>
              <a:rPr lang="en-US" dirty="0"/>
            </a:br>
            <a:r>
              <a:rPr lang="en-US" sz="2400" dirty="0"/>
              <a:t>Please Type Your Answer In The Chat Box</a:t>
            </a:r>
            <a:endParaRPr lang="en-US" dirty="0"/>
          </a:p>
        </p:txBody>
      </p:sp>
      <p:sp>
        <p:nvSpPr>
          <p:cNvPr id="3" name="Content Placeholder 2">
            <a:extLst>
              <a:ext uri="{FF2B5EF4-FFF2-40B4-BE49-F238E27FC236}">
                <a16:creationId xmlns:a16="http://schemas.microsoft.com/office/drawing/2014/main" id="{812D707E-EE16-4E02-8B22-95E2EAEA363C}"/>
              </a:ext>
            </a:extLst>
          </p:cNvPr>
          <p:cNvSpPr>
            <a:spLocks noGrp="1"/>
          </p:cNvSpPr>
          <p:nvPr>
            <p:ph idx="1"/>
          </p:nvPr>
        </p:nvSpPr>
        <p:spPr>
          <a:xfrm>
            <a:off x="838200" y="1825625"/>
            <a:ext cx="10515600" cy="4351338"/>
          </a:xfrm>
        </p:spPr>
        <p:txBody>
          <a:bodyPr>
            <a:normAutofit/>
          </a:bodyPr>
          <a:lstStyle/>
          <a:p>
            <a:r>
              <a:rPr lang="en-US" dirty="0"/>
              <a:t>Be The First To Answer….</a:t>
            </a:r>
          </a:p>
          <a:p>
            <a:pPr lvl="1"/>
            <a:r>
              <a:rPr lang="en-US" dirty="0"/>
              <a:t>How </a:t>
            </a:r>
          </a:p>
        </p:txBody>
      </p:sp>
      <p:sp>
        <p:nvSpPr>
          <p:cNvPr id="4" name="Slide Number Placeholder 3">
            <a:extLst>
              <a:ext uri="{FF2B5EF4-FFF2-40B4-BE49-F238E27FC236}">
                <a16:creationId xmlns:a16="http://schemas.microsoft.com/office/drawing/2014/main" id="{56E77F2B-246B-4628-9D57-65567258276C}"/>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66</a:t>
            </a:fld>
            <a:endParaRPr lang="en-US" dirty="0"/>
          </a:p>
        </p:txBody>
      </p:sp>
    </p:spTree>
    <p:extLst>
      <p:ext uri="{BB962C8B-B14F-4D97-AF65-F5344CB8AC3E}">
        <p14:creationId xmlns:p14="http://schemas.microsoft.com/office/powerpoint/2010/main" val="2164290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6E37-E32B-451B-8839-F4E974D99E6E}"/>
              </a:ext>
            </a:extLst>
          </p:cNvPr>
          <p:cNvSpPr>
            <a:spLocks noGrp="1"/>
          </p:cNvSpPr>
          <p:nvPr>
            <p:ph type="title"/>
          </p:nvPr>
        </p:nvSpPr>
        <p:spPr>
          <a:xfrm>
            <a:off x="831850" y="1709738"/>
            <a:ext cx="10515600" cy="2852737"/>
          </a:xfrm>
        </p:spPr>
        <p:txBody>
          <a:bodyPr>
            <a:normAutofit/>
          </a:bodyPr>
          <a:lstStyle/>
          <a:p>
            <a:r>
              <a:rPr lang="en-US" dirty="0"/>
              <a:t>Recommendations</a:t>
            </a:r>
          </a:p>
        </p:txBody>
      </p:sp>
      <p:sp>
        <p:nvSpPr>
          <p:cNvPr id="7" name="Text Placeholder 6">
            <a:extLst>
              <a:ext uri="{FF2B5EF4-FFF2-40B4-BE49-F238E27FC236}">
                <a16:creationId xmlns:a16="http://schemas.microsoft.com/office/drawing/2014/main" id="{C84D6056-3373-4DAC-A596-DED88EB4F4BA}"/>
              </a:ext>
            </a:extLst>
          </p:cNvPr>
          <p:cNvSpPr>
            <a:spLocks noGrp="1"/>
          </p:cNvSpPr>
          <p:nvPr>
            <p:ph type="body" idx="1"/>
          </p:nvPr>
        </p:nvSpPr>
        <p:spPr/>
        <p:txBody>
          <a:bodyPr/>
          <a:lstStyle/>
          <a:p>
            <a:r>
              <a:rPr lang="en-US" dirty="0"/>
              <a:t>DAVE Solsrud</a:t>
            </a:r>
          </a:p>
        </p:txBody>
      </p:sp>
      <p:sp>
        <p:nvSpPr>
          <p:cNvPr id="3" name="Slide Number Placeholder 2">
            <a:extLst>
              <a:ext uri="{FF2B5EF4-FFF2-40B4-BE49-F238E27FC236}">
                <a16:creationId xmlns:a16="http://schemas.microsoft.com/office/drawing/2014/main" id="{46B15307-8509-41ED-BFD1-9C5AA2C39BDA}"/>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67</a:t>
            </a:fld>
            <a:endParaRPr lang="en-US"/>
          </a:p>
        </p:txBody>
      </p:sp>
    </p:spTree>
    <p:extLst>
      <p:ext uri="{BB962C8B-B14F-4D97-AF65-F5344CB8AC3E}">
        <p14:creationId xmlns:p14="http://schemas.microsoft.com/office/powerpoint/2010/main" val="3527251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A</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pPr lvl="0"/>
            <a:r>
              <a:rPr lang="en-US" dirty="0"/>
              <a:t>Move Forward with MnDOT Resource Low-Cost Efforts </a:t>
            </a:r>
          </a:p>
          <a:p>
            <a:pPr lvl="1"/>
            <a:r>
              <a:rPr lang="en-US" dirty="0"/>
              <a:t>GIS Frontage Road Inventory (Metro AM)</a:t>
            </a:r>
          </a:p>
          <a:p>
            <a:pPr lvl="1"/>
            <a:r>
              <a:rPr lang="en-US" dirty="0"/>
              <a:t>Metro District Concrete Barrier Conflation (Metro AM)</a:t>
            </a:r>
          </a:p>
          <a:p>
            <a:pPr lvl="1"/>
            <a:r>
              <a:rPr lang="en-US" dirty="0"/>
              <a:t>Catch Basin Lidar Conflation (AMPO/Districts)</a:t>
            </a:r>
          </a:p>
          <a:p>
            <a:pPr lvl="1"/>
            <a:r>
              <a:rPr lang="en-US" dirty="0"/>
              <a:t>Light Pole and Signal Pole Lidar Conflation (AMPO/ESS/Districts)</a:t>
            </a:r>
          </a:p>
          <a:p>
            <a:pPr lvl="1"/>
            <a:r>
              <a:rPr lang="en-US" dirty="0"/>
              <a:t>Replacement Wetland GIS Inventory (OLM)</a:t>
            </a:r>
          </a:p>
          <a:p>
            <a:pPr lvl="1"/>
            <a:r>
              <a:rPr lang="en-US" dirty="0"/>
              <a:t>Mowing Inventory For Performance Measures (AMPO)</a:t>
            </a:r>
          </a:p>
          <a:p>
            <a:pPr lvl="1"/>
            <a:r>
              <a:rPr lang="en-US" dirty="0"/>
              <a:t>Accessible ADA Parking Inventory</a:t>
            </a:r>
          </a:p>
          <a:p>
            <a:pPr lvl="1"/>
            <a:r>
              <a:rPr lang="en-US" dirty="0"/>
              <a:t>Snow Fence Inventory</a:t>
            </a:r>
          </a:p>
          <a:p>
            <a:pPr lvl="1"/>
            <a:endParaRPr lang="en-US" dirty="0"/>
          </a:p>
        </p:txBody>
      </p:sp>
      <p:sp>
        <p:nvSpPr>
          <p:cNvPr id="5" name="Slide Number Placeholder 4">
            <a:extLst>
              <a:ext uri="{FF2B5EF4-FFF2-40B4-BE49-F238E27FC236}">
                <a16:creationId xmlns:a16="http://schemas.microsoft.com/office/drawing/2014/main" id="{1C07796D-4A0F-4292-871E-2043717C465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68</a:t>
            </a:fld>
            <a:endParaRPr lang="en-US"/>
          </a:p>
        </p:txBody>
      </p:sp>
      <p:sp>
        <p:nvSpPr>
          <p:cNvPr id="6" name="TextBox 5">
            <a:extLst>
              <a:ext uri="{FF2B5EF4-FFF2-40B4-BE49-F238E27FC236}">
                <a16:creationId xmlns:a16="http://schemas.microsoft.com/office/drawing/2014/main" id="{33B65F4E-38DF-4819-B3FD-CF4A3A644812}"/>
              </a:ext>
            </a:extLst>
          </p:cNvPr>
          <p:cNvSpPr txBox="1"/>
          <p:nvPr/>
        </p:nvSpPr>
        <p:spPr>
          <a:xfrm>
            <a:off x="6030432" y="5612149"/>
            <a:ext cx="2022316" cy="923330"/>
          </a:xfrm>
          <a:prstGeom prst="rect">
            <a:avLst/>
          </a:prstGeom>
          <a:solidFill>
            <a:schemeClr val="accent2"/>
          </a:solidFill>
          <a:ln w="19050">
            <a:solidFill>
              <a:schemeClr val="tx1"/>
            </a:solidFill>
          </a:ln>
        </p:spPr>
        <p:txBody>
          <a:bodyPr wrap="square" rtlCol="0">
            <a:spAutoFit/>
          </a:bodyPr>
          <a:lstStyle/>
          <a:p>
            <a:pPr algn="ctr"/>
            <a:r>
              <a:rPr lang="en-US" dirty="0"/>
              <a:t>Each Effort Estimated to Cost Less Than $25,000</a:t>
            </a:r>
          </a:p>
        </p:txBody>
      </p:sp>
    </p:spTree>
    <p:extLst>
      <p:ext uri="{BB962C8B-B14F-4D97-AF65-F5344CB8AC3E}">
        <p14:creationId xmlns:p14="http://schemas.microsoft.com/office/powerpoint/2010/main" val="382923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B</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pPr lvl="0"/>
            <a:r>
              <a:rPr lang="en-US" dirty="0"/>
              <a:t>Obtain full District inventory of structural pollution control devices (SPCD), ponds and basins using MnDOT resources and with input/review from Districts. </a:t>
            </a:r>
          </a:p>
        </p:txBody>
      </p:sp>
      <p:sp>
        <p:nvSpPr>
          <p:cNvPr id="5" name="Slide Number Placeholder 4">
            <a:extLst>
              <a:ext uri="{FF2B5EF4-FFF2-40B4-BE49-F238E27FC236}">
                <a16:creationId xmlns:a16="http://schemas.microsoft.com/office/drawing/2014/main" id="{1C07796D-4A0F-4292-871E-2043717C465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69</a:t>
            </a:fld>
            <a:endParaRPr lang="en-US"/>
          </a:p>
        </p:txBody>
      </p:sp>
      <p:sp>
        <p:nvSpPr>
          <p:cNvPr id="7" name="Rectangle 6">
            <a:extLst>
              <a:ext uri="{FF2B5EF4-FFF2-40B4-BE49-F238E27FC236}">
                <a16:creationId xmlns:a16="http://schemas.microsoft.com/office/drawing/2014/main" id="{41C9C520-6BFB-41A6-BA9E-62674A09B18B}"/>
              </a:ext>
            </a:extLst>
          </p:cNvPr>
          <p:cNvSpPr/>
          <p:nvPr/>
        </p:nvSpPr>
        <p:spPr>
          <a:xfrm>
            <a:off x="244110" y="5669131"/>
            <a:ext cx="10642964" cy="1015663"/>
          </a:xfrm>
          <a:prstGeom prst="rect">
            <a:avLst/>
          </a:prstGeom>
        </p:spPr>
        <p:txBody>
          <a:bodyPr wrap="square">
            <a:spAutoFit/>
          </a:bodyPr>
          <a:lstStyle/>
          <a:p>
            <a:pPr marR="0" lvl="0">
              <a:spcBef>
                <a:spcPts val="0"/>
              </a:spcBef>
              <a:spcAft>
                <a:spcPts val="0"/>
              </a:spcAft>
            </a:pPr>
            <a:r>
              <a:rPr lang="en-US" sz="1200" u="sng" dirty="0">
                <a:latin typeface="Calibri" panose="020F0502020204030204" pitchFamily="34" charset="0"/>
                <a:ea typeface="Times New Roman" panose="02020603050405020304" pitchFamily="18" charset="0"/>
              </a:rPr>
              <a:t>Definitions</a:t>
            </a:r>
          </a:p>
          <a:p>
            <a:pPr marR="0" lvl="0">
              <a:spcBef>
                <a:spcPts val="0"/>
              </a:spcBef>
              <a:spcAft>
                <a:spcPts val="0"/>
              </a:spcAft>
            </a:pPr>
            <a:r>
              <a:rPr lang="en-US" sz="1200" dirty="0">
                <a:latin typeface="Calibri" panose="020F0502020204030204" pitchFamily="34" charset="0"/>
                <a:ea typeface="Times New Roman" panose="02020603050405020304" pitchFamily="18" charset="0"/>
              </a:rPr>
              <a:t>Highway Culverts: In place culverts with a roadway type of centerline, collector/distributor, mainline, media, ramp/loop or roundabout </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Local Road Culverts: In place culverts with a roadway type of city, county, frontage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Entrance Culverts: In place culverts with a roadway type of entrance, farm entrance, field entrance, commercial entrance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Flume: </a:t>
            </a:r>
            <a:r>
              <a:rPr lang="en-US" sz="1100" dirty="0">
                <a:latin typeface="Calibri" panose="020F0502020204030204" pitchFamily="34" charset="0"/>
                <a:ea typeface="Times New Roman" panose="02020603050405020304" pitchFamily="18" charset="0"/>
              </a:rPr>
              <a:t>Pipe that conveys water down a steep slope, energy may be dissipated in the pipe flume itself and/or at the outlet</a:t>
            </a:r>
            <a:endParaRPr lang="en-US" sz="1100"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E6AB7490-4197-4E43-9A35-465B8DAADD8D}"/>
              </a:ext>
            </a:extLst>
          </p:cNvPr>
          <p:cNvSpPr txBox="1"/>
          <p:nvPr/>
        </p:nvSpPr>
        <p:spPr>
          <a:xfrm>
            <a:off x="8997583" y="3401129"/>
            <a:ext cx="2591906" cy="1200329"/>
          </a:xfrm>
          <a:prstGeom prst="rect">
            <a:avLst/>
          </a:prstGeom>
          <a:solidFill>
            <a:schemeClr val="accent2"/>
          </a:solidFill>
          <a:ln w="19050">
            <a:solidFill>
              <a:schemeClr val="tx1"/>
            </a:solidFill>
          </a:ln>
        </p:spPr>
        <p:txBody>
          <a:bodyPr wrap="square" rtlCol="0">
            <a:spAutoFit/>
          </a:bodyPr>
          <a:lstStyle/>
          <a:p>
            <a:pPr algn="ctr"/>
            <a:r>
              <a:rPr lang="en-US" dirty="0"/>
              <a:t>Estimated Time Commitment of 6 months GIS Analyst and 4 Weeks of District Review.</a:t>
            </a:r>
          </a:p>
        </p:txBody>
      </p:sp>
    </p:spTree>
    <p:extLst>
      <p:ext uri="{BB962C8B-B14F-4D97-AF65-F5344CB8AC3E}">
        <p14:creationId xmlns:p14="http://schemas.microsoft.com/office/powerpoint/2010/main" val="307256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a:t>Agenda</a:t>
            </a:r>
            <a:endParaRPr lang="en-US" dirty="0"/>
          </a:p>
        </p:txBody>
      </p:sp>
      <p:graphicFrame>
        <p:nvGraphicFramePr>
          <p:cNvPr id="15" name="Table 15">
            <a:extLst>
              <a:ext uri="{FF2B5EF4-FFF2-40B4-BE49-F238E27FC236}">
                <a16:creationId xmlns:a16="http://schemas.microsoft.com/office/drawing/2014/main" id="{28FFD8FE-7C39-4255-B713-6C87B232A713}"/>
              </a:ext>
            </a:extLst>
          </p:cNvPr>
          <p:cNvGraphicFramePr>
            <a:graphicFrameLocks noGrp="1"/>
          </p:cNvGraphicFramePr>
          <p:nvPr>
            <p:ph idx="1"/>
            <p:extLst>
              <p:ext uri="{D42A27DB-BD31-4B8C-83A1-F6EECF244321}">
                <p14:modId xmlns:p14="http://schemas.microsoft.com/office/powerpoint/2010/main" val="1504103101"/>
              </p:ext>
            </p:extLst>
          </p:nvPr>
        </p:nvGraphicFramePr>
        <p:xfrm>
          <a:off x="838200" y="1825625"/>
          <a:ext cx="8743950" cy="4114800"/>
        </p:xfrm>
        <a:graphic>
          <a:graphicData uri="http://schemas.openxmlformats.org/drawingml/2006/table">
            <a:tbl>
              <a:tblPr firstRow="1" bandRow="1">
                <a:tableStyleId>{69012ECD-51FC-41F1-AA8D-1B2483CD663E}</a:tableStyleId>
              </a:tblPr>
              <a:tblGrid>
                <a:gridCol w="783687">
                  <a:extLst>
                    <a:ext uri="{9D8B030D-6E8A-4147-A177-3AD203B41FA5}">
                      <a16:colId xmlns:a16="http://schemas.microsoft.com/office/drawing/2014/main" val="3735211964"/>
                    </a:ext>
                  </a:extLst>
                </a:gridCol>
                <a:gridCol w="7960263">
                  <a:extLst>
                    <a:ext uri="{9D8B030D-6E8A-4147-A177-3AD203B41FA5}">
                      <a16:colId xmlns:a16="http://schemas.microsoft.com/office/drawing/2014/main" val="586197271"/>
                    </a:ext>
                  </a:extLst>
                </a:gridCol>
              </a:tblGrid>
              <a:tr h="370840">
                <a:tc>
                  <a:txBody>
                    <a:bodyPr/>
                    <a:lstStyle/>
                    <a:p>
                      <a:r>
                        <a:rPr lang="en-US" sz="2000" b="0" dirty="0">
                          <a:solidFill>
                            <a:schemeClr val="tx1"/>
                          </a:solidFill>
                        </a:rPr>
                        <a:t>1:15</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Asset Management Strategic Implementation Plan</a:t>
                      </a:r>
                    </a:p>
                  </a:txBody>
                  <a:tcPr>
                    <a:noFill/>
                  </a:tcPr>
                </a:tc>
                <a:extLst>
                  <a:ext uri="{0D108BD9-81ED-4DB2-BD59-A6C34878D82A}">
                    <a16:rowId xmlns:a16="http://schemas.microsoft.com/office/drawing/2014/main" val="4180016600"/>
                  </a:ext>
                </a:extLst>
              </a:tr>
              <a:tr h="370840">
                <a:tc>
                  <a:txBody>
                    <a:bodyPr/>
                    <a:lstStyle/>
                    <a:p>
                      <a:r>
                        <a:rPr lang="en-US" sz="2000" dirty="0">
                          <a:solidFill>
                            <a:schemeClr val="tx1"/>
                          </a:solidFill>
                        </a:rPr>
                        <a:t>1:30</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Building The Matrix</a:t>
                      </a:r>
                    </a:p>
                  </a:txBody>
                  <a:tcPr/>
                </a:tc>
                <a:extLst>
                  <a:ext uri="{0D108BD9-81ED-4DB2-BD59-A6C34878D82A}">
                    <a16:rowId xmlns:a16="http://schemas.microsoft.com/office/drawing/2014/main" val="1456846665"/>
                  </a:ext>
                </a:extLst>
              </a:tr>
              <a:tr h="370840">
                <a:tc>
                  <a:txBody>
                    <a:bodyPr/>
                    <a:lstStyle/>
                    <a:p>
                      <a:r>
                        <a:rPr lang="en-US" sz="2000" dirty="0">
                          <a:solidFill>
                            <a:schemeClr val="tx1"/>
                          </a:solidFill>
                        </a:rPr>
                        <a:t>2:00</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Return on Investment Analysis</a:t>
                      </a:r>
                    </a:p>
                  </a:txBody>
                  <a:tcPr/>
                </a:tc>
                <a:extLst>
                  <a:ext uri="{0D108BD9-81ED-4DB2-BD59-A6C34878D82A}">
                    <a16:rowId xmlns:a16="http://schemas.microsoft.com/office/drawing/2014/main" val="1662150911"/>
                  </a:ext>
                </a:extLst>
              </a:tr>
              <a:tr h="370840">
                <a:tc>
                  <a:txBody>
                    <a:bodyPr/>
                    <a:lstStyle/>
                    <a:p>
                      <a:r>
                        <a:rPr lang="en-US" sz="2000" dirty="0">
                          <a:solidFill>
                            <a:schemeClr val="tx1"/>
                          </a:solidFill>
                        </a:rPr>
                        <a:t>2:15</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15 Minute Break</a:t>
                      </a:r>
                    </a:p>
                  </a:txBody>
                  <a:tcPr/>
                </a:tc>
                <a:extLst>
                  <a:ext uri="{0D108BD9-81ED-4DB2-BD59-A6C34878D82A}">
                    <a16:rowId xmlns:a16="http://schemas.microsoft.com/office/drawing/2014/main" val="3611163795"/>
                  </a:ext>
                </a:extLst>
              </a:tr>
              <a:tr h="370840">
                <a:tc>
                  <a:txBody>
                    <a:bodyPr/>
                    <a:lstStyle/>
                    <a:p>
                      <a:r>
                        <a:rPr lang="en-US" sz="2000" dirty="0">
                          <a:solidFill>
                            <a:schemeClr val="tx1"/>
                          </a:solidFill>
                        </a:rPr>
                        <a:t>2:30</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Results</a:t>
                      </a:r>
                    </a:p>
                  </a:txBody>
                  <a:tcPr/>
                </a:tc>
                <a:extLst>
                  <a:ext uri="{0D108BD9-81ED-4DB2-BD59-A6C34878D82A}">
                    <a16:rowId xmlns:a16="http://schemas.microsoft.com/office/drawing/2014/main" val="2064332999"/>
                  </a:ext>
                </a:extLst>
              </a:tr>
              <a:tr h="370840">
                <a:tc>
                  <a:txBody>
                    <a:bodyPr/>
                    <a:lstStyle/>
                    <a:p>
                      <a:r>
                        <a:rPr lang="en-US" sz="2000" dirty="0">
                          <a:solidFill>
                            <a:schemeClr val="tx1"/>
                          </a:solidFill>
                        </a:rPr>
                        <a:t>3:30</a:t>
                      </a:r>
                    </a:p>
                  </a:txBody>
                  <a:tcPr>
                    <a:solidFill>
                      <a:schemeClr val="accent2"/>
                    </a:solidFill>
                  </a:tcPr>
                </a:tc>
                <a:tc>
                  <a:txBody>
                    <a:bodyPr/>
                    <a:lstStyle/>
                    <a:p>
                      <a:r>
                        <a:rPr lang="en-US" sz="2400" dirty="0"/>
                        <a:t>Recommendations</a:t>
                      </a:r>
                      <a:endParaRPr lang="en-US" sz="2400" dirty="0">
                        <a:solidFill>
                          <a:schemeClr val="tx1"/>
                        </a:solidFill>
                      </a:endParaRPr>
                    </a:p>
                  </a:txBody>
                  <a:tcPr/>
                </a:tc>
                <a:extLst>
                  <a:ext uri="{0D108BD9-81ED-4DB2-BD59-A6C34878D82A}">
                    <a16:rowId xmlns:a16="http://schemas.microsoft.com/office/drawing/2014/main" val="3109350010"/>
                  </a:ext>
                </a:extLst>
              </a:tr>
              <a:tr h="370840">
                <a:tc>
                  <a:txBody>
                    <a:bodyPr/>
                    <a:lstStyle/>
                    <a:p>
                      <a:r>
                        <a:rPr lang="en-US" sz="2000" dirty="0">
                          <a:solidFill>
                            <a:schemeClr val="tx1"/>
                          </a:solidFill>
                        </a:rPr>
                        <a:t>4:00</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Round Robin</a:t>
                      </a:r>
                    </a:p>
                  </a:txBody>
                  <a:tcPr/>
                </a:tc>
                <a:extLst>
                  <a:ext uri="{0D108BD9-81ED-4DB2-BD59-A6C34878D82A}">
                    <a16:rowId xmlns:a16="http://schemas.microsoft.com/office/drawing/2014/main" val="3412444280"/>
                  </a:ext>
                </a:extLst>
              </a:tr>
              <a:tr h="370840">
                <a:tc>
                  <a:txBody>
                    <a:bodyPr/>
                    <a:lstStyle/>
                    <a:p>
                      <a:r>
                        <a:rPr lang="en-US" sz="2000" dirty="0">
                          <a:solidFill>
                            <a:schemeClr val="tx1"/>
                          </a:solidFill>
                        </a:rPr>
                        <a:t>4:15</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Wrap Up, Next Steps</a:t>
                      </a:r>
                    </a:p>
                  </a:txBody>
                  <a:tcPr/>
                </a:tc>
                <a:extLst>
                  <a:ext uri="{0D108BD9-81ED-4DB2-BD59-A6C34878D82A}">
                    <a16:rowId xmlns:a16="http://schemas.microsoft.com/office/drawing/2014/main" val="3836748106"/>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*Trivia, Polling, and Q&amp;A Chat Sprinkled Throughout The Workshop </a:t>
                      </a:r>
                    </a:p>
                  </a:txBody>
                  <a:tcPr>
                    <a:noFill/>
                  </a:tcPr>
                </a:tc>
                <a:tc hMerge="1">
                  <a:txBody>
                    <a:bodyPr/>
                    <a:lstStyle/>
                    <a:p>
                      <a:endParaRPr lang="en-US" dirty="0">
                        <a:solidFill>
                          <a:schemeClr val="tx1"/>
                        </a:solidFill>
                      </a:endParaRPr>
                    </a:p>
                  </a:txBody>
                  <a:tcPr/>
                </a:tc>
                <a:extLst>
                  <a:ext uri="{0D108BD9-81ED-4DB2-BD59-A6C34878D82A}">
                    <a16:rowId xmlns:a16="http://schemas.microsoft.com/office/drawing/2014/main" val="2314867510"/>
                  </a:ext>
                </a:extLst>
              </a:tr>
            </a:tbl>
          </a:graphicData>
        </a:graphic>
      </p:graphicFrame>
      <p:sp>
        <p:nvSpPr>
          <p:cNvPr id="3" name="Slide Number Placeholder 2">
            <a:extLst>
              <a:ext uri="{FF2B5EF4-FFF2-40B4-BE49-F238E27FC236}">
                <a16:creationId xmlns:a16="http://schemas.microsoft.com/office/drawing/2014/main" id="{D723FA57-9CFF-4B45-A76F-8D7F59D75476}"/>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a:t>
            </a:fld>
            <a:endParaRPr lang="en-US"/>
          </a:p>
        </p:txBody>
      </p:sp>
    </p:spTree>
    <p:extLst>
      <p:ext uri="{BB962C8B-B14F-4D97-AF65-F5344CB8AC3E}">
        <p14:creationId xmlns:p14="http://schemas.microsoft.com/office/powerpoint/2010/main" val="3915205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C</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r>
              <a:rPr lang="en-US" dirty="0"/>
              <a:t>Program One-Time Consultant Project To Conflate Asset Traffic Barrier, Rumbles, and Striping Inventories Impacted By 2019 and 2020 Construction Seasons.</a:t>
            </a:r>
          </a:p>
          <a:p>
            <a:endParaRPr lang="en-US" dirty="0"/>
          </a:p>
          <a:p>
            <a:endParaRPr lang="en-US" dirty="0"/>
          </a:p>
        </p:txBody>
      </p:sp>
      <p:sp>
        <p:nvSpPr>
          <p:cNvPr id="5" name="Slide Number Placeholder 4">
            <a:extLst>
              <a:ext uri="{FF2B5EF4-FFF2-40B4-BE49-F238E27FC236}">
                <a16:creationId xmlns:a16="http://schemas.microsoft.com/office/drawing/2014/main" id="{BB8C2F7F-FCEB-473D-B540-76C255CC693F}"/>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70</a:t>
            </a:fld>
            <a:endParaRPr lang="en-US"/>
          </a:p>
        </p:txBody>
      </p:sp>
      <p:sp>
        <p:nvSpPr>
          <p:cNvPr id="8" name="TextBox 7">
            <a:extLst>
              <a:ext uri="{FF2B5EF4-FFF2-40B4-BE49-F238E27FC236}">
                <a16:creationId xmlns:a16="http://schemas.microsoft.com/office/drawing/2014/main" id="{6F2F1731-AD40-4AA2-9E7E-917DAE6494FF}"/>
              </a:ext>
            </a:extLst>
          </p:cNvPr>
          <p:cNvSpPr txBox="1"/>
          <p:nvPr/>
        </p:nvSpPr>
        <p:spPr>
          <a:xfrm>
            <a:off x="9365153" y="3311229"/>
            <a:ext cx="1850244" cy="923330"/>
          </a:xfrm>
          <a:prstGeom prst="rect">
            <a:avLst/>
          </a:prstGeom>
          <a:solidFill>
            <a:schemeClr val="accent2"/>
          </a:solidFill>
          <a:ln w="19050">
            <a:solidFill>
              <a:schemeClr val="tx1"/>
            </a:solidFill>
          </a:ln>
        </p:spPr>
        <p:txBody>
          <a:bodyPr wrap="square" rtlCol="0">
            <a:spAutoFit/>
          </a:bodyPr>
          <a:lstStyle/>
          <a:p>
            <a:pPr algn="ctr"/>
            <a:r>
              <a:rPr lang="en-US" dirty="0"/>
              <a:t>Existing HDR project yielded $3,000/project</a:t>
            </a:r>
          </a:p>
        </p:txBody>
      </p:sp>
    </p:spTree>
    <p:extLst>
      <p:ext uri="{BB962C8B-B14F-4D97-AF65-F5344CB8AC3E}">
        <p14:creationId xmlns:p14="http://schemas.microsoft.com/office/powerpoint/2010/main" val="1451743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D</a:t>
            </a:r>
          </a:p>
        </p:txBody>
      </p:sp>
      <p:sp>
        <p:nvSpPr>
          <p:cNvPr id="7" name="Content Placeholder 6">
            <a:extLst>
              <a:ext uri="{FF2B5EF4-FFF2-40B4-BE49-F238E27FC236}">
                <a16:creationId xmlns:a16="http://schemas.microsoft.com/office/drawing/2014/main" id="{ED8F80FB-86AA-457B-952A-9D32D69F2A80}"/>
              </a:ext>
            </a:extLst>
          </p:cNvPr>
          <p:cNvSpPr>
            <a:spLocks noGrp="1"/>
          </p:cNvSpPr>
          <p:nvPr>
            <p:ph idx="1"/>
          </p:nvPr>
        </p:nvSpPr>
        <p:spPr/>
        <p:txBody>
          <a:bodyPr/>
          <a:lstStyle/>
          <a:p>
            <a:r>
              <a:rPr lang="en-US" dirty="0"/>
              <a:t>Not Inventorying</a:t>
            </a:r>
          </a:p>
          <a:p>
            <a:pPr lvl="1"/>
            <a:r>
              <a:rPr lang="en-US" dirty="0"/>
              <a:t>Fence</a:t>
            </a:r>
          </a:p>
          <a:p>
            <a:pPr lvl="1"/>
            <a:r>
              <a:rPr lang="en-US" dirty="0"/>
              <a:t>Edge Drains</a:t>
            </a:r>
          </a:p>
          <a:p>
            <a:pPr lvl="1"/>
            <a:r>
              <a:rPr lang="en-US" dirty="0"/>
              <a:t>Ditches</a:t>
            </a:r>
          </a:p>
          <a:p>
            <a:pPr lvl="1"/>
            <a:r>
              <a:rPr lang="en-US" dirty="0"/>
              <a:t>Curb and Gutter</a:t>
            </a:r>
          </a:p>
          <a:p>
            <a:pPr lvl="1"/>
            <a:r>
              <a:rPr lang="en-US" dirty="0"/>
              <a:t>Unimproved Subgrade</a:t>
            </a:r>
          </a:p>
          <a:p>
            <a:pPr lvl="1"/>
            <a:r>
              <a:rPr lang="en-US" dirty="0"/>
              <a:t>Cut Slopes</a:t>
            </a:r>
          </a:p>
          <a:p>
            <a:pPr lvl="1"/>
            <a:r>
              <a:rPr lang="en-US" dirty="0"/>
              <a:t>Gravel Shoulders</a:t>
            </a:r>
          </a:p>
          <a:p>
            <a:pPr lvl="1"/>
            <a:r>
              <a:rPr lang="en-US" dirty="0"/>
              <a:t>Embankments</a:t>
            </a:r>
          </a:p>
        </p:txBody>
      </p:sp>
      <p:sp>
        <p:nvSpPr>
          <p:cNvPr id="3" name="Slide Number Placeholder 2">
            <a:extLst>
              <a:ext uri="{FF2B5EF4-FFF2-40B4-BE49-F238E27FC236}">
                <a16:creationId xmlns:a16="http://schemas.microsoft.com/office/drawing/2014/main" id="{1F3F1F42-4B69-4371-A4D0-B68DAD3072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71</a:t>
            </a:fld>
            <a:endParaRPr lang="en-US"/>
          </a:p>
        </p:txBody>
      </p:sp>
      <p:sp>
        <p:nvSpPr>
          <p:cNvPr id="6" name="TextBox 5">
            <a:extLst>
              <a:ext uri="{FF2B5EF4-FFF2-40B4-BE49-F238E27FC236}">
                <a16:creationId xmlns:a16="http://schemas.microsoft.com/office/drawing/2014/main" id="{C0C577A2-0D62-49A9-91A1-4C5FB8219887}"/>
              </a:ext>
            </a:extLst>
          </p:cNvPr>
          <p:cNvSpPr txBox="1"/>
          <p:nvPr/>
        </p:nvSpPr>
        <p:spPr>
          <a:xfrm>
            <a:off x="6419935" y="2981620"/>
            <a:ext cx="2511414" cy="1477328"/>
          </a:xfrm>
          <a:prstGeom prst="rect">
            <a:avLst/>
          </a:prstGeom>
          <a:solidFill>
            <a:schemeClr val="accent2"/>
          </a:solidFill>
          <a:ln w="19050">
            <a:solidFill>
              <a:schemeClr val="tx1"/>
            </a:solidFill>
          </a:ln>
        </p:spPr>
        <p:txBody>
          <a:bodyPr wrap="square" rtlCol="0">
            <a:spAutoFit/>
          </a:bodyPr>
          <a:lstStyle/>
          <a:p>
            <a:pPr algn="ctr"/>
            <a:r>
              <a:rPr lang="en-US" dirty="0"/>
              <a:t>These Asset Were Recognized as Minimum Maintenance Assets &amp; Asset Inventories Not Required</a:t>
            </a:r>
          </a:p>
        </p:txBody>
      </p:sp>
    </p:spTree>
    <p:extLst>
      <p:ext uri="{BB962C8B-B14F-4D97-AF65-F5344CB8AC3E}">
        <p14:creationId xmlns:p14="http://schemas.microsoft.com/office/powerpoint/2010/main" val="1361195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E</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pPr lvl="0"/>
            <a:r>
              <a:rPr lang="en-US" dirty="0"/>
              <a:t>We recommend including all below ground assets in SRC as-builts 2011.601. </a:t>
            </a:r>
          </a:p>
          <a:p>
            <a:pPr lvl="1"/>
            <a:r>
              <a:rPr lang="en-US" dirty="0"/>
              <a:t>Electrical Systems (For Example, Lights, Signals, ITS, Weigh Stations)</a:t>
            </a:r>
          </a:p>
          <a:p>
            <a:pPr lvl="1"/>
            <a:r>
              <a:rPr lang="en-US" dirty="0"/>
              <a:t>All culvert types (highway, local road and entrance).  </a:t>
            </a:r>
          </a:p>
          <a:p>
            <a:pPr lvl="1"/>
            <a:r>
              <a:rPr lang="en-US" dirty="0"/>
              <a:t>Storm drainpipes and catch basins.</a:t>
            </a:r>
          </a:p>
        </p:txBody>
      </p:sp>
      <p:sp>
        <p:nvSpPr>
          <p:cNvPr id="5" name="Slide Number Placeholder 4">
            <a:extLst>
              <a:ext uri="{FF2B5EF4-FFF2-40B4-BE49-F238E27FC236}">
                <a16:creationId xmlns:a16="http://schemas.microsoft.com/office/drawing/2014/main" id="{1C07796D-4A0F-4292-871E-2043717C465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72</a:t>
            </a:fld>
            <a:endParaRPr lang="en-US"/>
          </a:p>
        </p:txBody>
      </p:sp>
      <p:sp>
        <p:nvSpPr>
          <p:cNvPr id="7" name="Rectangle 6">
            <a:extLst>
              <a:ext uri="{FF2B5EF4-FFF2-40B4-BE49-F238E27FC236}">
                <a16:creationId xmlns:a16="http://schemas.microsoft.com/office/drawing/2014/main" id="{41C9C520-6BFB-41A6-BA9E-62674A09B18B}"/>
              </a:ext>
            </a:extLst>
          </p:cNvPr>
          <p:cNvSpPr/>
          <p:nvPr/>
        </p:nvSpPr>
        <p:spPr>
          <a:xfrm>
            <a:off x="244110" y="5669131"/>
            <a:ext cx="10642964" cy="1015663"/>
          </a:xfrm>
          <a:prstGeom prst="rect">
            <a:avLst/>
          </a:prstGeom>
        </p:spPr>
        <p:txBody>
          <a:bodyPr wrap="square">
            <a:spAutoFit/>
          </a:bodyPr>
          <a:lstStyle/>
          <a:p>
            <a:pPr marR="0" lvl="0">
              <a:spcBef>
                <a:spcPts val="0"/>
              </a:spcBef>
              <a:spcAft>
                <a:spcPts val="0"/>
              </a:spcAft>
            </a:pPr>
            <a:r>
              <a:rPr lang="en-US" sz="1200" u="sng" dirty="0">
                <a:latin typeface="Calibri" panose="020F0502020204030204" pitchFamily="34" charset="0"/>
                <a:ea typeface="Times New Roman" panose="02020603050405020304" pitchFamily="18" charset="0"/>
              </a:rPr>
              <a:t>Definitions</a:t>
            </a:r>
          </a:p>
          <a:p>
            <a:pPr marR="0" lvl="0">
              <a:spcBef>
                <a:spcPts val="0"/>
              </a:spcBef>
              <a:spcAft>
                <a:spcPts val="0"/>
              </a:spcAft>
            </a:pPr>
            <a:r>
              <a:rPr lang="en-US" sz="1200" dirty="0">
                <a:latin typeface="Calibri" panose="020F0502020204030204" pitchFamily="34" charset="0"/>
                <a:ea typeface="Times New Roman" panose="02020603050405020304" pitchFamily="18" charset="0"/>
              </a:rPr>
              <a:t>Highway Culverts: In place culverts with a roadway type of centerline, collector/distributor, mainline, media, ramp/loop or roundabout </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Local Road Culverts: In place culverts with a roadway type of city, county, frontage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Entrance Culverts: In place culverts with a roadway type of entrance, farm entrance, field entrance, commercial entrance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Flume: </a:t>
            </a:r>
            <a:r>
              <a:rPr lang="en-US" sz="1100" dirty="0">
                <a:latin typeface="Calibri" panose="020F0502020204030204" pitchFamily="34" charset="0"/>
                <a:ea typeface="Times New Roman" panose="02020603050405020304" pitchFamily="18" charset="0"/>
              </a:rPr>
              <a:t>Pipe that conveys water down a steep slope, energy may be dissipated in the pipe flume itself and/or at the outlet</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970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F</a:t>
            </a:r>
          </a:p>
        </p:txBody>
      </p:sp>
      <p:sp>
        <p:nvSpPr>
          <p:cNvPr id="7" name="Content Placeholder 6">
            <a:extLst>
              <a:ext uri="{FF2B5EF4-FFF2-40B4-BE49-F238E27FC236}">
                <a16:creationId xmlns:a16="http://schemas.microsoft.com/office/drawing/2014/main" id="{FFE589C4-D23E-40A3-806F-C5BE1B15167C}"/>
              </a:ext>
            </a:extLst>
          </p:cNvPr>
          <p:cNvSpPr>
            <a:spLocks noGrp="1"/>
          </p:cNvSpPr>
          <p:nvPr>
            <p:ph idx="1"/>
          </p:nvPr>
        </p:nvSpPr>
        <p:spPr>
          <a:xfrm>
            <a:off x="838200" y="1825625"/>
            <a:ext cx="10515600" cy="1720008"/>
          </a:xfrm>
        </p:spPr>
        <p:txBody>
          <a:bodyPr/>
          <a:lstStyle/>
          <a:p>
            <a:r>
              <a:rPr lang="en-US" dirty="0"/>
              <a:t>Upgrade Automated Vehicle Location Data Logging Systems on Central Office Stripers and Integrate Data with TAMS </a:t>
            </a:r>
          </a:p>
        </p:txBody>
      </p:sp>
      <p:sp>
        <p:nvSpPr>
          <p:cNvPr id="3" name="Slide Number Placeholder 2">
            <a:extLst>
              <a:ext uri="{FF2B5EF4-FFF2-40B4-BE49-F238E27FC236}">
                <a16:creationId xmlns:a16="http://schemas.microsoft.com/office/drawing/2014/main" id="{E8B90812-FADF-4FF1-AB0B-2230661E16FC}"/>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73</a:t>
            </a:fld>
            <a:endParaRPr lang="en-US"/>
          </a:p>
        </p:txBody>
      </p:sp>
      <p:sp>
        <p:nvSpPr>
          <p:cNvPr id="8" name="TextBox 7">
            <a:extLst>
              <a:ext uri="{FF2B5EF4-FFF2-40B4-BE49-F238E27FC236}">
                <a16:creationId xmlns:a16="http://schemas.microsoft.com/office/drawing/2014/main" id="{56B68F72-4FD8-44CB-BDF9-3D8FA6F4C3D9}"/>
              </a:ext>
            </a:extLst>
          </p:cNvPr>
          <p:cNvSpPr txBox="1"/>
          <p:nvPr/>
        </p:nvSpPr>
        <p:spPr>
          <a:xfrm>
            <a:off x="9141869" y="3164730"/>
            <a:ext cx="2511414" cy="1200329"/>
          </a:xfrm>
          <a:prstGeom prst="rect">
            <a:avLst/>
          </a:prstGeom>
          <a:solidFill>
            <a:schemeClr val="accent2"/>
          </a:solidFill>
          <a:ln w="19050">
            <a:solidFill>
              <a:schemeClr val="tx1"/>
            </a:solidFill>
          </a:ln>
        </p:spPr>
        <p:txBody>
          <a:bodyPr wrap="square" rtlCol="0">
            <a:spAutoFit/>
          </a:bodyPr>
          <a:lstStyle/>
          <a:p>
            <a:pPr algn="ctr"/>
            <a:r>
              <a:rPr lang="en-US" dirty="0"/>
              <a:t>Estimate From The Vendor of $70,000 For Equipment and Estimate of IT Time ~$30K </a:t>
            </a:r>
          </a:p>
        </p:txBody>
      </p:sp>
    </p:spTree>
    <p:extLst>
      <p:ext uri="{BB962C8B-B14F-4D97-AF65-F5344CB8AC3E}">
        <p14:creationId xmlns:p14="http://schemas.microsoft.com/office/powerpoint/2010/main" val="3824402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G</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r>
              <a:rPr lang="en-US" dirty="0"/>
              <a:t>Program A Statewide Annual Mobile Lidar Collection Project Each Fall To Update Construction Project Data (Signs and Several Other Above Ground Assets).</a:t>
            </a:r>
          </a:p>
          <a:p>
            <a:endParaRPr lang="en-US" dirty="0"/>
          </a:p>
          <a:p>
            <a:endParaRPr lang="en-US" dirty="0"/>
          </a:p>
        </p:txBody>
      </p:sp>
      <p:sp>
        <p:nvSpPr>
          <p:cNvPr id="4" name="Slide Number Placeholder 3">
            <a:extLst>
              <a:ext uri="{FF2B5EF4-FFF2-40B4-BE49-F238E27FC236}">
                <a16:creationId xmlns:a16="http://schemas.microsoft.com/office/drawing/2014/main" id="{6B149635-7143-4F36-80D1-A7D988DE7A54}"/>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74</a:t>
            </a:fld>
            <a:endParaRPr lang="en-US"/>
          </a:p>
        </p:txBody>
      </p:sp>
    </p:spTree>
    <p:extLst>
      <p:ext uri="{BB962C8B-B14F-4D97-AF65-F5344CB8AC3E}">
        <p14:creationId xmlns:p14="http://schemas.microsoft.com/office/powerpoint/2010/main" val="347192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H</a:t>
            </a:r>
          </a:p>
        </p:txBody>
      </p:sp>
      <p:sp>
        <p:nvSpPr>
          <p:cNvPr id="3" name="Content Placeholder 2">
            <a:extLst>
              <a:ext uri="{FF2B5EF4-FFF2-40B4-BE49-F238E27FC236}">
                <a16:creationId xmlns:a16="http://schemas.microsoft.com/office/drawing/2014/main" id="{2A29D44C-CA6D-4A4F-B711-8D4A7BB00BF7}"/>
              </a:ext>
            </a:extLst>
          </p:cNvPr>
          <p:cNvSpPr>
            <a:spLocks noGrp="1"/>
          </p:cNvSpPr>
          <p:nvPr>
            <p:ph idx="1"/>
          </p:nvPr>
        </p:nvSpPr>
        <p:spPr>
          <a:xfrm>
            <a:off x="838200" y="1825625"/>
            <a:ext cx="10515600" cy="4351338"/>
          </a:xfrm>
        </p:spPr>
        <p:txBody>
          <a:bodyPr>
            <a:normAutofit/>
          </a:bodyPr>
          <a:lstStyle/>
          <a:p>
            <a:pPr lvl="0"/>
            <a:r>
              <a:rPr lang="en-US" dirty="0"/>
              <a:t>Inspections</a:t>
            </a:r>
          </a:p>
          <a:p>
            <a:pPr lvl="1"/>
            <a:r>
              <a:rPr lang="en-US" dirty="0"/>
              <a:t>Storm sewer inspection will take place during the scoping process and added throughout time.</a:t>
            </a:r>
          </a:p>
          <a:p>
            <a:pPr lvl="1"/>
            <a:r>
              <a:rPr lang="en-US" dirty="0"/>
              <a:t>Structural pollution control devices (SPCD), ponds and basins Inspection cycle to be determined by current requirements from permits, MS4 SWPPP or District needs.</a:t>
            </a:r>
          </a:p>
        </p:txBody>
      </p:sp>
      <p:sp>
        <p:nvSpPr>
          <p:cNvPr id="5" name="Slide Number Placeholder 4">
            <a:extLst>
              <a:ext uri="{FF2B5EF4-FFF2-40B4-BE49-F238E27FC236}">
                <a16:creationId xmlns:a16="http://schemas.microsoft.com/office/drawing/2014/main" id="{1C07796D-4A0F-4292-871E-2043717C4650}"/>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75</a:t>
            </a:fld>
            <a:endParaRPr lang="en-US"/>
          </a:p>
        </p:txBody>
      </p:sp>
      <p:sp>
        <p:nvSpPr>
          <p:cNvPr id="7" name="Rectangle 6">
            <a:extLst>
              <a:ext uri="{FF2B5EF4-FFF2-40B4-BE49-F238E27FC236}">
                <a16:creationId xmlns:a16="http://schemas.microsoft.com/office/drawing/2014/main" id="{41C9C520-6BFB-41A6-BA9E-62674A09B18B}"/>
              </a:ext>
            </a:extLst>
          </p:cNvPr>
          <p:cNvSpPr/>
          <p:nvPr/>
        </p:nvSpPr>
        <p:spPr>
          <a:xfrm>
            <a:off x="244110" y="5669131"/>
            <a:ext cx="10642964" cy="1015663"/>
          </a:xfrm>
          <a:prstGeom prst="rect">
            <a:avLst/>
          </a:prstGeom>
        </p:spPr>
        <p:txBody>
          <a:bodyPr wrap="square">
            <a:spAutoFit/>
          </a:bodyPr>
          <a:lstStyle/>
          <a:p>
            <a:pPr marR="0" lvl="0">
              <a:spcBef>
                <a:spcPts val="0"/>
              </a:spcBef>
              <a:spcAft>
                <a:spcPts val="0"/>
              </a:spcAft>
            </a:pPr>
            <a:r>
              <a:rPr lang="en-US" sz="1200" u="sng" dirty="0">
                <a:latin typeface="Calibri" panose="020F0502020204030204" pitchFamily="34" charset="0"/>
                <a:ea typeface="Times New Roman" panose="02020603050405020304" pitchFamily="18" charset="0"/>
              </a:rPr>
              <a:t>Definitions</a:t>
            </a:r>
          </a:p>
          <a:p>
            <a:pPr marR="0" lvl="0">
              <a:spcBef>
                <a:spcPts val="0"/>
              </a:spcBef>
              <a:spcAft>
                <a:spcPts val="0"/>
              </a:spcAft>
            </a:pPr>
            <a:r>
              <a:rPr lang="en-US" sz="1200" dirty="0">
                <a:latin typeface="Calibri" panose="020F0502020204030204" pitchFamily="34" charset="0"/>
                <a:ea typeface="Times New Roman" panose="02020603050405020304" pitchFamily="18" charset="0"/>
              </a:rPr>
              <a:t>Highway Culverts: In place culverts with a roadway type of centerline, collector/distributor, mainline, media, ramp/loop or roundabout </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Local Road Culverts: In place culverts with a roadway type of city, county, frontage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Entrance Culverts: In place culverts with a roadway type of entrance, farm entrance, field entrance, commercial entrance</a:t>
            </a:r>
            <a:endParaRPr lang="en-US" sz="1100" dirty="0">
              <a:latin typeface="Calibri" panose="020F0502020204030204" pitchFamily="34" charset="0"/>
              <a:ea typeface="Calibri" panose="020F0502020204030204" pitchFamily="34" charset="0"/>
            </a:endParaRPr>
          </a:p>
          <a:p>
            <a:pPr marR="0" lvl="0">
              <a:spcBef>
                <a:spcPts val="0"/>
              </a:spcBef>
              <a:spcAft>
                <a:spcPts val="0"/>
              </a:spcAft>
            </a:pPr>
            <a:r>
              <a:rPr lang="en-US" sz="1200" dirty="0">
                <a:latin typeface="Calibri" panose="020F0502020204030204" pitchFamily="34" charset="0"/>
                <a:ea typeface="Times New Roman" panose="02020603050405020304" pitchFamily="18" charset="0"/>
              </a:rPr>
              <a:t>Flume: </a:t>
            </a:r>
            <a:r>
              <a:rPr lang="en-US" sz="1100" dirty="0">
                <a:latin typeface="Calibri" panose="020F0502020204030204" pitchFamily="34" charset="0"/>
                <a:ea typeface="Times New Roman" panose="02020603050405020304" pitchFamily="18" charset="0"/>
              </a:rPr>
              <a:t>Pipe that conveys water down a steep slope, energy may be dissipated in the pipe flume itself and/or at the outlet</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59628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I</a:t>
            </a:r>
          </a:p>
        </p:txBody>
      </p:sp>
      <p:sp>
        <p:nvSpPr>
          <p:cNvPr id="7" name="Content Placeholder 6">
            <a:extLst>
              <a:ext uri="{FF2B5EF4-FFF2-40B4-BE49-F238E27FC236}">
                <a16:creationId xmlns:a16="http://schemas.microsoft.com/office/drawing/2014/main" id="{ED8F80FB-86AA-457B-952A-9D32D69F2A80}"/>
              </a:ext>
            </a:extLst>
          </p:cNvPr>
          <p:cNvSpPr>
            <a:spLocks noGrp="1"/>
          </p:cNvSpPr>
          <p:nvPr>
            <p:ph idx="1"/>
          </p:nvPr>
        </p:nvSpPr>
        <p:spPr>
          <a:xfrm>
            <a:off x="838200" y="1825625"/>
            <a:ext cx="11091530" cy="3086617"/>
          </a:xfrm>
        </p:spPr>
        <p:txBody>
          <a:bodyPr/>
          <a:lstStyle/>
          <a:p>
            <a:r>
              <a:rPr lang="en-US" dirty="0"/>
              <a:t>Interoperable Design, Construction, and Asset Management Software Systems (data) Forming a Whole Lifecycle Approach</a:t>
            </a:r>
          </a:p>
          <a:p>
            <a:pPr lvl="1"/>
            <a:r>
              <a:rPr lang="en-US" dirty="0"/>
              <a:t>For Example, Provide Training and Support on The New Transportation Asset Management Based Sign Inventory Design Plan Data Table Template.  </a:t>
            </a:r>
          </a:p>
          <a:p>
            <a:endParaRPr lang="en-US" dirty="0"/>
          </a:p>
        </p:txBody>
      </p:sp>
      <p:sp>
        <p:nvSpPr>
          <p:cNvPr id="3" name="Slide Number Placeholder 2">
            <a:extLst>
              <a:ext uri="{FF2B5EF4-FFF2-40B4-BE49-F238E27FC236}">
                <a16:creationId xmlns:a16="http://schemas.microsoft.com/office/drawing/2014/main" id="{1F3F1F42-4B69-4371-A4D0-B68DAD3072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76</a:t>
            </a:fld>
            <a:endParaRPr lang="en-US"/>
          </a:p>
        </p:txBody>
      </p:sp>
      <p:sp>
        <p:nvSpPr>
          <p:cNvPr id="5" name="Content Placeholder 2">
            <a:extLst>
              <a:ext uri="{FF2B5EF4-FFF2-40B4-BE49-F238E27FC236}">
                <a16:creationId xmlns:a16="http://schemas.microsoft.com/office/drawing/2014/main" id="{2C6B9BC7-6664-4229-A096-35C1C1F6B815}"/>
              </a:ext>
            </a:extLst>
          </p:cNvPr>
          <p:cNvSpPr txBox="1">
            <a:spLocks/>
          </p:cNvSpPr>
          <p:nvPr/>
        </p:nvSpPr>
        <p:spPr>
          <a:xfrm>
            <a:off x="7620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id="{FE066E8A-AF62-4A49-9640-9CBDCC0A4E72}"/>
              </a:ext>
            </a:extLst>
          </p:cNvPr>
          <p:cNvPicPr>
            <a:picLocks noChangeAspect="1"/>
          </p:cNvPicPr>
          <p:nvPr/>
        </p:nvPicPr>
        <p:blipFill>
          <a:blip r:embed="rId3"/>
          <a:stretch>
            <a:fillRect/>
          </a:stretch>
        </p:blipFill>
        <p:spPr>
          <a:xfrm>
            <a:off x="2840763" y="3520301"/>
            <a:ext cx="5709019" cy="3086617"/>
          </a:xfrm>
          <a:prstGeom prst="rect">
            <a:avLst/>
          </a:prstGeom>
        </p:spPr>
      </p:pic>
    </p:spTree>
    <p:extLst>
      <p:ext uri="{BB962C8B-B14F-4D97-AF65-F5344CB8AC3E}">
        <p14:creationId xmlns:p14="http://schemas.microsoft.com/office/powerpoint/2010/main" val="1300465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J</a:t>
            </a:r>
          </a:p>
        </p:txBody>
      </p:sp>
      <p:sp>
        <p:nvSpPr>
          <p:cNvPr id="7" name="Content Placeholder 6">
            <a:extLst>
              <a:ext uri="{FF2B5EF4-FFF2-40B4-BE49-F238E27FC236}">
                <a16:creationId xmlns:a16="http://schemas.microsoft.com/office/drawing/2014/main" id="{ED8F80FB-86AA-457B-952A-9D32D69F2A80}"/>
              </a:ext>
            </a:extLst>
          </p:cNvPr>
          <p:cNvSpPr>
            <a:spLocks noGrp="1"/>
          </p:cNvSpPr>
          <p:nvPr>
            <p:ph idx="1"/>
          </p:nvPr>
        </p:nvSpPr>
        <p:spPr>
          <a:xfrm>
            <a:off x="382912" y="1885691"/>
            <a:ext cx="11604649" cy="4035607"/>
          </a:xfrm>
        </p:spPr>
        <p:txBody>
          <a:bodyPr>
            <a:normAutofit/>
          </a:bodyPr>
          <a:lstStyle/>
          <a:p>
            <a:r>
              <a:rPr lang="en-US" dirty="0"/>
              <a:t>Conduct Data Inter-relationship and Data Value Pilot </a:t>
            </a:r>
          </a:p>
          <a:p>
            <a:pPr lvl="1"/>
            <a:r>
              <a:rPr lang="en-US" dirty="0"/>
              <a:t>Pick 1 or 2 Assets</a:t>
            </a:r>
          </a:p>
          <a:p>
            <a:pPr lvl="1"/>
            <a:r>
              <a:rPr lang="en-US" dirty="0"/>
              <a:t>Understand Current Efforts</a:t>
            </a:r>
          </a:p>
          <a:p>
            <a:pPr lvl="2"/>
            <a:r>
              <a:rPr lang="en-US" dirty="0"/>
              <a:t>What Data Collected When</a:t>
            </a:r>
          </a:p>
          <a:p>
            <a:pPr lvl="2"/>
            <a:r>
              <a:rPr lang="en-US" dirty="0"/>
              <a:t>How Much Attribution</a:t>
            </a:r>
          </a:p>
          <a:p>
            <a:pPr lvl="2"/>
            <a:r>
              <a:rPr lang="en-US" dirty="0"/>
              <a:t>Are Districts Using The Data</a:t>
            </a:r>
          </a:p>
          <a:p>
            <a:pPr lvl="1"/>
            <a:r>
              <a:rPr lang="en-US" dirty="0"/>
              <a:t>Streamline Future Efforts</a:t>
            </a:r>
          </a:p>
          <a:p>
            <a:pPr lvl="2"/>
            <a:r>
              <a:rPr lang="en-US" dirty="0"/>
              <a:t>Maximize Data Sharing From Concept – Plan – Scope – Design – Construction - Manage </a:t>
            </a:r>
          </a:p>
          <a:p>
            <a:pPr lvl="2"/>
            <a:r>
              <a:rPr lang="en-US" dirty="0"/>
              <a:t>Set Expectations For Level of Attribution At Each Phase</a:t>
            </a:r>
          </a:p>
          <a:p>
            <a:pPr lvl="1"/>
            <a:r>
              <a:rPr lang="en-US" dirty="0"/>
              <a:t>Communicate Results</a:t>
            </a:r>
          </a:p>
          <a:p>
            <a:endParaRPr lang="en-US" dirty="0"/>
          </a:p>
        </p:txBody>
      </p:sp>
      <p:sp>
        <p:nvSpPr>
          <p:cNvPr id="3" name="Slide Number Placeholder 2">
            <a:extLst>
              <a:ext uri="{FF2B5EF4-FFF2-40B4-BE49-F238E27FC236}">
                <a16:creationId xmlns:a16="http://schemas.microsoft.com/office/drawing/2014/main" id="{1F3F1F42-4B69-4371-A4D0-B68DAD3072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77</a:t>
            </a:fld>
            <a:endParaRPr lang="en-US"/>
          </a:p>
        </p:txBody>
      </p:sp>
      <p:sp>
        <p:nvSpPr>
          <p:cNvPr id="5" name="Content Placeholder 2">
            <a:extLst>
              <a:ext uri="{FF2B5EF4-FFF2-40B4-BE49-F238E27FC236}">
                <a16:creationId xmlns:a16="http://schemas.microsoft.com/office/drawing/2014/main" id="{2C6B9BC7-6664-4229-A096-35C1C1F6B815}"/>
              </a:ext>
            </a:extLst>
          </p:cNvPr>
          <p:cNvSpPr txBox="1">
            <a:spLocks/>
          </p:cNvSpPr>
          <p:nvPr/>
        </p:nvSpPr>
        <p:spPr>
          <a:xfrm>
            <a:off x="7620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6259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7CCD-0E7C-4933-BC45-D13A0E422201}"/>
              </a:ext>
            </a:extLst>
          </p:cNvPr>
          <p:cNvSpPr>
            <a:spLocks noGrp="1"/>
          </p:cNvSpPr>
          <p:nvPr>
            <p:ph type="title"/>
          </p:nvPr>
        </p:nvSpPr>
        <p:spPr>
          <a:xfrm>
            <a:off x="838200" y="365125"/>
            <a:ext cx="10515600" cy="1325563"/>
          </a:xfrm>
        </p:spPr>
        <p:txBody>
          <a:bodyPr/>
          <a:lstStyle/>
          <a:p>
            <a:r>
              <a:rPr lang="en-US" dirty="0"/>
              <a:t>Recommendation K</a:t>
            </a:r>
          </a:p>
        </p:txBody>
      </p:sp>
      <p:sp>
        <p:nvSpPr>
          <p:cNvPr id="7" name="Content Placeholder 6">
            <a:extLst>
              <a:ext uri="{FF2B5EF4-FFF2-40B4-BE49-F238E27FC236}">
                <a16:creationId xmlns:a16="http://schemas.microsoft.com/office/drawing/2014/main" id="{ED8F80FB-86AA-457B-952A-9D32D69F2A80}"/>
              </a:ext>
            </a:extLst>
          </p:cNvPr>
          <p:cNvSpPr>
            <a:spLocks noGrp="1"/>
          </p:cNvSpPr>
          <p:nvPr>
            <p:ph idx="1"/>
          </p:nvPr>
        </p:nvSpPr>
        <p:spPr>
          <a:xfrm>
            <a:off x="762000" y="1849232"/>
            <a:ext cx="8116186" cy="4868810"/>
          </a:xfrm>
        </p:spPr>
        <p:txBody>
          <a:bodyPr>
            <a:normAutofit/>
          </a:bodyPr>
          <a:lstStyle/>
          <a:p>
            <a:r>
              <a:rPr lang="en-US" dirty="0"/>
              <a:t>Reduce MnDOT Data Collection Efforts</a:t>
            </a:r>
          </a:p>
          <a:p>
            <a:pPr lvl="1"/>
            <a:r>
              <a:rPr lang="en-US" dirty="0"/>
              <a:t>Maintenance Snow and Ice Labor, Equipment, Material (LEM) Data Entry into RCA.  TAMS and MDSS Integration Project.</a:t>
            </a:r>
          </a:p>
          <a:p>
            <a:pPr lvl="1"/>
            <a:r>
              <a:rPr lang="en-US" dirty="0"/>
              <a:t>Sign Maintenance Data Entry for Sign Replacement Projects</a:t>
            </a:r>
          </a:p>
          <a:p>
            <a:pPr lvl="1"/>
            <a:r>
              <a:rPr lang="en-US" dirty="0"/>
              <a:t>As-built Processing For Signs, Noise Walls, and Traffic Barrier (annual LiDAR)</a:t>
            </a:r>
          </a:p>
          <a:p>
            <a:pPr lvl="1"/>
            <a:r>
              <a:rPr lang="en-US" dirty="0"/>
              <a:t>Sign Design Plan Development (New Template) </a:t>
            </a:r>
          </a:p>
          <a:p>
            <a:pPr marL="457200" lvl="1" indent="0">
              <a:buNone/>
            </a:pPr>
            <a:endParaRPr lang="en-US" dirty="0"/>
          </a:p>
          <a:p>
            <a:endParaRPr lang="en-US" dirty="0"/>
          </a:p>
        </p:txBody>
      </p:sp>
      <p:sp>
        <p:nvSpPr>
          <p:cNvPr id="3" name="Slide Number Placeholder 2">
            <a:extLst>
              <a:ext uri="{FF2B5EF4-FFF2-40B4-BE49-F238E27FC236}">
                <a16:creationId xmlns:a16="http://schemas.microsoft.com/office/drawing/2014/main" id="{1F3F1F42-4B69-4371-A4D0-B68DAD307287}"/>
              </a:ext>
            </a:extLst>
          </p:cNvPr>
          <p:cNvSpPr>
            <a:spLocks noGrp="1"/>
          </p:cNvSpPr>
          <p:nvPr>
            <p:ph type="sldNum" sz="quarter" idx="10"/>
          </p:nvPr>
        </p:nvSpPr>
        <p:spPr>
          <a:xfrm>
            <a:off x="10887074" y="6352917"/>
            <a:ext cx="466725" cy="365125"/>
          </a:xfrm>
        </p:spPr>
        <p:txBody>
          <a:bodyPr/>
          <a:lstStyle/>
          <a:p>
            <a:fld id="{A237AC59-3FDF-436A-82B3-E2F135751C35}" type="slidenum">
              <a:rPr lang="en-US" smtClean="0"/>
              <a:pPr/>
              <a:t>78</a:t>
            </a:fld>
            <a:endParaRPr lang="en-US"/>
          </a:p>
        </p:txBody>
      </p:sp>
      <p:sp>
        <p:nvSpPr>
          <p:cNvPr id="5" name="Content Placeholder 2">
            <a:extLst>
              <a:ext uri="{FF2B5EF4-FFF2-40B4-BE49-F238E27FC236}">
                <a16:creationId xmlns:a16="http://schemas.microsoft.com/office/drawing/2014/main" id="{2C6B9BC7-6664-4229-A096-35C1C1F6B815}"/>
              </a:ext>
            </a:extLst>
          </p:cNvPr>
          <p:cNvSpPr txBox="1">
            <a:spLocks/>
          </p:cNvSpPr>
          <p:nvPr/>
        </p:nvSpPr>
        <p:spPr>
          <a:xfrm>
            <a:off x="762000" y="16906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2B61A95E-3C96-4529-92D8-F4B3008AF595}"/>
              </a:ext>
            </a:extLst>
          </p:cNvPr>
          <p:cNvSpPr txBox="1"/>
          <p:nvPr/>
        </p:nvSpPr>
        <p:spPr>
          <a:xfrm>
            <a:off x="9613605" y="2252312"/>
            <a:ext cx="2091070" cy="2031325"/>
          </a:xfrm>
          <a:prstGeom prst="rect">
            <a:avLst/>
          </a:prstGeom>
          <a:solidFill>
            <a:schemeClr val="accent2"/>
          </a:solidFill>
          <a:ln w="19050">
            <a:noFill/>
          </a:ln>
        </p:spPr>
        <p:txBody>
          <a:bodyPr wrap="square" rtlCol="0">
            <a:spAutoFit/>
          </a:bodyPr>
          <a:lstStyle/>
          <a:p>
            <a:pPr algn="ctr"/>
            <a:r>
              <a:rPr lang="en-US" dirty="0"/>
              <a:t>“</a:t>
            </a:r>
          </a:p>
          <a:p>
            <a:pPr algn="ctr"/>
            <a:r>
              <a:rPr lang="en-US" i="1" dirty="0"/>
              <a:t>When employed correctly, four ounces can move a </a:t>
            </a:r>
          </a:p>
          <a:p>
            <a:pPr algn="ctr"/>
            <a:r>
              <a:rPr lang="en-US" i="1" dirty="0"/>
              <a:t>thousand pounds</a:t>
            </a:r>
          </a:p>
          <a:p>
            <a:pPr algn="ctr"/>
            <a:r>
              <a:rPr lang="en-US" i="1" dirty="0"/>
              <a:t>“</a:t>
            </a:r>
          </a:p>
          <a:p>
            <a:pPr algn="ctr"/>
            <a:r>
              <a:rPr lang="en-US" dirty="0"/>
              <a:t>-Mulan</a:t>
            </a:r>
          </a:p>
        </p:txBody>
      </p:sp>
    </p:spTree>
    <p:extLst>
      <p:ext uri="{BB962C8B-B14F-4D97-AF65-F5344CB8AC3E}">
        <p14:creationId xmlns:p14="http://schemas.microsoft.com/office/powerpoint/2010/main" val="1390375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406846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Asset Management Strategic Implementation Plan</a:t>
            </a:r>
          </a:p>
        </p:txBody>
      </p:sp>
      <p:sp>
        <p:nvSpPr>
          <p:cNvPr id="10" name="Text Placeholder 9">
            <a:extLst>
              <a:ext uri="{FF2B5EF4-FFF2-40B4-BE49-F238E27FC236}">
                <a16:creationId xmlns:a16="http://schemas.microsoft.com/office/drawing/2014/main" id="{46220CC8-F739-4B3C-B2E7-98D8D8E6F6CD}"/>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30AFA3BE-D13F-4791-A832-EBF47129D7EC}"/>
              </a:ext>
            </a:extLst>
          </p:cNvPr>
          <p:cNvSpPr>
            <a:spLocks noGrp="1"/>
          </p:cNvSpPr>
          <p:nvPr>
            <p:ph type="sldNum" sz="quarter" idx="10"/>
          </p:nvPr>
        </p:nvSpPr>
        <p:spPr>
          <a:xfrm>
            <a:off x="10810874" y="6356350"/>
            <a:ext cx="542925" cy="365125"/>
          </a:xfrm>
        </p:spPr>
        <p:txBody>
          <a:bodyPr/>
          <a:lstStyle/>
          <a:p>
            <a:fld id="{A237AC59-3FDF-436A-82B3-E2F135751C35}" type="slidenum">
              <a:rPr lang="en-US" smtClean="0"/>
              <a:pPr/>
              <a:t>8</a:t>
            </a:fld>
            <a:endParaRPr lang="en-US"/>
          </a:p>
        </p:txBody>
      </p:sp>
    </p:spTree>
    <p:extLst>
      <p:ext uri="{BB962C8B-B14F-4D97-AF65-F5344CB8AC3E}">
        <p14:creationId xmlns:p14="http://schemas.microsoft.com/office/powerpoint/2010/main" val="2993045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47372" y="1357086"/>
          <a:ext cx="8679543" cy="543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9999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2551-A8DA-4886-BC5B-0BBE97CF3A5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5BD9E26-8F22-4461-AC08-EABB06FB761E}"/>
              </a:ext>
            </a:extLst>
          </p:cNvPr>
          <p:cNvSpPr>
            <a:spLocks noGrp="1"/>
          </p:cNvSpPr>
          <p:nvPr>
            <p:ph type="sldNum" sz="quarter" idx="10"/>
          </p:nvPr>
        </p:nvSpPr>
        <p:spPr>
          <a:xfrm>
            <a:off x="8610600" y="6356350"/>
            <a:ext cx="2743200" cy="365125"/>
          </a:xfrm>
          <a:prstGeom prst="rect">
            <a:avLst/>
          </a:prstGeom>
        </p:spPr>
        <p:txBody>
          <a:bodyPr/>
          <a:lstStyle/>
          <a:p>
            <a:fld id="{A237AC59-3FDF-436A-82B3-E2F135751C35}" type="slidenum">
              <a:rPr lang="en-US" smtClean="0"/>
              <a:t>81</a:t>
            </a:fld>
            <a:endParaRPr lang="en-US"/>
          </a:p>
        </p:txBody>
      </p:sp>
      <p:pic>
        <p:nvPicPr>
          <p:cNvPr id="5" name="Picture 2">
            <a:extLst>
              <a:ext uri="{FF2B5EF4-FFF2-40B4-BE49-F238E27FC236}">
                <a16:creationId xmlns:a16="http://schemas.microsoft.com/office/drawing/2014/main" id="{B07B402E-8400-482C-9FE5-2A9FAC91CC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3979" y="817084"/>
            <a:ext cx="77750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6">
            <a:extLst>
              <a:ext uri="{FF2B5EF4-FFF2-40B4-BE49-F238E27FC236}">
                <a16:creationId xmlns:a16="http://schemas.microsoft.com/office/drawing/2014/main" id="{C519EC1E-63BD-4BD1-BA00-C7207D7796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5"/>
          <a:stretch/>
        </p:blipFill>
        <p:spPr>
          <a:xfrm>
            <a:off x="2383448" y="1619879"/>
            <a:ext cx="8970352" cy="4762830"/>
          </a:xfrm>
          <a:prstGeom prst="rect">
            <a:avLst/>
          </a:prstGeom>
        </p:spPr>
      </p:pic>
      <p:pic>
        <p:nvPicPr>
          <p:cNvPr id="7" name="Content Placeholder 6">
            <a:extLst>
              <a:ext uri="{FF2B5EF4-FFF2-40B4-BE49-F238E27FC236}">
                <a16:creationId xmlns:a16="http://schemas.microsoft.com/office/drawing/2014/main" id="{39C08F37-63C6-411C-8B3F-598291901930}"/>
              </a:ext>
            </a:extLst>
          </p:cNvPr>
          <p:cNvPicPr>
            <a:picLocks noGrp="1" noChangeAspect="1"/>
          </p:cNvPicPr>
          <p:nvPr>
            <p:ph idx="1"/>
          </p:nvPr>
        </p:nvPicPr>
        <p:blipFill>
          <a:blip r:embed="rId4"/>
          <a:stretch>
            <a:fillRect/>
          </a:stretch>
        </p:blipFill>
        <p:spPr>
          <a:xfrm>
            <a:off x="9190672" y="346944"/>
            <a:ext cx="2314575" cy="1743075"/>
          </a:xfrm>
          <a:prstGeom prst="rect">
            <a:avLst/>
          </a:prstGeom>
        </p:spPr>
      </p:pic>
      <p:pic>
        <p:nvPicPr>
          <p:cNvPr id="8" name="Picture 7">
            <a:extLst>
              <a:ext uri="{FF2B5EF4-FFF2-40B4-BE49-F238E27FC236}">
                <a16:creationId xmlns:a16="http://schemas.microsoft.com/office/drawing/2014/main" id="{8F573F8B-0C2C-4F91-B638-A233052FE4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507624" y="1574070"/>
            <a:ext cx="4137941" cy="4761743"/>
          </a:xfrm>
          <a:prstGeom prst="rect">
            <a:avLst/>
          </a:prstGeom>
        </p:spPr>
      </p:pic>
    </p:spTree>
    <p:extLst>
      <p:ext uri="{BB962C8B-B14F-4D97-AF65-F5344CB8AC3E}">
        <p14:creationId xmlns:p14="http://schemas.microsoft.com/office/powerpoint/2010/main" val="27438532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accent3">
            <a:lumMod val="75000"/>
          </a:schemeClr>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93F8DE-9AD3-4E3F-A609-2BDA4334E750}"/>
              </a:ext>
            </a:extLst>
          </p:cNvPr>
          <p:cNvSpPr>
            <a:spLocks noGrp="1"/>
          </p:cNvSpPr>
          <p:nvPr>
            <p:ph type="title"/>
          </p:nvPr>
        </p:nvSpPr>
        <p:spPr>
          <a:xfrm>
            <a:off x="804672" y="962246"/>
            <a:ext cx="6437700" cy="2611967"/>
          </a:xfrm>
        </p:spPr>
        <p:txBody>
          <a:bodyPr vert="horz" lIns="91440" tIns="45720" rIns="91440" bIns="45720" rtlCol="0" anchor="b">
            <a:normAutofit/>
          </a:bodyPr>
          <a:lstStyle/>
          <a:p>
            <a:r>
              <a:rPr lang="en-US" sz="5400" kern="1200" dirty="0">
                <a:solidFill>
                  <a:schemeClr val="tx1"/>
                </a:solidFill>
                <a:latin typeface="+mj-lt"/>
                <a:ea typeface="+mj-ea"/>
                <a:cs typeface="+mj-cs"/>
              </a:rPr>
              <a:t>Active Efforts</a:t>
            </a:r>
          </a:p>
        </p:txBody>
      </p:sp>
      <p:sp>
        <p:nvSpPr>
          <p:cNvPr id="3" name="Slide Number Placeholder 2">
            <a:extLst>
              <a:ext uri="{FF2B5EF4-FFF2-40B4-BE49-F238E27FC236}">
                <a16:creationId xmlns:a16="http://schemas.microsoft.com/office/drawing/2014/main" id="{5239BAF8-EA74-490F-9826-174292E7E9F2}"/>
              </a:ext>
            </a:extLst>
          </p:cNvPr>
          <p:cNvSpPr>
            <a:spLocks noGrp="1"/>
          </p:cNvSpPr>
          <p:nvPr>
            <p:ph type="sldNum" sz="quarter" idx="10"/>
          </p:nvPr>
        </p:nvSpPr>
        <p:spPr>
          <a:xfrm>
            <a:off x="8610600" y="6356350"/>
            <a:ext cx="2743200" cy="365125"/>
          </a:xfrm>
          <a:prstGeom prst="rect">
            <a:avLst/>
          </a:prstGeom>
        </p:spPr>
        <p:txBody>
          <a:bodyPr/>
          <a:lstStyle/>
          <a:p>
            <a:fld id="{A237AC59-3FDF-436A-82B3-E2F135751C35}" type="slidenum">
              <a:rPr lang="en-US" smtClean="0"/>
              <a:t>82</a:t>
            </a:fld>
            <a:endParaRPr lang="en-US"/>
          </a:p>
        </p:txBody>
      </p:sp>
    </p:spTree>
    <p:extLst>
      <p:ext uri="{BB962C8B-B14F-4D97-AF65-F5344CB8AC3E}">
        <p14:creationId xmlns:p14="http://schemas.microsoft.com/office/powerpoint/2010/main" val="982177707"/>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p:txBody>
          <a:bodyPr/>
          <a:lstStyle/>
          <a:p>
            <a:r>
              <a:rPr lang="en-US" dirty="0"/>
              <a:t>Active Efforts to Update Baseline Inventory</a:t>
            </a:r>
          </a:p>
        </p:txBody>
      </p:sp>
      <p:sp>
        <p:nvSpPr>
          <p:cNvPr id="7" name="Content Placeholder 6">
            <a:extLst>
              <a:ext uri="{FF2B5EF4-FFF2-40B4-BE49-F238E27FC236}">
                <a16:creationId xmlns:a16="http://schemas.microsoft.com/office/drawing/2014/main" id="{DA2BD630-4DF3-4F0B-B0DD-36B6C65D535D}"/>
              </a:ext>
            </a:extLst>
          </p:cNvPr>
          <p:cNvSpPr>
            <a:spLocks noGrp="1"/>
          </p:cNvSpPr>
          <p:nvPr>
            <p:ph idx="1"/>
          </p:nvPr>
        </p:nvSpPr>
        <p:spPr/>
        <p:txBody>
          <a:bodyPr/>
          <a:lstStyle/>
          <a:p>
            <a:r>
              <a:rPr lang="en-US" dirty="0"/>
              <a:t>Signals and Lighting Inventory Updates from 2018 LiDAR data</a:t>
            </a:r>
          </a:p>
          <a:p>
            <a:r>
              <a:rPr lang="en-US" dirty="0"/>
              <a:t>Pedestrian Infrastructure Sidewalk and Curb Ramps ($1M)</a:t>
            </a:r>
          </a:p>
          <a:p>
            <a:r>
              <a:rPr lang="en-US" dirty="0"/>
              <a:t>Mowing Inventory for Performance Measures</a:t>
            </a:r>
          </a:p>
          <a:p>
            <a:endParaRPr lang="en-US" dirty="0"/>
          </a:p>
        </p:txBody>
      </p:sp>
      <p:sp>
        <p:nvSpPr>
          <p:cNvPr id="3" name="Slide Number Placeholder 2">
            <a:extLst>
              <a:ext uri="{FF2B5EF4-FFF2-40B4-BE49-F238E27FC236}">
                <a16:creationId xmlns:a16="http://schemas.microsoft.com/office/drawing/2014/main" id="{0B5709F6-A4B5-4775-A353-A6747D17A79B}"/>
              </a:ext>
            </a:extLst>
          </p:cNvPr>
          <p:cNvSpPr>
            <a:spLocks noGrp="1"/>
          </p:cNvSpPr>
          <p:nvPr>
            <p:ph type="sldNum" sz="quarter" idx="10"/>
          </p:nvPr>
        </p:nvSpPr>
        <p:spPr>
          <a:xfrm>
            <a:off x="8610600" y="6356350"/>
            <a:ext cx="2743200" cy="365125"/>
          </a:xfrm>
          <a:prstGeom prst="rect">
            <a:avLst/>
          </a:prstGeom>
        </p:spPr>
        <p:txBody>
          <a:bodyPr/>
          <a:lstStyle/>
          <a:p>
            <a:fld id="{A237AC59-3FDF-436A-82B3-E2F135751C35}" type="slidenum">
              <a:rPr lang="en-US" smtClean="0"/>
              <a:t>83</a:t>
            </a:fld>
            <a:endParaRPr lang="en-US"/>
          </a:p>
        </p:txBody>
      </p:sp>
    </p:spTree>
    <p:extLst>
      <p:ext uri="{BB962C8B-B14F-4D97-AF65-F5344CB8AC3E}">
        <p14:creationId xmlns:p14="http://schemas.microsoft.com/office/powerpoint/2010/main" val="3417672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4573F-B791-4FB3-BF7A-62BA898832D0}"/>
              </a:ext>
            </a:extLst>
          </p:cNvPr>
          <p:cNvSpPr>
            <a:spLocks noGrp="1"/>
          </p:cNvSpPr>
          <p:nvPr>
            <p:ph type="title"/>
          </p:nvPr>
        </p:nvSpPr>
        <p:spPr>
          <a:xfrm>
            <a:off x="838200" y="585216"/>
            <a:ext cx="10515600" cy="1325563"/>
          </a:xfrm>
        </p:spPr>
        <p:txBody>
          <a:bodyPr>
            <a:normAutofit/>
          </a:bodyPr>
          <a:lstStyle/>
          <a:p>
            <a:r>
              <a:rPr lang="en-US">
                <a:solidFill>
                  <a:schemeClr val="bg1"/>
                </a:solidFill>
              </a:rPr>
              <a:t>TAMS Phase 3</a:t>
            </a:r>
          </a:p>
        </p:txBody>
      </p:sp>
      <p:pic>
        <p:nvPicPr>
          <p:cNvPr id="4" name="Picture 3">
            <a:extLst>
              <a:ext uri="{FF2B5EF4-FFF2-40B4-BE49-F238E27FC236}">
                <a16:creationId xmlns:a16="http://schemas.microsoft.com/office/drawing/2014/main" id="{6F319026-8C66-46F3-8661-ABC136A692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385" b="1"/>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4EA10F1C-391A-4543-B281-E162A17E078A}"/>
              </a:ext>
            </a:extLst>
          </p:cNvPr>
          <p:cNvSpPr>
            <a:spLocks noGrp="1"/>
          </p:cNvSpPr>
          <p:nvPr>
            <p:ph idx="1"/>
          </p:nvPr>
        </p:nvSpPr>
        <p:spPr>
          <a:xfrm>
            <a:off x="7546848" y="2516777"/>
            <a:ext cx="3803904" cy="3660185"/>
          </a:xfrm>
        </p:spPr>
        <p:txBody>
          <a:bodyPr anchor="ctr">
            <a:normAutofit/>
          </a:bodyPr>
          <a:lstStyle/>
          <a:p>
            <a:r>
              <a:rPr lang="en-US" sz="1700"/>
              <a:t>Build Window(s) for Snow Fence Inventory and Inspection </a:t>
            </a:r>
          </a:p>
          <a:p>
            <a:r>
              <a:rPr lang="en-US" sz="1700"/>
              <a:t>Build Window(s) for Entrance Monument Inventory </a:t>
            </a:r>
          </a:p>
          <a:p>
            <a:r>
              <a:rPr lang="en-US" sz="1700"/>
              <a:t>Pavement Long-Lines and Message Modifications and App</a:t>
            </a:r>
          </a:p>
          <a:p>
            <a:r>
              <a:rPr lang="en-US" sz="1700"/>
              <a:t>Lighting Inventory and Inspection Application</a:t>
            </a:r>
          </a:p>
          <a:p>
            <a:r>
              <a:rPr lang="en-US" sz="1700"/>
              <a:t>Signal Inventory and Inspection Application</a:t>
            </a:r>
          </a:p>
          <a:p>
            <a:r>
              <a:rPr lang="en-US" sz="1700"/>
              <a:t>Overhead Sign Structure Inspection Application</a:t>
            </a:r>
          </a:p>
          <a:p>
            <a:endParaRPr lang="en-US" sz="1700"/>
          </a:p>
        </p:txBody>
      </p:sp>
      <p:sp>
        <p:nvSpPr>
          <p:cNvPr id="5" name="Slide Number Placeholder 4">
            <a:extLst>
              <a:ext uri="{FF2B5EF4-FFF2-40B4-BE49-F238E27FC236}">
                <a16:creationId xmlns:a16="http://schemas.microsoft.com/office/drawing/2014/main" id="{DB9DCE23-FA8D-44EF-9CC3-2936E95D206C}"/>
              </a:ext>
            </a:extLst>
          </p:cNvPr>
          <p:cNvSpPr>
            <a:spLocks noGrp="1"/>
          </p:cNvSpPr>
          <p:nvPr>
            <p:ph type="sldNum" sz="quarter" idx="10"/>
          </p:nvPr>
        </p:nvSpPr>
        <p:spPr>
          <a:xfrm>
            <a:off x="8610600" y="6356350"/>
            <a:ext cx="2743200" cy="365125"/>
          </a:xfrm>
          <a:prstGeom prst="rect">
            <a:avLst/>
          </a:prstGeom>
        </p:spPr>
        <p:txBody>
          <a:bodyPr/>
          <a:lstStyle/>
          <a:p>
            <a:fld id="{A237AC59-3FDF-436A-82B3-E2F135751C35}" type="slidenum">
              <a:rPr lang="en-US" smtClean="0"/>
              <a:t>84</a:t>
            </a:fld>
            <a:endParaRPr lang="en-US"/>
          </a:p>
        </p:txBody>
      </p:sp>
    </p:spTree>
    <p:extLst>
      <p:ext uri="{BB962C8B-B14F-4D97-AF65-F5344CB8AC3E}">
        <p14:creationId xmlns:p14="http://schemas.microsoft.com/office/powerpoint/2010/main" val="169988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3802-8EBF-45A6-BFBA-1BD33C7917D8}"/>
              </a:ext>
            </a:extLst>
          </p:cNvPr>
          <p:cNvSpPr>
            <a:spLocks noGrp="1"/>
          </p:cNvSpPr>
          <p:nvPr>
            <p:ph type="title"/>
          </p:nvPr>
        </p:nvSpPr>
        <p:spPr>
          <a:xfrm>
            <a:off x="838200" y="365125"/>
            <a:ext cx="10515600" cy="1325563"/>
          </a:xfrm>
        </p:spPr>
        <p:txBody>
          <a:bodyPr/>
          <a:lstStyle/>
          <a:p>
            <a:r>
              <a:rPr lang="en-US" dirty="0"/>
              <a:t>Benefits of Asset Management</a:t>
            </a:r>
          </a:p>
        </p:txBody>
      </p:sp>
      <p:sp>
        <p:nvSpPr>
          <p:cNvPr id="5" name="Content Placeholder 4">
            <a:extLst>
              <a:ext uri="{FF2B5EF4-FFF2-40B4-BE49-F238E27FC236}">
                <a16:creationId xmlns:a16="http://schemas.microsoft.com/office/drawing/2014/main" id="{C7A4F75C-58CC-4FEA-986F-256164E15A4B}"/>
              </a:ext>
            </a:extLst>
          </p:cNvPr>
          <p:cNvSpPr>
            <a:spLocks noGrp="1"/>
          </p:cNvSpPr>
          <p:nvPr>
            <p:ph sz="half" idx="1"/>
          </p:nvPr>
        </p:nvSpPr>
        <p:spPr>
          <a:xfrm>
            <a:off x="838200" y="1825625"/>
            <a:ext cx="5181600" cy="4351338"/>
          </a:xfrm>
        </p:spPr>
        <p:txBody>
          <a:bodyPr numCol="1">
            <a:normAutofit/>
          </a:bodyPr>
          <a:lstStyle/>
          <a:p>
            <a:r>
              <a:rPr lang="en-US" sz="1800" dirty="0"/>
              <a:t>Improved asset condition, performance, resilience, and longevity.</a:t>
            </a:r>
          </a:p>
          <a:p>
            <a:r>
              <a:rPr lang="en-US" sz="1800" dirty="0"/>
              <a:t>Increased efficiency and effectiveness. Regular maintenance can be planned and scheduled, reducing disruption to service as little as possible.</a:t>
            </a:r>
          </a:p>
          <a:p>
            <a:r>
              <a:rPr lang="en-US" sz="1800" dirty="0"/>
              <a:t>More benefit for each dollar invested. TAM helps to ensure that the benefits delivered by the network are maximized, while the costs of providing, maintaining, and using it are minimized.</a:t>
            </a:r>
          </a:p>
        </p:txBody>
      </p:sp>
      <p:sp>
        <p:nvSpPr>
          <p:cNvPr id="23" name="Content Placeholder 22">
            <a:extLst>
              <a:ext uri="{FF2B5EF4-FFF2-40B4-BE49-F238E27FC236}">
                <a16:creationId xmlns:a16="http://schemas.microsoft.com/office/drawing/2014/main" id="{DD5F7039-53E0-424C-8E4E-81F86A2263B3}"/>
              </a:ext>
            </a:extLst>
          </p:cNvPr>
          <p:cNvSpPr>
            <a:spLocks noGrp="1"/>
          </p:cNvSpPr>
          <p:nvPr>
            <p:ph sz="half" idx="2"/>
          </p:nvPr>
        </p:nvSpPr>
        <p:spPr>
          <a:xfrm>
            <a:off x="6172200" y="1825625"/>
            <a:ext cx="5181600" cy="4351338"/>
          </a:xfrm>
        </p:spPr>
        <p:txBody>
          <a:bodyPr>
            <a:normAutofit/>
          </a:bodyPr>
          <a:lstStyle/>
          <a:p>
            <a:r>
              <a:rPr lang="en-US" sz="1800" dirty="0"/>
              <a:t>Reduced risk exposure. When assets are maintained and managed consistently and resilience is improved, the agency reduces the exposure to risk.</a:t>
            </a:r>
          </a:p>
          <a:p>
            <a:r>
              <a:rPr lang="en-US" sz="1800" dirty="0"/>
              <a:t>Improved coordination and communication. Asset management helps potential silos within an agency by improving resource allocation and improving coordination between staff on asset management related projects and maintenance</a:t>
            </a:r>
          </a:p>
          <a:p>
            <a:endParaRPr lang="en-US" sz="1800" dirty="0"/>
          </a:p>
        </p:txBody>
      </p:sp>
      <p:sp>
        <p:nvSpPr>
          <p:cNvPr id="3" name="Slide Number Placeholder 2">
            <a:extLst>
              <a:ext uri="{FF2B5EF4-FFF2-40B4-BE49-F238E27FC236}">
                <a16:creationId xmlns:a16="http://schemas.microsoft.com/office/drawing/2014/main" id="{5C624482-1786-439D-8B31-06BFBC11EE57}"/>
              </a:ext>
            </a:extLst>
          </p:cNvPr>
          <p:cNvSpPr>
            <a:spLocks noGrp="1"/>
          </p:cNvSpPr>
          <p:nvPr>
            <p:ph type="sldNum" sz="quarter" idx="10"/>
          </p:nvPr>
        </p:nvSpPr>
        <p:spPr>
          <a:xfrm>
            <a:off x="10810875" y="6356350"/>
            <a:ext cx="542925" cy="365125"/>
          </a:xfrm>
        </p:spPr>
        <p:txBody>
          <a:bodyPr/>
          <a:lstStyle/>
          <a:p>
            <a:fld id="{A237AC59-3FDF-436A-82B3-E2F135751C35}" type="slidenum">
              <a:rPr lang="en-US" smtClean="0"/>
              <a:pPr/>
              <a:t>9</a:t>
            </a:fld>
            <a:endParaRPr lang="en-US"/>
          </a:p>
        </p:txBody>
      </p:sp>
      <p:cxnSp>
        <p:nvCxnSpPr>
          <p:cNvPr id="6" name="Straight Arrow Connector 5">
            <a:extLst>
              <a:ext uri="{FF2B5EF4-FFF2-40B4-BE49-F238E27FC236}">
                <a16:creationId xmlns:a16="http://schemas.microsoft.com/office/drawing/2014/main" id="{41C67401-5E90-4D2E-BFF2-E8D9855B0CB8}"/>
              </a:ext>
            </a:extLst>
          </p:cNvPr>
          <p:cNvCxnSpPr/>
          <p:nvPr/>
        </p:nvCxnSpPr>
        <p:spPr>
          <a:xfrm flipH="1" flipV="1">
            <a:off x="1045612" y="4991860"/>
            <a:ext cx="3968" cy="111125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73E6F3AF-E97A-4ECE-8F10-4D4094AED735}"/>
              </a:ext>
            </a:extLst>
          </p:cNvPr>
          <p:cNvCxnSpPr/>
          <p:nvPr/>
        </p:nvCxnSpPr>
        <p:spPr>
          <a:xfrm flipV="1">
            <a:off x="4501599" y="4991860"/>
            <a:ext cx="1587" cy="117792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8" name="TextBox 12">
            <a:extLst>
              <a:ext uri="{FF2B5EF4-FFF2-40B4-BE49-F238E27FC236}">
                <a16:creationId xmlns:a16="http://schemas.microsoft.com/office/drawing/2014/main" id="{5176AC5E-6B97-48A9-8348-61980B58A519}"/>
              </a:ext>
            </a:extLst>
          </p:cNvPr>
          <p:cNvSpPr txBox="1">
            <a:spLocks noChangeArrowheads="1"/>
          </p:cNvSpPr>
          <p:nvPr/>
        </p:nvSpPr>
        <p:spPr bwMode="auto">
          <a:xfrm>
            <a:off x="3906286" y="6169785"/>
            <a:ext cx="1689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Major Rehab</a:t>
            </a:r>
          </a:p>
        </p:txBody>
      </p:sp>
      <p:cxnSp>
        <p:nvCxnSpPr>
          <p:cNvPr id="9" name="Straight Arrow Connector 8">
            <a:extLst>
              <a:ext uri="{FF2B5EF4-FFF2-40B4-BE49-F238E27FC236}">
                <a16:creationId xmlns:a16="http://schemas.microsoft.com/office/drawing/2014/main" id="{448093CD-4CED-4901-8AC5-FF7C1775B2F8}"/>
              </a:ext>
            </a:extLst>
          </p:cNvPr>
          <p:cNvCxnSpPr/>
          <p:nvPr/>
        </p:nvCxnSpPr>
        <p:spPr>
          <a:xfrm flipV="1">
            <a:off x="2639461" y="4991860"/>
            <a:ext cx="0" cy="792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4">
            <a:extLst>
              <a:ext uri="{FF2B5EF4-FFF2-40B4-BE49-F238E27FC236}">
                <a16:creationId xmlns:a16="http://schemas.microsoft.com/office/drawing/2014/main" id="{37B62F32-1E3A-4626-B4D8-58838975D281}"/>
              </a:ext>
            </a:extLst>
          </p:cNvPr>
          <p:cNvSpPr txBox="1">
            <a:spLocks noChangeArrowheads="1"/>
          </p:cNvSpPr>
          <p:nvPr/>
        </p:nvSpPr>
        <p:spPr bwMode="auto">
          <a:xfrm>
            <a:off x="2331486" y="5799897"/>
            <a:ext cx="658813" cy="3385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PM</a:t>
            </a:r>
          </a:p>
        </p:txBody>
      </p:sp>
      <p:cxnSp>
        <p:nvCxnSpPr>
          <p:cNvPr id="11" name="Straight Arrow Connector 10">
            <a:extLst>
              <a:ext uri="{FF2B5EF4-FFF2-40B4-BE49-F238E27FC236}">
                <a16:creationId xmlns:a16="http://schemas.microsoft.com/office/drawing/2014/main" id="{B43B328F-54EE-4056-BAE3-2DAA1F36D105}"/>
              </a:ext>
            </a:extLst>
          </p:cNvPr>
          <p:cNvCxnSpPr/>
          <p:nvPr/>
        </p:nvCxnSpPr>
        <p:spPr>
          <a:xfrm flipH="1" flipV="1">
            <a:off x="1807611" y="4985510"/>
            <a:ext cx="9525" cy="50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B5D66F-4AF0-4E74-9385-7B87CFEA53DB}"/>
              </a:ext>
            </a:extLst>
          </p:cNvPr>
          <p:cNvCxnSpPr/>
          <p:nvPr/>
        </p:nvCxnSpPr>
        <p:spPr>
          <a:xfrm flipH="1" flipV="1">
            <a:off x="5455686" y="4974397"/>
            <a:ext cx="11113" cy="534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CD6D82-A7A7-465C-827F-DC871714F3AC}"/>
              </a:ext>
            </a:extLst>
          </p:cNvPr>
          <p:cNvCxnSpPr/>
          <p:nvPr/>
        </p:nvCxnSpPr>
        <p:spPr>
          <a:xfrm flipV="1">
            <a:off x="3557036" y="4974397"/>
            <a:ext cx="0" cy="525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23">
            <a:extLst>
              <a:ext uri="{FF2B5EF4-FFF2-40B4-BE49-F238E27FC236}">
                <a16:creationId xmlns:a16="http://schemas.microsoft.com/office/drawing/2014/main" id="{567246BF-2457-4F72-B485-372C184FF539}"/>
              </a:ext>
            </a:extLst>
          </p:cNvPr>
          <p:cNvSpPr txBox="1">
            <a:spLocks noChangeArrowheads="1"/>
          </p:cNvSpPr>
          <p:nvPr/>
        </p:nvSpPr>
        <p:spPr bwMode="auto">
          <a:xfrm>
            <a:off x="1350411" y="5499860"/>
            <a:ext cx="1384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Reactive</a:t>
            </a:r>
          </a:p>
          <a:p>
            <a:r>
              <a:rPr lang="en-US" altLang="en-US" sz="1600" dirty="0" err="1">
                <a:latin typeface="+mj-lt"/>
              </a:rPr>
              <a:t>Maint</a:t>
            </a:r>
            <a:r>
              <a:rPr lang="en-US" altLang="en-US" sz="1600" dirty="0">
                <a:latin typeface="+mj-lt"/>
              </a:rPr>
              <a:t>.</a:t>
            </a:r>
          </a:p>
        </p:txBody>
      </p:sp>
      <p:sp>
        <p:nvSpPr>
          <p:cNvPr id="15" name="TextBox 32">
            <a:extLst>
              <a:ext uri="{FF2B5EF4-FFF2-40B4-BE49-F238E27FC236}">
                <a16:creationId xmlns:a16="http://schemas.microsoft.com/office/drawing/2014/main" id="{110A787E-7985-46CE-A35F-81F6A3092BBF}"/>
              </a:ext>
            </a:extLst>
          </p:cNvPr>
          <p:cNvSpPr txBox="1">
            <a:spLocks noChangeArrowheads="1"/>
          </p:cNvSpPr>
          <p:nvPr/>
        </p:nvSpPr>
        <p:spPr bwMode="auto">
          <a:xfrm>
            <a:off x="3177624" y="5499860"/>
            <a:ext cx="1382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Reactive</a:t>
            </a:r>
          </a:p>
          <a:p>
            <a:r>
              <a:rPr lang="en-US" altLang="en-US" sz="1600" dirty="0" err="1">
                <a:latin typeface="+mj-lt"/>
              </a:rPr>
              <a:t>Maint</a:t>
            </a:r>
            <a:r>
              <a:rPr lang="en-US" altLang="en-US" sz="1600" dirty="0">
                <a:latin typeface="+mj-lt"/>
              </a:rPr>
              <a:t>.</a:t>
            </a:r>
          </a:p>
        </p:txBody>
      </p:sp>
      <p:sp>
        <p:nvSpPr>
          <p:cNvPr id="16" name="TextBox 35">
            <a:extLst>
              <a:ext uri="{FF2B5EF4-FFF2-40B4-BE49-F238E27FC236}">
                <a16:creationId xmlns:a16="http://schemas.microsoft.com/office/drawing/2014/main" id="{5C2B06C7-3C09-4E28-BB0B-6B7987BF3EB4}"/>
              </a:ext>
            </a:extLst>
          </p:cNvPr>
          <p:cNvSpPr txBox="1">
            <a:spLocks noChangeArrowheads="1"/>
          </p:cNvSpPr>
          <p:nvPr/>
        </p:nvSpPr>
        <p:spPr bwMode="auto">
          <a:xfrm>
            <a:off x="4969912" y="5456997"/>
            <a:ext cx="1384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Reactive</a:t>
            </a:r>
          </a:p>
          <a:p>
            <a:r>
              <a:rPr lang="en-US" altLang="en-US" sz="1600" dirty="0" err="1">
                <a:latin typeface="+mj-lt"/>
              </a:rPr>
              <a:t>Maint</a:t>
            </a:r>
            <a:r>
              <a:rPr lang="en-US" altLang="en-US" sz="1600" dirty="0">
                <a:latin typeface="+mj-lt"/>
              </a:rPr>
              <a:t>.</a:t>
            </a:r>
          </a:p>
        </p:txBody>
      </p:sp>
      <p:sp>
        <p:nvSpPr>
          <p:cNvPr id="17" name="Right Arrow 16">
            <a:extLst>
              <a:ext uri="{FF2B5EF4-FFF2-40B4-BE49-F238E27FC236}">
                <a16:creationId xmlns:a16="http://schemas.microsoft.com/office/drawing/2014/main" id="{CD040B64-7785-4A8B-8162-E2624784872C}"/>
              </a:ext>
            </a:extLst>
          </p:cNvPr>
          <p:cNvSpPr/>
          <p:nvPr/>
        </p:nvSpPr>
        <p:spPr>
          <a:xfrm>
            <a:off x="1007511" y="4369869"/>
            <a:ext cx="6296025" cy="762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latin typeface="+mj-lt"/>
              </a:rPr>
              <a:t>LIFE OF ASSET</a:t>
            </a:r>
          </a:p>
        </p:txBody>
      </p:sp>
      <p:cxnSp>
        <p:nvCxnSpPr>
          <p:cNvPr id="18" name="Straight Arrow Connector 17">
            <a:extLst>
              <a:ext uri="{FF2B5EF4-FFF2-40B4-BE49-F238E27FC236}">
                <a16:creationId xmlns:a16="http://schemas.microsoft.com/office/drawing/2014/main" id="{280B7ECA-93DA-4770-BB70-F9E4F6F8D1DC}"/>
              </a:ext>
            </a:extLst>
          </p:cNvPr>
          <p:cNvCxnSpPr/>
          <p:nvPr/>
        </p:nvCxnSpPr>
        <p:spPr>
          <a:xfrm flipV="1">
            <a:off x="6539949" y="4991860"/>
            <a:ext cx="0" cy="792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39">
            <a:extLst>
              <a:ext uri="{FF2B5EF4-FFF2-40B4-BE49-F238E27FC236}">
                <a16:creationId xmlns:a16="http://schemas.microsoft.com/office/drawing/2014/main" id="{5194A0FF-FA98-4551-BB07-49D857AC3819}"/>
              </a:ext>
            </a:extLst>
          </p:cNvPr>
          <p:cNvSpPr txBox="1">
            <a:spLocks noChangeArrowheads="1"/>
          </p:cNvSpPr>
          <p:nvPr/>
        </p:nvSpPr>
        <p:spPr bwMode="auto">
          <a:xfrm>
            <a:off x="6211336" y="5777672"/>
            <a:ext cx="660400" cy="3385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PM</a:t>
            </a:r>
          </a:p>
        </p:txBody>
      </p:sp>
      <p:sp>
        <p:nvSpPr>
          <p:cNvPr id="20" name="TextBox 23">
            <a:extLst>
              <a:ext uri="{FF2B5EF4-FFF2-40B4-BE49-F238E27FC236}">
                <a16:creationId xmlns:a16="http://schemas.microsoft.com/office/drawing/2014/main" id="{271CEBA1-AE94-4AC7-90E8-07A5EE51BF60}"/>
              </a:ext>
            </a:extLst>
          </p:cNvPr>
          <p:cNvSpPr txBox="1">
            <a:spLocks noChangeArrowheads="1"/>
          </p:cNvSpPr>
          <p:nvPr/>
        </p:nvSpPr>
        <p:spPr bwMode="auto">
          <a:xfrm>
            <a:off x="424635" y="6157085"/>
            <a:ext cx="1384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dirty="0">
                <a:latin typeface="+mj-lt"/>
              </a:rPr>
              <a:t>Installation</a:t>
            </a:r>
          </a:p>
        </p:txBody>
      </p:sp>
    </p:spTree>
    <p:extLst>
      <p:ext uri="{BB962C8B-B14F-4D97-AF65-F5344CB8AC3E}">
        <p14:creationId xmlns:p14="http://schemas.microsoft.com/office/powerpoint/2010/main" val="2469090025"/>
      </p:ext>
    </p:extLst>
  </p:cSld>
  <p:clrMapOvr>
    <a:masterClrMapping/>
  </p:clrMapOvr>
</p:sld>
</file>

<file path=ppt/theme/theme1.xml><?xml version="1.0" encoding="utf-8"?>
<a:theme xmlns:a="http://schemas.openxmlformats.org/drawingml/2006/main" name="Office Theme">
  <a:themeElements>
    <a:clrScheme name="MnDOT">
      <a:dk1>
        <a:sysClr val="windowText" lastClr="000000"/>
      </a:dk1>
      <a:lt1>
        <a:sysClr val="window" lastClr="FFFFFF"/>
      </a:lt1>
      <a:dk2>
        <a:srgbClr val="003764"/>
      </a:dk2>
      <a:lt2>
        <a:srgbClr val="D9D8D6"/>
      </a:lt2>
      <a:accent1>
        <a:srgbClr val="003764"/>
      </a:accent1>
      <a:accent2>
        <a:srgbClr val="76BC21"/>
      </a:accent2>
      <a:accent3>
        <a:srgbClr val="008AAB"/>
      </a:accent3>
      <a:accent4>
        <a:srgbClr val="025157"/>
      </a:accent4>
      <a:accent5>
        <a:srgbClr val="5F295F"/>
      </a:accent5>
      <a:accent6>
        <a:srgbClr val="A3BBC3"/>
      </a:accent6>
      <a:hlink>
        <a:srgbClr val="76BC21"/>
      </a:hlink>
      <a:folHlink>
        <a:srgbClr val="5F295F"/>
      </a:folHlink>
    </a:clrScheme>
    <a:fontScheme name="MnDOT">
      <a:majorFont>
        <a:latin typeface="Brandon Grotesque Bold"/>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3312</TotalTime>
  <Words>8820</Words>
  <Application>Microsoft Office PowerPoint</Application>
  <PresentationFormat>Widescreen</PresentationFormat>
  <Paragraphs>2605</Paragraphs>
  <Slides>84</Slides>
  <Notes>44</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Brandon Grotesque Bold</vt:lpstr>
      <vt:lpstr>Arial</vt:lpstr>
      <vt:lpstr>Brandon Grotesque Regular</vt:lpstr>
      <vt:lpstr>Proxima Nova</vt:lpstr>
      <vt:lpstr>Calibri</vt:lpstr>
      <vt:lpstr>Courier New</vt:lpstr>
      <vt:lpstr>Wingdings</vt:lpstr>
      <vt:lpstr>Office Theme</vt:lpstr>
      <vt:lpstr>PowerPoint Presentation</vt:lpstr>
      <vt:lpstr>Welcome</vt:lpstr>
      <vt:lpstr>Introductions</vt:lpstr>
      <vt:lpstr>Workshop Team</vt:lpstr>
      <vt:lpstr>Today’s Objectives</vt:lpstr>
      <vt:lpstr>Incedentally…</vt:lpstr>
      <vt:lpstr>Agenda</vt:lpstr>
      <vt:lpstr>Asset Management Strategic Implementation Plan</vt:lpstr>
      <vt:lpstr>Benefits of Asset Management</vt:lpstr>
      <vt:lpstr>Strategic and Mature Asset Management</vt:lpstr>
      <vt:lpstr>AMSIP Background</vt:lpstr>
      <vt:lpstr>TAMP Implementation Workshop Feedback</vt:lpstr>
      <vt:lpstr>AMSIP Planning Initiatives and Outcomes</vt:lpstr>
      <vt:lpstr>AMSIP “High 5” Technical Working Teams</vt:lpstr>
      <vt:lpstr>Building The Asset Matrix</vt:lpstr>
      <vt:lpstr>Team Matrix</vt:lpstr>
      <vt:lpstr>District Survey  Asset Importance, Data Availability, Score</vt:lpstr>
      <vt:lpstr>Development Of The Asset Matrix</vt:lpstr>
      <vt:lpstr>Asset Management Approach</vt:lpstr>
      <vt:lpstr>Asset Management Approach</vt:lpstr>
      <vt:lpstr>Asset Drivers</vt:lpstr>
      <vt:lpstr>Asset Tiers</vt:lpstr>
      <vt:lpstr>Asset Tiers</vt:lpstr>
      <vt:lpstr>Asset Tiers</vt:lpstr>
      <vt:lpstr>Asset Tiers</vt:lpstr>
      <vt:lpstr>Baseline Data Inventory </vt:lpstr>
      <vt:lpstr>Data Inventory Currency </vt:lpstr>
      <vt:lpstr>Data Inspections  Condition or Assessment Data  </vt:lpstr>
      <vt:lpstr>Other Data Implementation Tasks</vt:lpstr>
      <vt:lpstr>Return On Investment Analysis</vt:lpstr>
      <vt:lpstr>Return On Investment (ROI) Analysis</vt:lpstr>
      <vt:lpstr>NCHRP Report 866 Contents</vt:lpstr>
      <vt:lpstr>ROI Calculation Steps</vt:lpstr>
      <vt:lpstr>MnDOT ROI Analysis Participants</vt:lpstr>
      <vt:lpstr>Culvert Analysis</vt:lpstr>
      <vt:lpstr>Culvert Analysis (continued)</vt:lpstr>
      <vt:lpstr>Culvert ROI Calculations</vt:lpstr>
      <vt:lpstr>Conclusions</vt:lpstr>
      <vt:lpstr>Trivia Time </vt:lpstr>
      <vt:lpstr>Results</vt:lpstr>
      <vt:lpstr>Asset Groups and Asset Classes</vt:lpstr>
      <vt:lpstr>Assets</vt:lpstr>
      <vt:lpstr>Matrix Spreadsheet</vt:lpstr>
      <vt:lpstr>The “Didn’t Make the Tier” Assets</vt:lpstr>
      <vt:lpstr>Tier 1 Asset Results</vt:lpstr>
      <vt:lpstr>Tier 1 Asset Results</vt:lpstr>
      <vt:lpstr>Tier 1 Asset Data Collection Plan</vt:lpstr>
      <vt:lpstr>Tier 2 Asset Results</vt:lpstr>
      <vt:lpstr>Tier 2 Asset Results</vt:lpstr>
      <vt:lpstr>Tier 2 Asset Results</vt:lpstr>
      <vt:lpstr>Tier 2 Asset Data Collection Planning Takeaways</vt:lpstr>
      <vt:lpstr>Tier 3 Asset Results Part 1</vt:lpstr>
      <vt:lpstr>Tier 3 Asset Results Part 2</vt:lpstr>
      <vt:lpstr>Tier 3 Asset Methodology Analysis (One-Time Collect)</vt:lpstr>
      <vt:lpstr>Tier 3 Methodology Analysis (Annual Collect)</vt:lpstr>
      <vt:lpstr>Tier 3 Methodology Analysis (Annual Collect)</vt:lpstr>
      <vt:lpstr>Tier 3 Asset Results – Stay The Course</vt:lpstr>
      <vt:lpstr>Tier 3 Asset Data Collection Planning - Add</vt:lpstr>
      <vt:lpstr>Tier 3 Asset Data Collection Planning - Add</vt:lpstr>
      <vt:lpstr>Tier 3 Asset Data Collection Planning Key Takeaways</vt:lpstr>
      <vt:lpstr>Tier 4 Asset Results</vt:lpstr>
      <vt:lpstr>Tier 4 Asset Results Data Collection Planning – Stay the Course</vt:lpstr>
      <vt:lpstr>Tier 4 Asset Results Data Collection Planning - Add</vt:lpstr>
      <vt:lpstr>Tier 4 Asset Data Collection Planning Key Takeaways</vt:lpstr>
      <vt:lpstr>Pivot Graphs</vt:lpstr>
      <vt:lpstr>Trivia Time Please Type Your Answer In The Chat Box</vt:lpstr>
      <vt:lpstr>Recommendations</vt:lpstr>
      <vt:lpstr>Recommendation A</vt:lpstr>
      <vt:lpstr>Recommendation B</vt:lpstr>
      <vt:lpstr>Recommendation C</vt:lpstr>
      <vt:lpstr>Recommendation D</vt:lpstr>
      <vt:lpstr>Recommendation E</vt:lpstr>
      <vt:lpstr>Recommendation F</vt:lpstr>
      <vt:lpstr>Recommendation G</vt:lpstr>
      <vt:lpstr>Recommendation H</vt:lpstr>
      <vt:lpstr>Recommendation I</vt:lpstr>
      <vt:lpstr>Recommendation J</vt:lpstr>
      <vt:lpstr>Recommendation K</vt:lpstr>
      <vt:lpstr>PowerPoint Presentation</vt:lpstr>
      <vt:lpstr>PowerPoint Presentation</vt:lpstr>
      <vt:lpstr>PowerPoint Presentation</vt:lpstr>
      <vt:lpstr>Active Efforts</vt:lpstr>
      <vt:lpstr>Active Efforts to Update Baseline Inventory</vt:lpstr>
      <vt:lpstr>TAMS Phase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Asset Matrix Workshop</dc:title>
  <dc:creator>Stefanski, Trisha (DOT)</dc:creator>
  <cp:lastModifiedBy>Katie Zimmerman</cp:lastModifiedBy>
  <cp:revision>146</cp:revision>
  <dcterms:created xsi:type="dcterms:W3CDTF">2020-12-15T11:39:17Z</dcterms:created>
  <dcterms:modified xsi:type="dcterms:W3CDTF">2020-12-21T18:02:27Z</dcterms:modified>
</cp:coreProperties>
</file>