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63"/>
  </p:notesMasterIdLst>
  <p:handoutMasterIdLst>
    <p:handoutMasterId r:id="rId64"/>
  </p:handoutMasterIdLst>
  <p:sldIdLst>
    <p:sldId id="522" r:id="rId5"/>
    <p:sldId id="595" r:id="rId6"/>
    <p:sldId id="614" r:id="rId7"/>
    <p:sldId id="616" r:id="rId8"/>
    <p:sldId id="615" r:id="rId9"/>
    <p:sldId id="617" r:id="rId10"/>
    <p:sldId id="611" r:id="rId11"/>
    <p:sldId id="621" r:id="rId12"/>
    <p:sldId id="622" r:id="rId13"/>
    <p:sldId id="623" r:id="rId14"/>
    <p:sldId id="627" r:id="rId15"/>
    <p:sldId id="628" r:id="rId16"/>
    <p:sldId id="629" r:id="rId17"/>
    <p:sldId id="630" r:id="rId18"/>
    <p:sldId id="631" r:id="rId19"/>
    <p:sldId id="632" r:id="rId20"/>
    <p:sldId id="633" r:id="rId21"/>
    <p:sldId id="634" r:id="rId22"/>
    <p:sldId id="612" r:id="rId23"/>
    <p:sldId id="626" r:id="rId24"/>
    <p:sldId id="625" r:id="rId25"/>
    <p:sldId id="636" r:id="rId26"/>
    <p:sldId id="624" r:id="rId27"/>
    <p:sldId id="635" r:id="rId28"/>
    <p:sldId id="637" r:id="rId29"/>
    <p:sldId id="638" r:id="rId30"/>
    <p:sldId id="639" r:id="rId31"/>
    <p:sldId id="599" r:id="rId32"/>
    <p:sldId id="606" r:id="rId33"/>
    <p:sldId id="591" r:id="rId34"/>
    <p:sldId id="592" r:id="rId35"/>
    <p:sldId id="610" r:id="rId36"/>
    <p:sldId id="609" r:id="rId37"/>
    <p:sldId id="608" r:id="rId38"/>
    <p:sldId id="607" r:id="rId39"/>
    <p:sldId id="556" r:id="rId40"/>
    <p:sldId id="582" r:id="rId41"/>
    <p:sldId id="584" r:id="rId42"/>
    <p:sldId id="583" r:id="rId43"/>
    <p:sldId id="569" r:id="rId44"/>
    <p:sldId id="571" r:id="rId45"/>
    <p:sldId id="572" r:id="rId46"/>
    <p:sldId id="570" r:id="rId47"/>
    <p:sldId id="559" r:id="rId48"/>
    <p:sldId id="602" r:id="rId49"/>
    <p:sldId id="594" r:id="rId50"/>
    <p:sldId id="593" r:id="rId51"/>
    <p:sldId id="600" r:id="rId52"/>
    <p:sldId id="596" r:id="rId53"/>
    <p:sldId id="603" r:id="rId54"/>
    <p:sldId id="604" r:id="rId55"/>
    <p:sldId id="605" r:id="rId56"/>
    <p:sldId id="597" r:id="rId57"/>
    <p:sldId id="601" r:id="rId58"/>
    <p:sldId id="598" r:id="rId59"/>
    <p:sldId id="532" r:id="rId60"/>
    <p:sldId id="550" r:id="rId61"/>
    <p:sldId id="53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78BE21"/>
    <a:srgbClr val="003865"/>
    <a:srgbClr val="000000"/>
    <a:srgbClr val="0D0D0D"/>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72100" autoAdjust="0"/>
  </p:normalViewPr>
  <p:slideViewPr>
    <p:cSldViewPr snapToGrid="0">
      <p:cViewPr varScale="1">
        <p:scale>
          <a:sx n="82" d="100"/>
          <a:sy n="82" d="100"/>
        </p:scale>
        <p:origin x="271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2/11/2021</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2/11/2021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NeueHaasGroteskText Std"/>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144047-E397-4FC6-BDD9-A1C4CB5F3F59}" type="slidenum">
              <a:rPr lang="en-US" altLang="en-US" smtClean="0">
                <a:latin typeface="NeueHaasGroteskText Std"/>
              </a:rPr>
              <a:pPr fontAlgn="base">
                <a:spcBef>
                  <a:spcPct val="0"/>
                </a:spcBef>
                <a:spcAft>
                  <a:spcPct val="0"/>
                </a:spcAft>
              </a:pPr>
              <a:t>1</a:t>
            </a:fld>
            <a:endParaRPr lang="en-US" altLang="en-US">
              <a:latin typeface="NeueHaasGroteskText Std"/>
            </a:endParaRPr>
          </a:p>
        </p:txBody>
      </p:sp>
    </p:spTree>
    <p:extLst>
      <p:ext uri="{BB962C8B-B14F-4D97-AF65-F5344CB8AC3E}">
        <p14:creationId xmlns:p14="http://schemas.microsoft.com/office/powerpoint/2010/main" val="279357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514229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306905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577877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57887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587703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620013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849790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092926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15476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39463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922617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1127733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497289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2576022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393238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851515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298513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1197072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2520672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736934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218301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133476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2598527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1543224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1353736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2608302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1067014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CA02992-F53F-493B-AA19-7962902B2E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A781B405-2C2F-4E0F-81EA-C5C048E8D4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NeueHaasGroteskText Std"/>
            </a:endParaRPr>
          </a:p>
        </p:txBody>
      </p:sp>
      <p:sp>
        <p:nvSpPr>
          <p:cNvPr id="63492" name="Slide Number Placeholder 3">
            <a:extLst>
              <a:ext uri="{FF2B5EF4-FFF2-40B4-BE49-F238E27FC236}">
                <a16:creationId xmlns:a16="http://schemas.microsoft.com/office/drawing/2014/main" id="{C013AFCF-0FFA-457F-A11E-55B349BBBA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41C6D68-B805-46BE-B53B-B513339B014D}" type="slidenum">
              <a:rPr lang="en-US" altLang="en-US">
                <a:latin typeface="NeueHaasGroteskText Std"/>
              </a:rPr>
              <a:pPr/>
              <a:t>41</a:t>
            </a:fld>
            <a:endParaRPr lang="en-US" altLang="en-US">
              <a:latin typeface="NeueHaasGroteskText St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6A98672E-EB7A-4B2C-B4D0-334ABA620F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F9A89812-3D31-48D0-AE52-FBC5EAF92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NeueHaasGroteskText Std"/>
            </a:endParaRPr>
          </a:p>
        </p:txBody>
      </p:sp>
      <p:sp>
        <p:nvSpPr>
          <p:cNvPr id="65540" name="Slide Number Placeholder 3">
            <a:extLst>
              <a:ext uri="{FF2B5EF4-FFF2-40B4-BE49-F238E27FC236}">
                <a16:creationId xmlns:a16="http://schemas.microsoft.com/office/drawing/2014/main" id="{379AB3B8-85A5-45E9-B80E-3DB3A6B41D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D4B5E5-24E3-48FA-BFE2-A0C3FCD1BBC9}" type="slidenum">
              <a:rPr lang="en-US" altLang="en-US">
                <a:latin typeface="NeueHaasGroteskText Std"/>
              </a:rPr>
              <a:pPr/>
              <a:t>42</a:t>
            </a:fld>
            <a:endParaRPr lang="en-US" altLang="en-US">
              <a:latin typeface="NeueHaasGroteskText St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45</a:t>
            </a:fld>
            <a:endParaRPr lang="en-US" dirty="0"/>
          </a:p>
        </p:txBody>
      </p:sp>
    </p:spTree>
    <p:extLst>
      <p:ext uri="{BB962C8B-B14F-4D97-AF65-F5344CB8AC3E}">
        <p14:creationId xmlns:p14="http://schemas.microsoft.com/office/powerpoint/2010/main" val="1477079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Visioning meeting by PMT and AMSC</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913786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on districts/operations reps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47</a:t>
            </a:fld>
            <a:endParaRPr lang="en-US" dirty="0"/>
          </a:p>
        </p:txBody>
      </p:sp>
    </p:spTree>
    <p:extLst>
      <p:ext uri="{BB962C8B-B14F-4D97-AF65-F5344CB8AC3E}">
        <p14:creationId xmlns:p14="http://schemas.microsoft.com/office/powerpoint/2010/main" val="174926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11829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Longer term issues.</a:t>
            </a:r>
            <a:r>
              <a:rPr lang="en-US" baseline="0" dirty="0"/>
              <a:t>  AMSIP may be a roadmap rather than record of decision</a:t>
            </a:r>
            <a:endParaRPr lang="en-US" dirty="0"/>
          </a:p>
          <a:p>
            <a:endParaRPr lang="en-US" dirty="0"/>
          </a:p>
          <a:p>
            <a:r>
              <a:rPr lang="en-US" dirty="0"/>
              <a:t>Knowledge transfer – roles and responsibilities, other gaps? Ex OPS</a:t>
            </a:r>
            <a:r>
              <a:rPr lang="en-US" baseline="0" dirty="0"/>
              <a:t> AM position each district? </a:t>
            </a:r>
          </a:p>
          <a:p>
            <a:r>
              <a:rPr lang="en-US" baseline="0" dirty="0"/>
              <a:t>Prioritized plan for implementation Ex: Bridge? Fleet? </a:t>
            </a:r>
            <a:r>
              <a:rPr lang="en-US" baseline="0" dirty="0" err="1"/>
              <a:t>Georilla</a:t>
            </a:r>
            <a:r>
              <a:rPr lang="en-US" baseline="0" dirty="0"/>
              <a:t> functions? Chimes? Etc.</a:t>
            </a:r>
          </a:p>
          <a:p>
            <a:r>
              <a:rPr lang="en-US" baseline="0" dirty="0"/>
              <a:t>TAMP – which assets? </a:t>
            </a:r>
            <a:r>
              <a:rPr lang="en-US" baseline="0" dirty="0" err="1"/>
              <a:t>Tiering</a:t>
            </a:r>
            <a:r>
              <a:rPr lang="en-US" baseline="0" dirty="0"/>
              <a:t>? How work done in TAMP can benefit planning, maintenance etc.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48</a:t>
            </a:fld>
            <a:endParaRPr lang="en-US" dirty="0"/>
          </a:p>
        </p:txBody>
      </p:sp>
    </p:spTree>
    <p:extLst>
      <p:ext uri="{BB962C8B-B14F-4D97-AF65-F5344CB8AC3E}">
        <p14:creationId xmlns:p14="http://schemas.microsoft.com/office/powerpoint/2010/main" val="159273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Matrix = substantive</a:t>
            </a:r>
            <a:r>
              <a:rPr lang="en-US" baseline="0" dirty="0"/>
              <a:t> part of plan - </a:t>
            </a:r>
            <a:r>
              <a:rPr lang="en-US" sz="1200" kern="1200" dirty="0">
                <a:solidFill>
                  <a:schemeClr val="tx1"/>
                </a:solidFill>
                <a:effectLst/>
                <a:latin typeface="NeueHaasGroteskText Std" panose="020B0504020202020204" pitchFamily="34" charset="0"/>
                <a:ea typeface="+mn-ea"/>
                <a:cs typeface="+mn-cs"/>
              </a:rPr>
              <a:t>Summarizing the asset information available and its location for each asset class.</a:t>
            </a:r>
          </a:p>
          <a:p>
            <a:pPr lvl="0"/>
            <a:r>
              <a:rPr lang="en-US" sz="1200" kern="1200" dirty="0">
                <a:solidFill>
                  <a:schemeClr val="tx1"/>
                </a:solidFill>
                <a:effectLst/>
                <a:latin typeface="NeueHaasGroteskText Std" panose="020B0504020202020204" pitchFamily="34" charset="0"/>
                <a:ea typeface="+mn-ea"/>
                <a:cs typeface="+mn-cs"/>
              </a:rPr>
              <a:t>Defining the asset characteristics most critical to forming asset tiers. (Performance, Condition, Reactive)</a:t>
            </a:r>
          </a:p>
          <a:p>
            <a:pPr lvl="0"/>
            <a:r>
              <a:rPr lang="en-US" sz="1200" kern="1200" dirty="0">
                <a:solidFill>
                  <a:schemeClr val="tx1"/>
                </a:solidFill>
                <a:effectLst/>
                <a:latin typeface="NeueHaasGroteskText Std" panose="020B0504020202020204" pitchFamily="34" charset="0"/>
                <a:ea typeface="+mn-ea"/>
                <a:cs typeface="+mn-cs"/>
              </a:rPr>
              <a:t>Establishing asset tiers and assigning asset classes to each tier.</a:t>
            </a:r>
          </a:p>
          <a:p>
            <a:pPr lvl="0"/>
            <a:r>
              <a:rPr lang="en-US" sz="1200" kern="1200" dirty="0">
                <a:solidFill>
                  <a:schemeClr val="tx1"/>
                </a:solidFill>
                <a:effectLst/>
                <a:latin typeface="NeueHaasGroteskText Std" panose="020B0504020202020204" pitchFamily="34" charset="0"/>
                <a:ea typeface="+mn-ea"/>
                <a:cs typeface="+mn-cs"/>
              </a:rPr>
              <a:t>Determining the types of data needed to manage each tier and the level of detail required (for instance, is as-built information needed)?</a:t>
            </a:r>
          </a:p>
          <a:p>
            <a:pPr lvl="0"/>
            <a:r>
              <a:rPr lang="en-US" sz="1200" kern="1200" dirty="0">
                <a:solidFill>
                  <a:schemeClr val="tx1"/>
                </a:solidFill>
                <a:effectLst/>
                <a:latin typeface="NeueHaasGroteskText Std" panose="020B0504020202020204" pitchFamily="34" charset="0"/>
                <a:ea typeface="+mn-ea"/>
                <a:cs typeface="+mn-cs"/>
              </a:rPr>
              <a:t>Conducting a Return on Investment (ROI) analysis where it would be beneficial to support the recommendations.</a:t>
            </a:r>
          </a:p>
          <a:p>
            <a:pPr lvl="0"/>
            <a:r>
              <a:rPr lang="en-US" sz="1200" kern="1200" dirty="0">
                <a:solidFill>
                  <a:schemeClr val="tx1"/>
                </a:solidFill>
                <a:effectLst/>
                <a:latin typeface="NeueHaasGroteskText Std" panose="020B0504020202020204" pitchFamily="34" charset="0"/>
                <a:ea typeface="+mn-ea"/>
                <a:cs typeface="+mn-cs"/>
              </a:rPr>
              <a:t>Establishing a schedule for addressing any gaps in data.  </a:t>
            </a:r>
          </a:p>
          <a:p>
            <a:pPr lvl="0"/>
            <a:r>
              <a:rPr lang="en-US" sz="1200" kern="1200" dirty="0">
                <a:solidFill>
                  <a:schemeClr val="tx1"/>
                </a:solidFill>
                <a:effectLst/>
                <a:latin typeface="NeueHaasGroteskText Std" panose="020B0504020202020204" pitchFamily="34" charset="0"/>
                <a:ea typeface="+mn-ea"/>
                <a:cs typeface="+mn-cs"/>
              </a:rPr>
              <a:t>Compiling the relevant information into an asset matrix.</a:t>
            </a:r>
          </a:p>
          <a:p>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49</a:t>
            </a:fld>
            <a:endParaRPr lang="en-US" dirty="0"/>
          </a:p>
        </p:txBody>
      </p:sp>
    </p:spTree>
    <p:extLst>
      <p:ext uri="{BB962C8B-B14F-4D97-AF65-F5344CB8AC3E}">
        <p14:creationId xmlns:p14="http://schemas.microsoft.com/office/powerpoint/2010/main" val="2567050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Try for Live Demo</a:t>
            </a:r>
          </a:p>
          <a:p>
            <a:pPr marL="171450" indent="-171450">
              <a:buFont typeface="Arial" panose="020B0604020202020204" pitchFamily="34" charset="0"/>
              <a:buChar char="•"/>
            </a:pPr>
            <a:r>
              <a:rPr lang="en-US" baseline="0" dirty="0"/>
              <a:t>Responsibility Fields</a:t>
            </a:r>
          </a:p>
          <a:p>
            <a:pPr marL="171450" indent="-171450">
              <a:buFont typeface="Arial" panose="020B0604020202020204" pitchFamily="34" charset="0"/>
              <a:buChar char="•"/>
            </a:pPr>
            <a:r>
              <a:rPr lang="en-US" baseline="0" dirty="0"/>
              <a:t>Asset Inventory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50</a:t>
            </a:fld>
            <a:endParaRPr lang="en-US" dirty="0"/>
          </a:p>
        </p:txBody>
      </p:sp>
    </p:spTree>
    <p:extLst>
      <p:ext uri="{BB962C8B-B14F-4D97-AF65-F5344CB8AC3E}">
        <p14:creationId xmlns:p14="http://schemas.microsoft.com/office/powerpoint/2010/main" val="1365165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Try for Live Demo</a:t>
            </a:r>
          </a:p>
          <a:p>
            <a:pPr marL="171450" indent="-171450">
              <a:buFont typeface="Arial" panose="020B0604020202020204" pitchFamily="34" charset="0"/>
              <a:buChar char="•"/>
            </a:pPr>
            <a:r>
              <a:rPr lang="en-US" baseline="0" dirty="0"/>
              <a:t>Responsibility Fields</a:t>
            </a:r>
          </a:p>
          <a:p>
            <a:pPr marL="171450" indent="-171450">
              <a:buFont typeface="Arial" panose="020B0604020202020204" pitchFamily="34" charset="0"/>
              <a:buChar char="•"/>
            </a:pPr>
            <a:r>
              <a:rPr lang="en-US" baseline="0" dirty="0"/>
              <a:t>Asset Inventory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51</a:t>
            </a:fld>
            <a:endParaRPr lang="en-US" dirty="0"/>
          </a:p>
        </p:txBody>
      </p:sp>
    </p:spTree>
    <p:extLst>
      <p:ext uri="{BB962C8B-B14F-4D97-AF65-F5344CB8AC3E}">
        <p14:creationId xmlns:p14="http://schemas.microsoft.com/office/powerpoint/2010/main" val="34556057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Stakeholders</a:t>
            </a:r>
          </a:p>
          <a:p>
            <a:r>
              <a:rPr lang="en-US" baseline="0" dirty="0"/>
              <a:t>Message needed</a:t>
            </a:r>
          </a:p>
          <a:p>
            <a:r>
              <a:rPr lang="en-US" baseline="0" dirty="0"/>
              <a:t>Tactics</a:t>
            </a:r>
          </a:p>
          <a:p>
            <a:r>
              <a:rPr lang="en-US" baseline="0"/>
              <a:t>Timeframes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52</a:t>
            </a:fld>
            <a:endParaRPr lang="en-US" dirty="0"/>
          </a:p>
        </p:txBody>
      </p:sp>
    </p:spTree>
    <p:extLst>
      <p:ext uri="{BB962C8B-B14F-4D97-AF65-F5344CB8AC3E}">
        <p14:creationId xmlns:p14="http://schemas.microsoft.com/office/powerpoint/2010/main" val="1874108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key is balancing wants with consequences….. (we saw in surveys and on calls – people desire good info and tool…at what cost?)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53</a:t>
            </a:fld>
            <a:endParaRPr lang="en-US" dirty="0"/>
          </a:p>
        </p:txBody>
      </p:sp>
    </p:spTree>
    <p:extLst>
      <p:ext uri="{BB962C8B-B14F-4D97-AF65-F5344CB8AC3E}">
        <p14:creationId xmlns:p14="http://schemas.microsoft.com/office/powerpoint/2010/main" val="3269231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challenge!  Email – who reads?  Meetings? Work team members have a communications assignment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54</a:t>
            </a:fld>
            <a:endParaRPr lang="en-US" dirty="0"/>
          </a:p>
        </p:txBody>
      </p:sp>
    </p:spTree>
    <p:extLst>
      <p:ext uri="{BB962C8B-B14F-4D97-AF65-F5344CB8AC3E}">
        <p14:creationId xmlns:p14="http://schemas.microsoft.com/office/powerpoint/2010/main" val="3695138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55</a:t>
            </a:fld>
            <a:endParaRPr lang="en-US" dirty="0"/>
          </a:p>
        </p:txBody>
      </p:sp>
    </p:spTree>
    <p:extLst>
      <p:ext uri="{BB962C8B-B14F-4D97-AF65-F5344CB8AC3E}">
        <p14:creationId xmlns:p14="http://schemas.microsoft.com/office/powerpoint/2010/main" val="141488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384370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316232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32322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316549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213234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7"/>
            <a:ext cx="9144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9"/>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644884"/>
            <a:ext cx="4940300"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2/11/2021</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 mndot.gov/</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8"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9638" y="1842964"/>
            <a:ext cx="5324726" cy="632012"/>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685783" indent="-228594">
              <a:lnSpc>
                <a:spcPct val="100000"/>
              </a:lnSpc>
              <a:spcBef>
                <a:spcPts val="0"/>
              </a:spcBef>
              <a:buClr>
                <a:schemeClr val="accent2"/>
              </a:buClr>
              <a:defRPr sz="2500">
                <a:solidFill>
                  <a:schemeClr val="bg1"/>
                </a:solidFill>
              </a:defRPr>
            </a:lvl1pPr>
            <a:lvl2pPr marL="1142971" indent="-228594">
              <a:lnSpc>
                <a:spcPct val="100000"/>
              </a:lnSpc>
              <a:buClr>
                <a:schemeClr val="accent2"/>
              </a:buClr>
              <a:defRPr sz="2100">
                <a:solidFill>
                  <a:schemeClr val="bg1"/>
                </a:solidFill>
              </a:defRPr>
            </a:lvl2pPr>
            <a:lvl3pPr marL="1600160" indent="-228594">
              <a:lnSpc>
                <a:spcPct val="100000"/>
              </a:lnSpc>
              <a:buClr>
                <a:schemeClr val="accent2"/>
              </a:buClr>
              <a:defRPr sz="1700">
                <a:solidFill>
                  <a:schemeClr val="bg1"/>
                </a:solidFill>
              </a:defRPr>
            </a:lvl3pPr>
            <a:lvl4pPr marL="2057349" indent="-228594">
              <a:lnSpc>
                <a:spcPct val="100000"/>
              </a:lnSpc>
              <a:buClr>
                <a:schemeClr val="accent2"/>
              </a:buClr>
              <a:defRPr sz="1700">
                <a:solidFill>
                  <a:schemeClr val="bg1"/>
                </a:solidFill>
              </a:defRPr>
            </a:lvl4pPr>
            <a:lvl5pPr marL="2514537" indent="-228594">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2/11/2021</a:t>
            </a:fld>
            <a:endParaRPr lang="en-US" dirty="0"/>
          </a:p>
        </p:txBody>
      </p:sp>
      <p:sp>
        <p:nvSpPr>
          <p:cNvPr id="13"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685783" indent="-228594">
              <a:lnSpc>
                <a:spcPct val="100000"/>
              </a:lnSpc>
              <a:spcBef>
                <a:spcPts val="0"/>
              </a:spcBef>
              <a:buClr>
                <a:schemeClr val="accent2"/>
              </a:buClr>
              <a:defRPr>
                <a:solidFill>
                  <a:schemeClr val="bg1"/>
                </a:solidFill>
              </a:defRPr>
            </a:lvl1pPr>
            <a:lvl2pPr marL="1142971" indent="-228594">
              <a:lnSpc>
                <a:spcPct val="100000"/>
              </a:lnSpc>
              <a:buClr>
                <a:schemeClr val="accent2"/>
              </a:buClr>
              <a:defRPr>
                <a:solidFill>
                  <a:schemeClr val="bg1"/>
                </a:solidFill>
              </a:defRPr>
            </a:lvl2pPr>
            <a:lvl3pPr marL="1600160" indent="-228594">
              <a:lnSpc>
                <a:spcPct val="100000"/>
              </a:lnSpc>
              <a:buClr>
                <a:schemeClr val="accent2"/>
              </a:buClr>
              <a:defRPr>
                <a:solidFill>
                  <a:schemeClr val="bg1"/>
                </a:solidFill>
              </a:defRPr>
            </a:lvl3pPr>
            <a:lvl4pPr marL="2057349" indent="-228594">
              <a:lnSpc>
                <a:spcPct val="100000"/>
              </a:lnSpc>
              <a:buClr>
                <a:schemeClr val="accent2"/>
              </a:buClr>
              <a:defRPr>
                <a:solidFill>
                  <a:schemeClr val="bg1"/>
                </a:solidFill>
              </a:defRPr>
            </a:lvl4pPr>
            <a:lvl5pPr marL="2514537" indent="-228594">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2/11/2021</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12"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628651" y="6356353"/>
            <a:ext cx="1018943" cy="365125"/>
          </a:xfrm>
        </p:spPr>
        <p:txBody>
          <a:bodyPr/>
          <a:lstStyle/>
          <a:p>
            <a:fld id="{66C283A4-7960-4BFD-B3A5-A2CC5BB2A473}" type="datetime1">
              <a:rPr lang="en-US" smtClean="0"/>
              <a:t>2/11/2021</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9" name="Slide Number Placeholder 6"/>
          <p:cNvSpPr>
            <a:spLocks noGrp="1"/>
          </p:cNvSpPr>
          <p:nvPr>
            <p:ph type="sldNum" sz="quarter" idx="12"/>
          </p:nvPr>
        </p:nvSpPr>
        <p:spPr>
          <a:xfrm>
            <a:off x="7418350" y="6356353"/>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2/11/2021</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2/11/2021</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628651" y="6356353"/>
            <a:ext cx="1018943"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2/11/2021</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10" name="Slide Number Placeholder 5"/>
          <p:cNvSpPr>
            <a:spLocks noGrp="1"/>
          </p:cNvSpPr>
          <p:nvPr>
            <p:ph type="sldNum" sz="quarter" idx="4"/>
          </p:nvPr>
        </p:nvSpPr>
        <p:spPr>
          <a:xfrm>
            <a:off x="7418350" y="6356353"/>
            <a:ext cx="1097001"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2/11/2021</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2/11/2021</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628651"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628651" y="6356353"/>
            <a:ext cx="1018943"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2/11/2021</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10" name="Slide Number Placeholder 5"/>
          <p:cNvSpPr>
            <a:spLocks noGrp="1"/>
          </p:cNvSpPr>
          <p:nvPr>
            <p:ph type="sldNum" sz="quarter" idx="4"/>
          </p:nvPr>
        </p:nvSpPr>
        <p:spPr>
          <a:xfrm>
            <a:off x="7418350" y="6356353"/>
            <a:ext cx="1097001"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2734633"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4864516"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6994399"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2/11/2021</a:t>
            </a:fld>
            <a:endParaRPr lang="en-US" dirty="0"/>
          </a:p>
        </p:txBody>
      </p:sp>
      <p:sp>
        <p:nvSpPr>
          <p:cNvPr id="1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7"/>
            <a:ext cx="9144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9"/>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644884"/>
            <a:ext cx="4940300"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2/11/2021</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 mndot.gov/</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0"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5233" y="2118359"/>
            <a:ext cx="5843117" cy="692362"/>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179611" y="1964392"/>
            <a:ext cx="1749143" cy="190047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101920"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18406" y="1964392"/>
            <a:ext cx="1738398" cy="190047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050663" y="1964392"/>
            <a:ext cx="1738398" cy="190047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5966435"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2/11/2021</a:t>
            </a:fld>
            <a:endParaRPr lang="en-US" dirty="0"/>
          </a:p>
        </p:txBody>
      </p:sp>
      <p:sp>
        <p:nvSpPr>
          <p:cNvPr id="1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436290" y="4345149"/>
            <a:ext cx="1906858"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2734633" y="1967573"/>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4864516" y="1967573"/>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6994399" y="1967573"/>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B4EEDC6-36CA-4209-B482-2ED76AA0BF08}" type="datetime1">
              <a:rPr lang="en-US" smtClean="0"/>
              <a:t>2/11/2021</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604750" y="1674774"/>
            <a:ext cx="1394107" cy="1534851"/>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157413" y="1674775"/>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a:xfrm>
            <a:off x="604750" y="3939365"/>
            <a:ext cx="1394107" cy="153484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157413" y="3939364"/>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4649855" y="1674775"/>
            <a:ext cx="1394107" cy="153485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6202517" y="1674775"/>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a:xfrm>
            <a:off x="4649855" y="3939365"/>
            <a:ext cx="1394107" cy="153484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6202517" y="3939363"/>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8DC79626-CE5A-4834-975C-E7305BA2E281}" type="datetime1">
              <a:rPr lang="en-US" smtClean="0"/>
              <a:t>2/11/2021</a:t>
            </a:fld>
            <a:endParaRPr lang="en-US" dirty="0"/>
          </a:p>
        </p:txBody>
      </p:sp>
      <p:sp>
        <p:nvSpPr>
          <p:cNvPr id="2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50" y="167477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157413" y="1674775"/>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a:xfrm>
            <a:off x="604750" y="393936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157413" y="3939364"/>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4649855" y="167477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6202517" y="1674775"/>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a:xfrm>
            <a:off x="4649855" y="393936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6202517" y="3939363"/>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1815FB38-58F3-410A-8DA4-4B706967601F}" type="datetime1">
              <a:rPr lang="en-US" smtClean="0"/>
              <a:t>2/11/2021</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628650" y="2571731"/>
            <a:ext cx="1528763" cy="16345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279333" y="25717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4649855" y="2571731"/>
            <a:ext cx="1552662" cy="16345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6385397" y="25717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7F519661-29C3-4FE0-9FC3-375A85A42C46}" type="datetime1">
              <a:rPr lang="en-US" smtClean="0"/>
              <a:t>2/11/2021</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604750" y="2800331"/>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157413" y="28003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4649855" y="2800331"/>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6202517" y="28003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2/11/2021</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9144000" cy="6857998"/>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4"/>
            <a:ext cx="9144000" cy="68579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4"/>
            <a:ext cx="9144000" cy="6857999"/>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1524000" y="2233263"/>
            <a:ext cx="6096000" cy="2966751"/>
          </a:xfrm>
        </p:spPr>
        <p:txBody>
          <a:bodyPr/>
          <a:lstStyle/>
          <a:p>
            <a:r>
              <a:rPr lang="en-US"/>
              <a:t>Click icon to add table</a:t>
            </a:r>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22"/>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041204"/>
            <a:ext cx="4940300"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a:xfrm>
            <a:off x="4690172" y="6138335"/>
            <a:ext cx="4190735" cy="365125"/>
          </a:xfrm>
          <a:prstGeom prst="rect">
            <a:avLst/>
          </a:prstGeom>
        </p:spPr>
        <p:txBody>
          <a:bodyPr anchor="b"/>
          <a:lstStyle>
            <a:lvl1pPr algn="r">
              <a:defRPr sz="1200">
                <a:solidFill>
                  <a:schemeClr val="tx2"/>
                </a:solidFill>
              </a:defRPr>
            </a:lvl1pPr>
          </a:lstStyle>
          <a:p>
            <a:r>
              <a:rPr lang="en-US" dirty="0"/>
              <a:t>mndot.gov/</a:t>
            </a:r>
          </a:p>
        </p:txBody>
      </p:sp>
      <p:sp>
        <p:nvSpPr>
          <p:cNvPr id="6" name="Picture Placeholder 5"/>
          <p:cNvSpPr>
            <a:spLocks noGrp="1"/>
          </p:cNvSpPr>
          <p:nvPr>
            <p:ph type="pic" sz="quarter" idx="17"/>
          </p:nvPr>
        </p:nvSpPr>
        <p:spPr>
          <a:xfrm>
            <a:off x="0" y="0"/>
            <a:ext cx="9144000" cy="3380732"/>
          </a:xfrm>
        </p:spPr>
        <p:txBody>
          <a:bodyPr/>
          <a:lstStyle/>
          <a:p>
            <a:r>
              <a:rPr lang="en-US"/>
              <a:t>Click icon to add picture</a:t>
            </a:r>
            <a:endParaRPr lang="en-US" dirty="0"/>
          </a:p>
        </p:txBody>
      </p:sp>
      <p:pic>
        <p:nvPicPr>
          <p:cNvPr id="8"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553" y="6089345"/>
            <a:ext cx="3109319" cy="368429"/>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2/11/2021</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4"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590" y="504859"/>
            <a:ext cx="5127715" cy="3847686"/>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340608" y="1043181"/>
            <a:ext cx="5519698" cy="4223763"/>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2/11/2021</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4" y="1574940"/>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1735810"/>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4" y="287066"/>
            <a:ext cx="2641445"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611983" y="3211516"/>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8"/>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2"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628651" y="6356353"/>
            <a:ext cx="1018943" cy="365125"/>
          </a:xfrm>
        </p:spPr>
        <p:txBody>
          <a:bodyPr/>
          <a:lstStyle/>
          <a:p>
            <a:fld id="{5D76A200-3168-4D33-A718-3974884CE863}" type="datetime1">
              <a:rPr lang="en-US" smtClean="0"/>
              <a:t>2/11/2021</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11" name="Slide Number Placeholder 6"/>
          <p:cNvSpPr>
            <a:spLocks noGrp="1"/>
          </p:cNvSpPr>
          <p:nvPr>
            <p:ph type="sldNum" sz="quarter" idx="13"/>
          </p:nvPr>
        </p:nvSpPr>
        <p:spPr>
          <a:xfrm>
            <a:off x="7418350" y="6356353"/>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611921" y="1365206"/>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4"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4"/>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4" y="287066"/>
            <a:ext cx="2641445"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2" y="691885"/>
            <a:ext cx="4725590"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2/11/2021</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a:t>mndot.gov</a:t>
            </a:r>
          </a:p>
        </p:txBody>
      </p:sp>
      <p:sp>
        <p:nvSpPr>
          <p:cNvPr id="11"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4"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8"/>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2"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2/11/2021</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a:t>mndot.gov</a:t>
            </a:r>
          </a:p>
        </p:txBody>
      </p:sp>
      <p:sp>
        <p:nvSpPr>
          <p:cNvPr id="11"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611921" y="1365206"/>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4"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4"/>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hasCustomPrompt="1"/>
          </p:nvPr>
        </p:nvSpPr>
        <p:spPr>
          <a:xfrm>
            <a:off x="1040802" y="1438510"/>
            <a:ext cx="7116184" cy="2219093"/>
          </a:xfrm>
        </p:spPr>
        <p:txBody>
          <a:bodyPr>
            <a:noAutofit/>
          </a:bodyPr>
          <a:lstStyle>
            <a:lvl1pPr algn="ctr">
              <a:tabLst>
                <a:tab pos="3770219"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040802" y="4126419"/>
            <a:ext cx="7116184"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2/11/2021</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a:t>mndot.gov</a:t>
            </a:r>
          </a:p>
        </p:txBody>
      </p:sp>
      <p:sp>
        <p:nvSpPr>
          <p:cNvPr id="11"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hasCustomPrompt="1"/>
          </p:nvPr>
        </p:nvSpPr>
        <p:spPr>
          <a:xfrm>
            <a:off x="1040802" y="1438510"/>
            <a:ext cx="7116184" cy="2219093"/>
          </a:xfrm>
        </p:spPr>
        <p:txBody>
          <a:bodyPr>
            <a:noAutofit/>
          </a:bodyPr>
          <a:lstStyle>
            <a:lvl1pPr algn="ctr">
              <a:tabLst>
                <a:tab pos="3770219"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040802" y="4126419"/>
            <a:ext cx="7116184"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2/11/2021</a:t>
            </a:fld>
            <a:endParaRPr lang="en-US" dirty="0"/>
          </a:p>
        </p:txBody>
      </p:sp>
      <p:sp>
        <p:nvSpPr>
          <p:cNvPr id="18"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a:t>mndot.gov</a:t>
            </a:r>
          </a:p>
        </p:txBody>
      </p:sp>
      <p:sp>
        <p:nvSpPr>
          <p:cNvPr id="1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628650" y="1335089"/>
            <a:ext cx="78867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9A198C9B-0587-4A1E-9E03-E4C9FE222F08}" type="datetime1">
              <a:rPr lang="en-US" smtClean="0"/>
              <a:t>2/11/2021</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4609968" y="685800"/>
            <a:ext cx="4114800" cy="3959352"/>
          </a:xfrm>
          <a:prstGeom prst="ellipse">
            <a:avLst/>
          </a:prstGeom>
          <a:solidFill>
            <a:srgbClr val="003865">
              <a:alpha val="87843"/>
            </a:srgbClr>
          </a:solidFill>
        </p:spPr>
        <p:txBody>
          <a:bodyPr>
            <a:noAutofit/>
          </a:bodyPr>
          <a:lstStyle>
            <a:lvl1pPr algn="ctr">
              <a:tabLst>
                <a:tab pos="2341504" algn="l"/>
                <a:tab pos="3770219"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2/11/2021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4267199" y="912530"/>
            <a:ext cx="3519141" cy="3403438"/>
          </a:xfrm>
          <a:prstGeom prst="ellipse">
            <a:avLst/>
          </a:prstGeom>
          <a:solidFill>
            <a:srgbClr val="003865">
              <a:alpha val="87843"/>
            </a:srgbClr>
          </a:solidFill>
        </p:spPr>
        <p:txBody>
          <a:bodyPr>
            <a:noAutofit/>
          </a:bodyPr>
          <a:lstStyle>
            <a:lvl1pPr algn="ctr">
              <a:tabLst>
                <a:tab pos="3770219"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7158613" y="524007"/>
            <a:ext cx="1616475" cy="1521646"/>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6667369" y="3298351"/>
            <a:ext cx="1978484" cy="1916747"/>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2/11/2021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r>
              <a:rPr lang="en-US"/>
              <a:t>Click icon to add picture</a:t>
            </a:r>
          </a:p>
        </p:txBody>
      </p:sp>
      <p:sp>
        <p:nvSpPr>
          <p:cNvPr id="2" name="Title 1"/>
          <p:cNvSpPr>
            <a:spLocks noGrp="1"/>
          </p:cNvSpPr>
          <p:nvPr>
            <p:ph type="title" hasCustomPrompt="1"/>
          </p:nvPr>
        </p:nvSpPr>
        <p:spPr>
          <a:xfrm>
            <a:off x="1724608" y="1609867"/>
            <a:ext cx="5694788" cy="3638266"/>
          </a:xfrm>
          <a:solidFill>
            <a:srgbClr val="003865">
              <a:alpha val="87843"/>
            </a:srgbClr>
          </a:solidFill>
        </p:spPr>
        <p:txBody>
          <a:bodyPr>
            <a:noAutofit/>
          </a:bodyPr>
          <a:lstStyle>
            <a:lvl1pPr algn="ctr">
              <a:spcAft>
                <a:spcPts val="1000"/>
              </a:spcAft>
              <a:tabLst>
                <a:tab pos="3770219"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2/11/2021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3770219"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628650" y="2925702"/>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2/11/2021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3770219"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628650" y="2925702"/>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2/11/2021</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a:t>mndot.gov</a:t>
            </a:r>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3770219"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628650" y="2925702"/>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2/11/2021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r>
              <a:rPr lang="en-US"/>
              <a:t>Click icon to add picture</a:t>
            </a:r>
          </a:p>
        </p:txBody>
      </p:sp>
      <p:sp>
        <p:nvSpPr>
          <p:cNvPr id="2" name="Title 1"/>
          <p:cNvSpPr>
            <a:spLocks noGrp="1"/>
          </p:cNvSpPr>
          <p:nvPr>
            <p:ph type="title" hasCustomPrompt="1"/>
          </p:nvPr>
        </p:nvSpPr>
        <p:spPr>
          <a:xfrm>
            <a:off x="4068104" y="624469"/>
            <a:ext cx="3898746" cy="4008491"/>
          </a:xfrm>
          <a:prstGeom prst="ellipse">
            <a:avLst/>
          </a:prstGeom>
          <a:solidFill>
            <a:schemeClr val="bg1"/>
          </a:solidFill>
        </p:spPr>
        <p:txBody>
          <a:bodyPr>
            <a:noAutofit/>
          </a:bodyPr>
          <a:lstStyle>
            <a:lvl1pPr algn="ctr">
              <a:tabLst>
                <a:tab pos="3770219"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754100" y="0"/>
            <a:ext cx="2989660" cy="5086350"/>
          </a:xfrm>
        </p:spPr>
        <p:txBody>
          <a:bodyPr>
            <a:noAutofit/>
          </a:bodyPr>
          <a:lstStyle>
            <a:lvl1pPr marL="0" indent="0" algn="ctr">
              <a:spcBef>
                <a:spcPts val="0"/>
              </a:spcBef>
              <a:spcAft>
                <a:spcPts val="0"/>
              </a:spcAft>
              <a:buNone/>
              <a:defRPr sz="39999" i="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2/11/2021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27409" y="1090051"/>
            <a:ext cx="3898746" cy="3996299"/>
          </a:xfrm>
          <a:prstGeom prst="ellipse">
            <a:avLst/>
          </a:prstGeom>
          <a:solidFill>
            <a:schemeClr val="bg1"/>
          </a:solidFill>
        </p:spPr>
        <p:txBody>
          <a:bodyPr>
            <a:noAutofit/>
          </a:bodyPr>
          <a:lstStyle>
            <a:lvl1pPr algn="ctr">
              <a:tabLst>
                <a:tab pos="3770219"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754100" y="0"/>
            <a:ext cx="2989660" cy="5086350"/>
          </a:xfrm>
        </p:spPr>
        <p:txBody>
          <a:bodyPr>
            <a:noAutofit/>
          </a:bodyPr>
          <a:lstStyle>
            <a:lvl1pPr marL="0" indent="0" algn="ctr">
              <a:spcBef>
                <a:spcPts val="0"/>
              </a:spcBef>
              <a:spcAft>
                <a:spcPts val="0"/>
              </a:spcAft>
              <a:buNone/>
              <a:defRPr sz="39999" i="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2/11/2021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6"/>
            <a:ext cx="7886700" cy="1472163"/>
          </a:xfrm>
        </p:spPr>
        <p:txBody>
          <a:bodyPr>
            <a:noAutofit/>
          </a:bodyPr>
          <a:lstStyle>
            <a:lvl1pPr algn="ctr">
              <a:tabLst>
                <a:tab pos="3770219"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2/11/2021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2754" y="825690"/>
            <a:ext cx="3858492" cy="457200"/>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3770219"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2/11/2021</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a:solidFill>
                  <a:schemeClr val="tx2"/>
                </a:solidFill>
              </a:rPr>
              <a:t>mndot.gov</a:t>
            </a: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2754" y="704087"/>
            <a:ext cx="3858492" cy="45720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7"/>
            <a:ext cx="9144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9"/>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644884"/>
            <a:ext cx="4940300"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2/11/2021</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8938" y="812678"/>
            <a:ext cx="3109319" cy="36842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2/11/2021</a:t>
            </a:fld>
            <a:endParaRPr lang="en-US" dirty="0"/>
          </a:p>
        </p:txBody>
      </p:sp>
      <p:sp>
        <p:nvSpPr>
          <p:cNvPr id="1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7"/>
            <a:ext cx="3736086"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9536" y="1594627"/>
            <a:ext cx="3845814"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2/11/2021</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342891" indent="-342891">
              <a:lnSpc>
                <a:spcPct val="100000"/>
              </a:lnSpc>
              <a:spcAft>
                <a:spcPts val="1000"/>
              </a:spcAft>
              <a:buClr>
                <a:schemeClr val="accent1"/>
              </a:buClr>
              <a:buFont typeface="Arial" panose="020B0604020202020204" pitchFamily="34" charset="0"/>
              <a:buChar char="•"/>
              <a:defRPr sz="2500"/>
            </a:lvl1pPr>
            <a:lvl2pPr marL="800080" indent="-342891">
              <a:lnSpc>
                <a:spcPct val="100000"/>
              </a:lnSpc>
              <a:spcAft>
                <a:spcPts val="1000"/>
              </a:spcAft>
              <a:buClr>
                <a:schemeClr val="accent1"/>
              </a:buClr>
              <a:buFont typeface="Arial" panose="020B0604020202020204" pitchFamily="34" charset="0"/>
              <a:buChar char="•"/>
              <a:defRPr sz="2100"/>
            </a:lvl2pPr>
            <a:lvl3pPr marL="1200121" indent="-285744">
              <a:lnSpc>
                <a:spcPct val="100000"/>
              </a:lnSpc>
              <a:spcAft>
                <a:spcPts val="1000"/>
              </a:spcAft>
              <a:buClr>
                <a:schemeClr val="accent1"/>
              </a:buClr>
              <a:buFont typeface="Arial" panose="020B0604020202020204" pitchFamily="34" charset="0"/>
              <a:buChar char="•"/>
              <a:defRPr sz="1700"/>
            </a:lvl3pPr>
            <a:lvl4pPr marL="1657309" indent="-285744">
              <a:lnSpc>
                <a:spcPct val="100000"/>
              </a:lnSpc>
              <a:spcAft>
                <a:spcPts val="1000"/>
              </a:spcAft>
              <a:buClr>
                <a:schemeClr val="accent1"/>
              </a:buClr>
              <a:buFont typeface="Arial" panose="020B0604020202020204" pitchFamily="34" charset="0"/>
              <a:buChar char="•"/>
              <a:defRPr sz="1700"/>
            </a:lvl4pPr>
            <a:lvl5pPr marL="2114498" indent="-285744">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2/11/2021</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7"/>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94627"/>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2/11/2021</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mndot.gov</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3"/>
            <a:ext cx="1018943"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2/11/2021</a:t>
            </a:fld>
            <a:endParaRPr lang="en-US" dirty="0"/>
          </a:p>
        </p:txBody>
      </p:sp>
      <p:sp>
        <p:nvSpPr>
          <p:cNvPr id="12"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a:xfrm>
            <a:off x="7418350" y="6356353"/>
            <a:ext cx="1097001"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ctrTitle"/>
          </p:nvPr>
        </p:nvSpPr>
        <p:spPr>
          <a:xfrm>
            <a:off x="0" y="3478213"/>
            <a:ext cx="9144000" cy="1295400"/>
          </a:xfrm>
        </p:spPr>
        <p:txBody>
          <a:bodyPr/>
          <a:lstStyle/>
          <a:p>
            <a:pPr eaLnBrk="1" hangingPunct="1"/>
            <a:r>
              <a:rPr lang="en-US" altLang="en-US" sz="4000" dirty="0"/>
              <a:t>AMSIP</a:t>
            </a:r>
            <a:br>
              <a:rPr lang="en-US" altLang="en-US" sz="4000" dirty="0"/>
            </a:br>
            <a:r>
              <a:rPr lang="en-US" altLang="en-US" sz="2000" dirty="0"/>
              <a:t>(Asset Management Strategic Implementation Plan)</a:t>
            </a:r>
            <a:endParaRPr lang="en-US" altLang="en-US" sz="4000" dirty="0"/>
          </a:p>
        </p:txBody>
      </p:sp>
      <p:sp>
        <p:nvSpPr>
          <p:cNvPr id="54275" name="Text Placeholder 2"/>
          <p:cNvSpPr>
            <a:spLocks noGrp="1"/>
          </p:cNvSpPr>
          <p:nvPr>
            <p:ph type="body" sz="quarter" idx="14"/>
          </p:nvPr>
        </p:nvSpPr>
        <p:spPr>
          <a:xfrm>
            <a:off x="2101850" y="4838700"/>
            <a:ext cx="4940300" cy="1300163"/>
          </a:xfrm>
        </p:spPr>
        <p:txBody>
          <a:bodyPr>
            <a:normAutofit/>
          </a:bodyPr>
          <a:lstStyle/>
          <a:p>
            <a:pPr eaLnBrk="1" hangingPunct="1">
              <a:spcBef>
                <a:spcPct val="0"/>
              </a:spcBef>
            </a:pPr>
            <a:r>
              <a:rPr lang="en-US" altLang="en-US" dirty="0"/>
              <a:t>Dave Solsrud, PE</a:t>
            </a:r>
          </a:p>
          <a:p>
            <a:pPr eaLnBrk="1" hangingPunct="1">
              <a:spcBef>
                <a:spcPct val="0"/>
              </a:spcBef>
            </a:pPr>
            <a:r>
              <a:rPr lang="en-US" altLang="en-US" dirty="0"/>
              <a:t>AMPO  - Asset Management Program Office</a:t>
            </a:r>
          </a:p>
          <a:p>
            <a:pPr eaLnBrk="1" hangingPunct="1">
              <a:spcBef>
                <a:spcPct val="0"/>
              </a:spcBef>
            </a:pPr>
            <a:r>
              <a:rPr lang="en-US" altLang="en-US" dirty="0"/>
              <a:t>Minnesota Department of Transportation</a:t>
            </a:r>
          </a:p>
        </p:txBody>
      </p:sp>
      <p:sp>
        <p:nvSpPr>
          <p:cNvPr id="3" name="TextBox 2">
            <a:extLst>
              <a:ext uri="{FF2B5EF4-FFF2-40B4-BE49-F238E27FC236}">
                <a16:creationId xmlns:a16="http://schemas.microsoft.com/office/drawing/2014/main" id="{F03993C7-EF7E-40B7-BD37-D390A3AE7B2F}"/>
              </a:ext>
            </a:extLst>
          </p:cNvPr>
          <p:cNvSpPr txBox="1"/>
          <p:nvPr/>
        </p:nvSpPr>
        <p:spPr>
          <a:xfrm>
            <a:off x="1957754" y="984738"/>
            <a:ext cx="5084396" cy="830997"/>
          </a:xfrm>
          <a:prstGeom prst="rect">
            <a:avLst/>
          </a:prstGeom>
          <a:noFill/>
        </p:spPr>
        <p:txBody>
          <a:bodyPr wrap="square" rtlCol="0">
            <a:spAutoFit/>
          </a:bodyPr>
          <a:lstStyle/>
          <a:p>
            <a:r>
              <a:rPr lang="en-US" sz="2400" b="1" i="1" dirty="0"/>
              <a:t>What are we going to do with all this asset management data?!</a:t>
            </a:r>
          </a:p>
        </p:txBody>
      </p:sp>
    </p:spTree>
    <p:extLst>
      <p:ext uri="{BB962C8B-B14F-4D97-AF65-F5344CB8AC3E}">
        <p14:creationId xmlns:p14="http://schemas.microsoft.com/office/powerpoint/2010/main" val="22540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altLang="en-US" dirty="0"/>
              <a:t>Who Uses Asset Data? Maintenance Measures </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Words – maintenance performance measures, 1 measure example, demand computation, resource needs </a:t>
            </a:r>
          </a:p>
          <a:p>
            <a:pPr marL="914377" lvl="2" indent="0">
              <a:buNone/>
              <a:defRPr/>
            </a:pPr>
            <a:endParaRPr lang="en-US" sz="2400" dirty="0"/>
          </a:p>
          <a:p>
            <a:pPr marL="914377" lvl="2" indent="0">
              <a:buNone/>
              <a:defRPr/>
            </a:pPr>
            <a:r>
              <a:rPr lang="en-US" sz="2400" dirty="0"/>
              <a:t>Should we show the suite of maintenance measures?</a:t>
            </a:r>
          </a:p>
          <a:p>
            <a:pPr marL="914377" lvl="2" indent="0">
              <a:buNone/>
              <a:defRPr/>
            </a:pPr>
            <a:r>
              <a:rPr lang="en-US" sz="2400" dirty="0"/>
              <a:t>Can we show LOS prioritization somehow? </a:t>
            </a:r>
          </a:p>
          <a:p>
            <a:pPr marL="914377" lvl="2" indent="0">
              <a:buNone/>
              <a:defRPr/>
            </a:pPr>
            <a:r>
              <a:rPr lang="en-US" sz="2400" dirty="0"/>
              <a:t>List customers, analysts, skillsets</a:t>
            </a:r>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10</a:t>
            </a:fld>
            <a:endParaRPr lang="en-US" dirty="0"/>
          </a:p>
        </p:txBody>
      </p:sp>
    </p:spTree>
    <p:extLst>
      <p:ext uri="{BB962C8B-B14F-4D97-AF65-F5344CB8AC3E}">
        <p14:creationId xmlns:p14="http://schemas.microsoft.com/office/powerpoint/2010/main" val="2192227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altLang="en-US" dirty="0"/>
              <a:t>Who Uses Asset Data? Maintenance Planning</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Map based work planning support</a:t>
            </a:r>
          </a:p>
          <a:p>
            <a:pPr marL="914377" lvl="2" indent="0">
              <a:buNone/>
              <a:defRPr/>
            </a:pPr>
            <a:endParaRPr lang="en-US" sz="2400" dirty="0"/>
          </a:p>
          <a:p>
            <a:pPr marL="914377" lvl="2" indent="0">
              <a:buNone/>
              <a:defRPr/>
            </a:pPr>
            <a:r>
              <a:rPr lang="en-US" sz="2400" dirty="0"/>
              <a:t>What level does this manifest best?  Maintenance work planning vs future </a:t>
            </a:r>
            <a:r>
              <a:rPr lang="en-US" sz="2400" dirty="0" err="1"/>
              <a:t>constuction</a:t>
            </a:r>
            <a:r>
              <a:rPr lang="en-US" sz="2400" dirty="0"/>
              <a:t> projects?</a:t>
            </a:r>
          </a:p>
          <a:p>
            <a:pPr marL="914377" lvl="2" indent="0">
              <a:buNone/>
              <a:defRPr/>
            </a:pPr>
            <a:r>
              <a:rPr lang="en-US" sz="2400" dirty="0"/>
              <a:t>Inspection routing? </a:t>
            </a:r>
          </a:p>
          <a:p>
            <a:pPr marL="914377" lvl="2" indent="0">
              <a:buNone/>
              <a:defRPr/>
            </a:pPr>
            <a:r>
              <a:rPr lang="en-US" sz="2400" dirty="0"/>
              <a:t>Needs within a detoured corridor (IE metro) </a:t>
            </a:r>
          </a:p>
          <a:p>
            <a:pPr marL="914377" lvl="2" indent="0">
              <a:buNone/>
              <a:defRPr/>
            </a:pPr>
            <a:endParaRPr lang="en-US" sz="2400"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11</a:t>
            </a:fld>
            <a:endParaRPr lang="en-US" dirty="0"/>
          </a:p>
        </p:txBody>
      </p:sp>
    </p:spTree>
    <p:extLst>
      <p:ext uri="{BB962C8B-B14F-4D97-AF65-F5344CB8AC3E}">
        <p14:creationId xmlns:p14="http://schemas.microsoft.com/office/powerpoint/2010/main" val="2722083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r>
              <a:rPr lang="en-US" altLang="en-US" dirty="0"/>
              <a:t>Who Uses Asset Data? System Size</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General information requests? </a:t>
            </a:r>
          </a:p>
          <a:p>
            <a:pPr marL="914377" lvl="2" indent="0">
              <a:buNone/>
              <a:defRPr/>
            </a:pPr>
            <a:r>
              <a:rPr lang="en-US" sz="2400" dirty="0"/>
              <a:t>Number of signals</a:t>
            </a:r>
          </a:p>
          <a:p>
            <a:pPr marL="914377" lvl="2" indent="0">
              <a:buNone/>
              <a:defRPr/>
            </a:pPr>
            <a:r>
              <a:rPr lang="en-US" sz="2400" dirty="0"/>
              <a:t>How about a more sophisticated sort? Condition 4 culverts in reservation or similar? </a:t>
            </a:r>
          </a:p>
          <a:p>
            <a:pPr marL="914377" lvl="2" indent="0">
              <a:buNone/>
              <a:defRPr/>
            </a:pPr>
            <a:r>
              <a:rPr lang="en-US" sz="2400" dirty="0"/>
              <a:t>Josh? </a:t>
            </a:r>
          </a:p>
          <a:p>
            <a:pPr marL="914377" lvl="2" indent="0">
              <a:buNone/>
              <a:defRPr/>
            </a:pPr>
            <a:endParaRPr lang="en-US" sz="2400"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12</a:t>
            </a:fld>
            <a:endParaRPr lang="en-US" dirty="0"/>
          </a:p>
        </p:txBody>
      </p:sp>
    </p:spTree>
    <p:extLst>
      <p:ext uri="{BB962C8B-B14F-4D97-AF65-F5344CB8AC3E}">
        <p14:creationId xmlns:p14="http://schemas.microsoft.com/office/powerpoint/2010/main" val="2261552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r>
              <a:rPr lang="en-US" altLang="en-US" dirty="0"/>
              <a:t>Who Uses Asset Data? Cost/Productivity</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Cost models - $’s/patching mile by district</a:t>
            </a:r>
          </a:p>
          <a:p>
            <a:pPr marL="914377" lvl="2" indent="0">
              <a:buNone/>
              <a:defRPr/>
            </a:pPr>
            <a:r>
              <a:rPr lang="en-US" sz="2400" dirty="0"/>
              <a:t>Other productivity variations – guardrail repair vs ADT? </a:t>
            </a:r>
          </a:p>
          <a:p>
            <a:pPr marL="914377" lvl="2" indent="0">
              <a:buNone/>
              <a:defRPr/>
            </a:pPr>
            <a:r>
              <a:rPr lang="en-US" sz="2400" dirty="0"/>
              <a:t>Comparison of MnDOT to contactor costs? (crack sealing?)</a:t>
            </a:r>
          </a:p>
          <a:p>
            <a:pPr marL="914377" lvl="2" indent="0">
              <a:buNone/>
              <a:defRPr/>
            </a:pPr>
            <a:endParaRPr lang="en-US" sz="2400"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13</a:t>
            </a:fld>
            <a:endParaRPr lang="en-US" dirty="0"/>
          </a:p>
        </p:txBody>
      </p:sp>
    </p:spTree>
    <p:extLst>
      <p:ext uri="{BB962C8B-B14F-4D97-AF65-F5344CB8AC3E}">
        <p14:creationId xmlns:p14="http://schemas.microsoft.com/office/powerpoint/2010/main" val="249804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r>
              <a:rPr lang="en-US" altLang="en-US" dirty="0"/>
              <a:t>Who Uses Asset Data? Spatial Analysis</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Heat maps of some kind – frequently hit guardrail? Other</a:t>
            </a:r>
          </a:p>
          <a:p>
            <a:pPr marL="914377" lvl="2" indent="0">
              <a:buNone/>
              <a:defRPr/>
            </a:pPr>
            <a:endParaRPr lang="en-US" sz="2400"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14</a:t>
            </a:fld>
            <a:endParaRPr lang="en-US" dirty="0"/>
          </a:p>
        </p:txBody>
      </p:sp>
    </p:spTree>
    <p:extLst>
      <p:ext uri="{BB962C8B-B14F-4D97-AF65-F5344CB8AC3E}">
        <p14:creationId xmlns:p14="http://schemas.microsoft.com/office/powerpoint/2010/main" val="3695427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r>
              <a:rPr lang="en-US" altLang="en-US" dirty="0"/>
              <a:t>Who Uses Asset Data? Dashboards</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What would be a good dashboard for a DE or Maintenance Engineer?</a:t>
            </a:r>
          </a:p>
          <a:p>
            <a:pPr marL="914377" lvl="2" indent="0">
              <a:buNone/>
              <a:defRPr/>
            </a:pPr>
            <a:endParaRPr lang="en-US" sz="2400"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15</a:t>
            </a:fld>
            <a:endParaRPr lang="en-US" dirty="0"/>
          </a:p>
        </p:txBody>
      </p:sp>
    </p:spTree>
    <p:extLst>
      <p:ext uri="{BB962C8B-B14F-4D97-AF65-F5344CB8AC3E}">
        <p14:creationId xmlns:p14="http://schemas.microsoft.com/office/powerpoint/2010/main" val="303435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r>
              <a:rPr lang="en-US" altLang="en-US" dirty="0"/>
              <a:t>Who Uses Asset Data? </a:t>
            </a:r>
            <a:r>
              <a:rPr lang="en-US" altLang="en-US" dirty="0" err="1"/>
              <a:t>Maint</a:t>
            </a:r>
            <a:r>
              <a:rPr lang="en-US" altLang="en-US" dirty="0"/>
              <a:t>/Capital</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Maintenance and Capital coordination – CHIMES projects vs maintenance needs somehow?</a:t>
            </a:r>
          </a:p>
          <a:p>
            <a:pPr marL="914377" lvl="2" indent="0">
              <a:buNone/>
              <a:defRPr/>
            </a:pPr>
            <a:r>
              <a:rPr lang="en-US" sz="2400" dirty="0"/>
              <a:t>Guardrail by capital vs maintenance</a:t>
            </a:r>
          </a:p>
          <a:p>
            <a:pPr marL="914377" lvl="2" indent="0">
              <a:buNone/>
              <a:defRPr/>
            </a:pPr>
            <a:r>
              <a:rPr lang="en-US" sz="2400" dirty="0"/>
              <a:t>PM by Capital vs maintenance</a:t>
            </a:r>
          </a:p>
          <a:p>
            <a:pPr marL="914377" lvl="2" indent="0">
              <a:buNone/>
              <a:defRPr/>
            </a:pPr>
            <a:endParaRPr lang="en-US" sz="2400"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16</a:t>
            </a:fld>
            <a:endParaRPr lang="en-US" dirty="0"/>
          </a:p>
        </p:txBody>
      </p:sp>
      <p:pic>
        <p:nvPicPr>
          <p:cNvPr id="5" name="Picture 1">
            <a:extLst>
              <a:ext uri="{FF2B5EF4-FFF2-40B4-BE49-F238E27FC236}">
                <a16:creationId xmlns:a16="http://schemas.microsoft.com/office/drawing/2014/main" id="{A947BCD9-D77C-47C8-8C3C-709213FD79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3394" y="2441428"/>
            <a:ext cx="2001140" cy="414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85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r>
              <a:rPr lang="en-US" altLang="en-US" dirty="0"/>
              <a:t>Who Uses Asset Data? Scoping</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How can we best show this? Scoping Map? Or analysis?</a:t>
            </a:r>
          </a:p>
          <a:p>
            <a:pPr marL="914377" lvl="2" indent="0">
              <a:buNone/>
              <a:defRPr/>
            </a:pPr>
            <a:endParaRPr lang="en-US" sz="2400"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17</a:t>
            </a:fld>
            <a:endParaRPr lang="en-US" dirty="0"/>
          </a:p>
        </p:txBody>
      </p:sp>
    </p:spTree>
    <p:extLst>
      <p:ext uri="{BB962C8B-B14F-4D97-AF65-F5344CB8AC3E}">
        <p14:creationId xmlns:p14="http://schemas.microsoft.com/office/powerpoint/2010/main" val="105120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r>
              <a:rPr lang="en-US" altLang="en-US" dirty="0"/>
              <a:t>Who Uses Asset Data? Procurement</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Mastic per mile of patching or sealing?</a:t>
            </a:r>
          </a:p>
          <a:p>
            <a:pPr marL="914377" lvl="2" indent="0">
              <a:buNone/>
              <a:defRPr/>
            </a:pPr>
            <a:r>
              <a:rPr lang="en-US" sz="2400" dirty="0" err="1"/>
              <a:t>Gaurdrail</a:t>
            </a:r>
            <a:r>
              <a:rPr lang="en-US" sz="2400" dirty="0"/>
              <a:t> parts needed for</a:t>
            </a:r>
          </a:p>
          <a:p>
            <a:pPr marL="914377" lvl="2" indent="0">
              <a:buNone/>
              <a:defRPr/>
            </a:pPr>
            <a:r>
              <a:rPr lang="en-US" sz="2400" dirty="0"/>
              <a:t>Lin ft of liner using culvert decision tree? </a:t>
            </a:r>
          </a:p>
          <a:p>
            <a:pPr marL="914377" lvl="2" indent="0">
              <a:buNone/>
              <a:defRPr/>
            </a:pPr>
            <a:endParaRPr lang="en-US" sz="2400"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18</a:t>
            </a:fld>
            <a:endParaRPr lang="en-US" dirty="0"/>
          </a:p>
        </p:txBody>
      </p:sp>
    </p:spTree>
    <p:extLst>
      <p:ext uri="{BB962C8B-B14F-4D97-AF65-F5344CB8AC3E}">
        <p14:creationId xmlns:p14="http://schemas.microsoft.com/office/powerpoint/2010/main" val="2263723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altLang="en-US" dirty="0"/>
              <a:t>Who Uses Asset </a:t>
            </a:r>
            <a:r>
              <a:rPr lang="en-US" altLang="en-US" dirty="0" err="1"/>
              <a:t>Data?Consigned</a:t>
            </a:r>
            <a:r>
              <a:rPr lang="en-US" altLang="en-US" dirty="0"/>
              <a:t> inventory </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Report of consumption vs SWIFT for cycle counts? </a:t>
            </a:r>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19</a:t>
            </a:fld>
            <a:endParaRPr lang="en-US" dirty="0"/>
          </a:p>
        </p:txBody>
      </p:sp>
    </p:spTree>
    <p:extLst>
      <p:ext uri="{BB962C8B-B14F-4D97-AF65-F5344CB8AC3E}">
        <p14:creationId xmlns:p14="http://schemas.microsoft.com/office/powerpoint/2010/main" val="369964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AMSIP Project</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Brief Recap – status, meetings since last ops div, decisions</a:t>
            </a:r>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2</a:t>
            </a:fld>
            <a:endParaRPr lang="en-US" dirty="0"/>
          </a:p>
        </p:txBody>
      </p:sp>
    </p:spTree>
    <p:extLst>
      <p:ext uri="{BB962C8B-B14F-4D97-AF65-F5344CB8AC3E}">
        <p14:creationId xmlns:p14="http://schemas.microsoft.com/office/powerpoint/2010/main" val="4189045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altLang="en-US" dirty="0"/>
              <a:t>Who Uses Asset Data? Capital Planning Info </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0" indent="0">
              <a:buNone/>
              <a:defRPr/>
            </a:pPr>
            <a:r>
              <a:rPr lang="en-US" dirty="0"/>
              <a:t>Roadside asset needs by request of district planners?</a:t>
            </a:r>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20</a:t>
            </a:fld>
            <a:endParaRPr lang="en-US" dirty="0"/>
          </a:p>
        </p:txBody>
      </p:sp>
    </p:spTree>
    <p:extLst>
      <p:ext uri="{BB962C8B-B14F-4D97-AF65-F5344CB8AC3E}">
        <p14:creationId xmlns:p14="http://schemas.microsoft.com/office/powerpoint/2010/main" val="1878686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Who Uses Asset Data? Risk Mitigation</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Inspections performance?</a:t>
            </a:r>
          </a:p>
          <a:p>
            <a:pPr marL="914377" lvl="2" indent="0">
              <a:buNone/>
              <a:defRPr/>
            </a:pPr>
            <a:r>
              <a:rPr lang="en-US" sz="2400" dirty="0"/>
              <a:t>Poor condition assets?</a:t>
            </a:r>
          </a:p>
          <a:p>
            <a:pPr marL="914377" lvl="2" indent="0">
              <a:buNone/>
              <a:defRPr/>
            </a:pPr>
            <a:r>
              <a:rPr lang="en-US" sz="2400" dirty="0"/>
              <a:t>Location of hidden assets such as underground Geotech</a:t>
            </a:r>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21</a:t>
            </a:fld>
            <a:endParaRPr lang="en-US" dirty="0"/>
          </a:p>
        </p:txBody>
      </p:sp>
    </p:spTree>
    <p:extLst>
      <p:ext uri="{BB962C8B-B14F-4D97-AF65-F5344CB8AC3E}">
        <p14:creationId xmlns:p14="http://schemas.microsoft.com/office/powerpoint/2010/main" val="904965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Who Uses Asset Data? Regulatory</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GSOC Mapping</a:t>
            </a:r>
          </a:p>
          <a:p>
            <a:pPr marL="914377" lvl="2" indent="0">
              <a:buNone/>
              <a:defRPr/>
            </a:pPr>
            <a:r>
              <a:rPr lang="en-US" sz="2400" dirty="0"/>
              <a:t>MS4</a:t>
            </a:r>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22</a:t>
            </a:fld>
            <a:endParaRPr lang="en-US" dirty="0"/>
          </a:p>
        </p:txBody>
      </p:sp>
    </p:spTree>
    <p:extLst>
      <p:ext uri="{BB962C8B-B14F-4D97-AF65-F5344CB8AC3E}">
        <p14:creationId xmlns:p14="http://schemas.microsoft.com/office/powerpoint/2010/main" val="290881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Who Uses Asset Data? Sustainability </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Map of salt use in sensitive areas? </a:t>
            </a:r>
          </a:p>
          <a:p>
            <a:pPr marL="914377" lvl="2" indent="0">
              <a:buNone/>
              <a:defRPr/>
            </a:pPr>
            <a:r>
              <a:rPr lang="en-US" sz="2400" dirty="0"/>
              <a:t>Slope Vulnerability?</a:t>
            </a:r>
          </a:p>
          <a:p>
            <a:pPr marL="914377" lvl="2" indent="0">
              <a:buNone/>
              <a:defRPr/>
            </a:pPr>
            <a:endParaRPr lang="en-US" sz="2400"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23</a:t>
            </a:fld>
            <a:endParaRPr lang="en-US" dirty="0"/>
          </a:p>
        </p:txBody>
      </p:sp>
    </p:spTree>
    <p:extLst>
      <p:ext uri="{BB962C8B-B14F-4D97-AF65-F5344CB8AC3E}">
        <p14:creationId xmlns:p14="http://schemas.microsoft.com/office/powerpoint/2010/main" val="1056281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Who Uses Asset Data? Design </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Sign plans</a:t>
            </a:r>
          </a:p>
          <a:p>
            <a:pPr marL="914377" lvl="2" indent="0">
              <a:buNone/>
              <a:defRPr/>
            </a:pPr>
            <a:endParaRPr lang="en-US" sz="2400"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24</a:t>
            </a:fld>
            <a:endParaRPr lang="en-US" dirty="0"/>
          </a:p>
        </p:txBody>
      </p:sp>
    </p:spTree>
    <p:extLst>
      <p:ext uri="{BB962C8B-B14F-4D97-AF65-F5344CB8AC3E}">
        <p14:creationId xmlns:p14="http://schemas.microsoft.com/office/powerpoint/2010/main" val="178635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Who Uses Asset Data? Financial </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Damage Restitution</a:t>
            </a:r>
          </a:p>
          <a:p>
            <a:pPr marL="914377" lvl="2" indent="0">
              <a:buNone/>
              <a:defRPr/>
            </a:pPr>
            <a:r>
              <a:rPr lang="en-US" sz="2400" dirty="0"/>
              <a:t>ER tracking</a:t>
            </a:r>
          </a:p>
          <a:p>
            <a:pPr marL="914377" lvl="2" indent="0">
              <a:buNone/>
              <a:defRPr/>
            </a:pPr>
            <a:r>
              <a:rPr lang="en-US" sz="2400" dirty="0"/>
              <a:t>TAMS plain language work types</a:t>
            </a:r>
          </a:p>
          <a:p>
            <a:pPr marL="914377" lvl="2" indent="0">
              <a:buNone/>
              <a:defRPr/>
            </a:pPr>
            <a:endParaRPr lang="en-US" sz="2400"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25</a:t>
            </a:fld>
            <a:endParaRPr lang="en-US" dirty="0"/>
          </a:p>
        </p:txBody>
      </p:sp>
    </p:spTree>
    <p:extLst>
      <p:ext uri="{BB962C8B-B14F-4D97-AF65-F5344CB8AC3E}">
        <p14:creationId xmlns:p14="http://schemas.microsoft.com/office/powerpoint/2010/main" val="3567091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altLang="en-US" dirty="0"/>
              <a:t>Who Uses Asset Data? Asset Management </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PM work triggers (Cameron’s signal example)</a:t>
            </a:r>
          </a:p>
          <a:p>
            <a:pPr marL="914377" lvl="2" indent="0">
              <a:buNone/>
              <a:defRPr/>
            </a:pPr>
            <a:r>
              <a:rPr lang="en-US" sz="2400" dirty="0"/>
              <a:t>Drainage pond maintenance</a:t>
            </a:r>
          </a:p>
          <a:p>
            <a:pPr marL="914377" lvl="2" indent="0">
              <a:buNone/>
              <a:defRPr/>
            </a:pPr>
            <a:endParaRPr lang="en-US" sz="2400"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26</a:t>
            </a:fld>
            <a:endParaRPr lang="en-US" dirty="0"/>
          </a:p>
        </p:txBody>
      </p:sp>
    </p:spTree>
    <p:extLst>
      <p:ext uri="{BB962C8B-B14F-4D97-AF65-F5344CB8AC3E}">
        <p14:creationId xmlns:p14="http://schemas.microsoft.com/office/powerpoint/2010/main" val="3852713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r>
              <a:rPr lang="en-US" altLang="en-US" dirty="0"/>
              <a:t>End of 2/24 OPS </a:t>
            </a:r>
            <a:r>
              <a:rPr lang="en-US" altLang="en-US" dirty="0" err="1"/>
              <a:t>Div</a:t>
            </a:r>
            <a:r>
              <a:rPr lang="en-US" altLang="en-US" dirty="0"/>
              <a:t> Pres</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endParaRPr lang="en-US" sz="2400"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27</a:t>
            </a:fld>
            <a:endParaRPr lang="en-US" dirty="0"/>
          </a:p>
        </p:txBody>
      </p:sp>
    </p:spTree>
    <p:extLst>
      <p:ext uri="{BB962C8B-B14F-4D97-AF65-F5344CB8AC3E}">
        <p14:creationId xmlns:p14="http://schemas.microsoft.com/office/powerpoint/2010/main" val="330349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agenda/outcomes</a:t>
            </a:r>
          </a:p>
        </p:txBody>
      </p:sp>
      <p:sp>
        <p:nvSpPr>
          <p:cNvPr id="3" name="Content Placeholder 2"/>
          <p:cNvSpPr>
            <a:spLocks noGrp="1"/>
          </p:cNvSpPr>
          <p:nvPr>
            <p:ph idx="1"/>
          </p:nvPr>
        </p:nvSpPr>
        <p:spPr/>
        <p:txBody>
          <a:bodyPr>
            <a:normAutofit lnSpcReduction="10000"/>
          </a:bodyPr>
          <a:lstStyle/>
          <a:p>
            <a:r>
              <a:rPr lang="en-US" dirty="0"/>
              <a:t>Thanks to OPS </a:t>
            </a:r>
          </a:p>
          <a:p>
            <a:r>
              <a:rPr lang="en-US" dirty="0"/>
              <a:t>Understanding of ASMIP</a:t>
            </a:r>
          </a:p>
          <a:p>
            <a:pPr lvl="1"/>
            <a:r>
              <a:rPr lang="en-US" dirty="0"/>
              <a:t>Status</a:t>
            </a:r>
          </a:p>
          <a:p>
            <a:pPr lvl="1"/>
            <a:r>
              <a:rPr lang="en-US" dirty="0"/>
              <a:t>Scope</a:t>
            </a:r>
          </a:p>
          <a:p>
            <a:pPr lvl="1"/>
            <a:r>
              <a:rPr lang="en-US" dirty="0"/>
              <a:t>Implications</a:t>
            </a:r>
          </a:p>
          <a:p>
            <a:pPr lvl="1"/>
            <a:r>
              <a:rPr lang="en-US" dirty="0"/>
              <a:t>Tradeoff Process</a:t>
            </a:r>
          </a:p>
          <a:p>
            <a:r>
              <a:rPr lang="en-US" dirty="0"/>
              <a:t>Dialog</a:t>
            </a:r>
          </a:p>
          <a:p>
            <a:r>
              <a:rPr lang="en-US" dirty="0" err="1"/>
              <a:t>Committment</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2/11/2021</a:t>
            </a:fld>
            <a:endParaRPr lang="en-US" dirty="0"/>
          </a:p>
        </p:txBody>
      </p:sp>
      <p:sp>
        <p:nvSpPr>
          <p:cNvPr id="5" name="Footer Placeholder 4"/>
          <p:cNvSpPr>
            <a:spLocks noGrp="1"/>
          </p:cNvSpPr>
          <p:nvPr>
            <p:ph type="ftr" sz="quarter" idx="3"/>
          </p:nvPr>
        </p:nvSpPr>
        <p:spPr/>
        <p:txBody>
          <a:bodyPr/>
          <a:lstStyle/>
          <a:p>
            <a:r>
              <a:rPr lang="en-US"/>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382835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p>
        </p:txBody>
      </p:sp>
      <p:sp>
        <p:nvSpPr>
          <p:cNvPr id="3" name="Content Placeholder 2"/>
          <p:cNvSpPr>
            <a:spLocks noGrp="1"/>
          </p:cNvSpPr>
          <p:nvPr>
            <p:ph idx="1"/>
          </p:nvPr>
        </p:nvSpPr>
        <p:spPr>
          <a:xfrm>
            <a:off x="628650" y="1825624"/>
            <a:ext cx="7886700" cy="4530727"/>
          </a:xfrm>
        </p:spPr>
        <p:txBody>
          <a:bodyPr>
            <a:normAutofit/>
          </a:bodyPr>
          <a:lstStyle/>
          <a:p>
            <a:r>
              <a:rPr lang="en-US" dirty="0"/>
              <a:t>Thanks to OPS for engagement</a:t>
            </a:r>
          </a:p>
          <a:p>
            <a:r>
              <a:rPr lang="en-US" dirty="0"/>
              <a:t>Team Members</a:t>
            </a:r>
          </a:p>
          <a:p>
            <a:pPr lvl="1"/>
            <a:r>
              <a:rPr lang="en-US" sz="1400" b="1" dirty="0"/>
              <a:t>Matrix:</a:t>
            </a:r>
            <a:r>
              <a:rPr lang="en-US" sz="1400" dirty="0"/>
              <a:t> Jay, Mike Barnes, Perry Collins, Paul Czech, Mike Ginnaty, Susann Karnowski, Bill Pirkl, Mark Schoenfelder, Todd Stevens, Mitch Webster. </a:t>
            </a:r>
          </a:p>
          <a:p>
            <a:pPr lvl="1"/>
            <a:r>
              <a:rPr lang="en-US" sz="1400" b="1" dirty="0"/>
              <a:t>Geotech: </a:t>
            </a:r>
            <a:r>
              <a:rPr lang="en-US" sz="1400" dirty="0"/>
              <a:t>Shiloh, Steve Kirsch, Pat Huston, Charlie Kremer, Doug Maki, Mary Safgren, Dustin Thomas, Amy Thorson</a:t>
            </a:r>
          </a:p>
          <a:p>
            <a:pPr lvl="1"/>
            <a:r>
              <a:rPr lang="en-US" sz="1400" b="1" dirty="0"/>
              <a:t>PM: </a:t>
            </a:r>
            <a:r>
              <a:rPr lang="en-US" sz="1400" dirty="0"/>
              <a:t>Greg Ous, Greg Paulson, Dave Van Deusen, Tom Meath, Ronda Allis, Jamie Hukriede, Mike Leegard</a:t>
            </a:r>
          </a:p>
          <a:p>
            <a:pPr lvl="1"/>
            <a:r>
              <a:rPr lang="en-US" sz="1400" b="1" dirty="0"/>
              <a:t>Communications:</a:t>
            </a:r>
            <a:r>
              <a:rPr lang="en-US" sz="1400" dirty="0"/>
              <a:t> JT, Jon Huseby, Jeff Perkins, Sheila Kauppi, Steve Lund, Jed Falgren, Jon Mason, Mike Dougherty</a:t>
            </a:r>
          </a:p>
          <a:p>
            <a:pPr lvl="1"/>
            <a:r>
              <a:rPr lang="en-US" sz="1400" b="1" dirty="0"/>
              <a:t>TAMP:</a:t>
            </a:r>
            <a:r>
              <a:rPr lang="en-US" sz="1400" dirty="0"/>
              <a:t> Duane Hill, Todd Campbell, Lindsey Bruer, Lynn Clarkowski, Sheila Johnson, Mark Panek</a:t>
            </a:r>
          </a:p>
          <a:p>
            <a:pPr lvl="1"/>
            <a:r>
              <a:rPr lang="en-US" sz="1400" dirty="0"/>
              <a:t>39*1*9=351 Theoretical Hrs. </a:t>
            </a:r>
          </a:p>
        </p:txBody>
      </p:sp>
      <p:sp>
        <p:nvSpPr>
          <p:cNvPr id="4" name="Date Placeholder 3"/>
          <p:cNvSpPr>
            <a:spLocks noGrp="1"/>
          </p:cNvSpPr>
          <p:nvPr>
            <p:ph type="dt" sz="half" idx="10"/>
          </p:nvPr>
        </p:nvSpPr>
        <p:spPr/>
        <p:txBody>
          <a:bodyPr/>
          <a:lstStyle/>
          <a:p>
            <a:fld id="{824D5D47-1752-4D84-8BFB-C2F71A34C932}" type="datetime1">
              <a:rPr lang="en-US" smtClean="0"/>
              <a:t>2/11/2021</a:t>
            </a:fld>
            <a:endParaRPr lang="en-US" dirty="0"/>
          </a:p>
        </p:txBody>
      </p:sp>
      <p:sp>
        <p:nvSpPr>
          <p:cNvPr id="5" name="Footer Placeholder 4"/>
          <p:cNvSpPr>
            <a:spLocks noGrp="1"/>
          </p:cNvSpPr>
          <p:nvPr>
            <p:ph type="ftr" sz="quarter" idx="3"/>
          </p:nvPr>
        </p:nvSpPr>
        <p:spPr/>
        <p:txBody>
          <a:bodyPr/>
          <a:lstStyle/>
          <a:p>
            <a:r>
              <a:rPr lang="en-US"/>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24568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Matrix 1</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List of Assets</a:t>
            </a:r>
          </a:p>
          <a:p>
            <a:pPr marL="914377" lvl="2" indent="0">
              <a:buNone/>
              <a:defRPr/>
            </a:pPr>
            <a:r>
              <a:rPr lang="en-US" sz="2400" dirty="0"/>
              <a:t>Recap of Management Approaches</a:t>
            </a:r>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3</a:t>
            </a:fld>
            <a:endParaRPr lang="en-US" dirty="0"/>
          </a:p>
        </p:txBody>
      </p:sp>
    </p:spTree>
    <p:extLst>
      <p:ext uri="{BB962C8B-B14F-4D97-AF65-F5344CB8AC3E}">
        <p14:creationId xmlns:p14="http://schemas.microsoft.com/office/powerpoint/2010/main" val="4014512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Background</a:t>
            </a:r>
          </a:p>
        </p:txBody>
      </p:sp>
      <p:sp>
        <p:nvSpPr>
          <p:cNvPr id="3" name="Content Placeholder 2"/>
          <p:cNvSpPr>
            <a:spLocks noGrp="1"/>
          </p:cNvSpPr>
          <p:nvPr>
            <p:ph idx="1"/>
          </p:nvPr>
        </p:nvSpPr>
        <p:spPr>
          <a:xfrm>
            <a:off x="628650" y="1639889"/>
            <a:ext cx="8092656" cy="4808411"/>
          </a:xfrm>
        </p:spPr>
        <p:txBody>
          <a:bodyPr>
            <a:normAutofit fontScale="70000" lnSpcReduction="20000"/>
          </a:bodyPr>
          <a:lstStyle/>
          <a:p>
            <a:pPr>
              <a:defRPr/>
            </a:pPr>
            <a:r>
              <a:rPr lang="en-US" dirty="0"/>
              <a:t>“TAMP Implementation Workshop”</a:t>
            </a:r>
          </a:p>
          <a:p>
            <a:pPr lvl="1">
              <a:defRPr/>
            </a:pPr>
            <a:r>
              <a:rPr lang="en-US" dirty="0"/>
              <a:t>Why some assets, not others? (TAMP, AM in general)</a:t>
            </a:r>
          </a:p>
          <a:p>
            <a:pPr lvl="1">
              <a:defRPr/>
            </a:pPr>
            <a:r>
              <a:rPr lang="en-US" dirty="0"/>
              <a:t>What other assets do we want – how do we decide?</a:t>
            </a:r>
          </a:p>
          <a:p>
            <a:pPr lvl="1">
              <a:defRPr/>
            </a:pPr>
            <a:r>
              <a:rPr lang="en-US" dirty="0"/>
              <a:t>What demands on district staff? What resource needs?</a:t>
            </a:r>
          </a:p>
          <a:p>
            <a:pPr lvl="1">
              <a:defRPr/>
            </a:pPr>
            <a:r>
              <a:rPr lang="en-US" dirty="0"/>
              <a:t>What roles, responsibilities?</a:t>
            </a:r>
          </a:p>
          <a:p>
            <a:pPr lvl="1">
              <a:defRPr/>
            </a:pPr>
            <a:r>
              <a:rPr lang="en-US" dirty="0"/>
              <a:t>PM barriers</a:t>
            </a:r>
          </a:p>
          <a:p>
            <a:pPr lvl="1">
              <a:defRPr/>
            </a:pPr>
            <a:r>
              <a:rPr lang="en-US" dirty="0"/>
              <a:t>Maintenance Funding</a:t>
            </a:r>
          </a:p>
          <a:p>
            <a:pPr lvl="1">
              <a:defRPr/>
            </a:pPr>
            <a:r>
              <a:rPr lang="en-US" dirty="0"/>
              <a:t>TAMP vs </a:t>
            </a:r>
            <a:r>
              <a:rPr lang="en-US" dirty="0" err="1"/>
              <a:t>MnSHIP</a:t>
            </a:r>
            <a:r>
              <a:rPr lang="en-US" dirty="0"/>
              <a:t> – how integrated?</a:t>
            </a:r>
          </a:p>
          <a:p>
            <a:pPr lvl="1">
              <a:defRPr/>
            </a:pPr>
            <a:r>
              <a:rPr lang="en-US" dirty="0"/>
              <a:t>What data needs beyond AM, ex: 081, Restitution, Scoping, Design</a:t>
            </a:r>
          </a:p>
          <a:p>
            <a:pPr lvl="1">
              <a:defRPr/>
            </a:pPr>
            <a:r>
              <a:rPr lang="en-US" dirty="0"/>
              <a:t>What’s our long-range goal for asset management? How do we know when we’re there?</a:t>
            </a:r>
          </a:p>
          <a:p>
            <a:pPr lvl="1">
              <a:defRPr/>
            </a:pPr>
            <a:r>
              <a:rPr lang="en-US" dirty="0"/>
              <a:t>Decision making constraints</a:t>
            </a:r>
          </a:p>
          <a:p>
            <a:pPr lvl="1">
              <a:defRPr/>
            </a:pPr>
            <a:r>
              <a:rPr lang="en-US" dirty="0"/>
              <a:t>Etc. </a:t>
            </a:r>
          </a:p>
          <a:p>
            <a:pPr lvl="1">
              <a:defRPr/>
            </a:pPr>
            <a:endParaRPr lang="en-US" dirty="0"/>
          </a:p>
          <a:p>
            <a:pPr lvl="1">
              <a:defRPr/>
            </a:pPr>
            <a:endParaRPr lang="en-US" dirty="0"/>
          </a:p>
          <a:p>
            <a:pPr lvl="1">
              <a:defRPr/>
            </a:pPr>
            <a:endParaRPr lang="en-US" dirty="0"/>
          </a:p>
          <a:p>
            <a:pPr lvl="1">
              <a:defRPr/>
            </a:pPr>
            <a:endParaRPr lang="en-US" dirty="0"/>
          </a:p>
          <a:p>
            <a:pPr lvl="1">
              <a:defRPr/>
            </a:pPr>
            <a:endParaRPr lang="en-US" dirty="0"/>
          </a:p>
          <a:p>
            <a:pPr marL="457189" lvl="1" indent="0">
              <a:buNone/>
              <a:defRPr/>
            </a:pPr>
            <a:endParaRPr lang="en-US"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30</a:t>
            </a:fld>
            <a:endParaRPr lang="en-US" dirty="0"/>
          </a:p>
        </p:txBody>
      </p:sp>
    </p:spTree>
    <p:extLst>
      <p:ext uri="{BB962C8B-B14F-4D97-AF65-F5344CB8AC3E}">
        <p14:creationId xmlns:p14="http://schemas.microsoft.com/office/powerpoint/2010/main" val="201474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Outcomes of the Planning Process</a:t>
            </a:r>
          </a:p>
        </p:txBody>
      </p:sp>
      <p:sp>
        <p:nvSpPr>
          <p:cNvPr id="3" name="Content Placeholder 2"/>
          <p:cNvSpPr>
            <a:spLocks noGrp="1"/>
          </p:cNvSpPr>
          <p:nvPr>
            <p:ph idx="1"/>
          </p:nvPr>
        </p:nvSpPr>
        <p:spPr>
          <a:xfrm>
            <a:off x="628650" y="1639890"/>
            <a:ext cx="8092656" cy="4351338"/>
          </a:xfrm>
        </p:spPr>
        <p:txBody>
          <a:bodyPr>
            <a:normAutofit/>
          </a:bodyPr>
          <a:lstStyle/>
          <a:p>
            <a:pPr>
              <a:defRPr/>
            </a:pPr>
            <a:r>
              <a:rPr lang="en-US" dirty="0"/>
              <a:t>“AMSIP” Components</a:t>
            </a:r>
          </a:p>
          <a:p>
            <a:pPr lvl="1">
              <a:defRPr/>
            </a:pPr>
            <a:r>
              <a:rPr lang="en-US" b="1" dirty="0"/>
              <a:t>Strategic</a:t>
            </a:r>
            <a:r>
              <a:rPr lang="en-US" dirty="0"/>
              <a:t> – Where (how far) are we going? </a:t>
            </a:r>
          </a:p>
          <a:p>
            <a:pPr lvl="2">
              <a:defRPr/>
            </a:pPr>
            <a:r>
              <a:rPr lang="en-US" dirty="0" err="1"/>
              <a:t>MnDOT</a:t>
            </a:r>
            <a:r>
              <a:rPr lang="en-US" dirty="0"/>
              <a:t> SOP =&gt; Tangible</a:t>
            </a:r>
          </a:p>
          <a:p>
            <a:pPr lvl="2">
              <a:defRPr/>
            </a:pPr>
            <a:r>
              <a:rPr lang="en-US" dirty="0"/>
              <a:t>Shared Vision =&gt; Documented</a:t>
            </a:r>
          </a:p>
          <a:p>
            <a:pPr lvl="1">
              <a:defRPr/>
            </a:pPr>
            <a:r>
              <a:rPr lang="en-US" b="1" dirty="0"/>
              <a:t>Implementation</a:t>
            </a:r>
            <a:r>
              <a:rPr lang="en-US" dirty="0"/>
              <a:t> – Roles, Responsibilities, Processes/Practices, Data acquisition &amp; maintenance etc. </a:t>
            </a:r>
          </a:p>
          <a:p>
            <a:pPr lvl="2">
              <a:defRPr/>
            </a:pPr>
            <a:r>
              <a:rPr lang="en-US" dirty="0"/>
              <a:t>Emphasis on Actionable, Tangible outcomes</a:t>
            </a:r>
          </a:p>
          <a:p>
            <a:pPr lvl="2">
              <a:defRPr/>
            </a:pPr>
            <a:r>
              <a:rPr lang="en-US" dirty="0"/>
              <a:t>Maximize number of decisions made during planning effort</a:t>
            </a:r>
          </a:p>
          <a:p>
            <a:pPr lvl="2">
              <a:defRPr/>
            </a:pPr>
            <a:r>
              <a:rPr lang="en-US" dirty="0"/>
              <a:t>Emphasis on collaborative plan development </a:t>
            </a:r>
          </a:p>
          <a:p>
            <a:pPr lvl="1">
              <a:defRPr/>
            </a:pPr>
            <a:endParaRPr lang="en-US" dirty="0"/>
          </a:p>
          <a:p>
            <a:pPr lvl="1">
              <a:defRPr/>
            </a:pPr>
            <a:endParaRPr lang="en-US" dirty="0"/>
          </a:p>
          <a:p>
            <a:pPr lvl="1">
              <a:defRPr/>
            </a:pPr>
            <a:endParaRPr lang="en-US" dirty="0"/>
          </a:p>
          <a:p>
            <a:pPr lvl="1">
              <a:defRPr/>
            </a:pPr>
            <a:endParaRPr lang="en-US" dirty="0"/>
          </a:p>
          <a:p>
            <a:pPr marL="457189" lvl="1" indent="0">
              <a:buNone/>
              <a:defRPr/>
            </a:pPr>
            <a:endParaRPr lang="en-US"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31</a:t>
            </a:fld>
            <a:endParaRPr lang="en-US" dirty="0"/>
          </a:p>
        </p:txBody>
      </p:sp>
    </p:spTree>
    <p:extLst>
      <p:ext uri="{BB962C8B-B14F-4D97-AF65-F5344CB8AC3E}">
        <p14:creationId xmlns:p14="http://schemas.microsoft.com/office/powerpoint/2010/main" val="389394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Project Status</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0" indent="0">
              <a:buNone/>
              <a:defRPr/>
            </a:pPr>
            <a:r>
              <a:rPr lang="en-US" dirty="0"/>
              <a:t>Communications Team: </a:t>
            </a:r>
          </a:p>
          <a:p>
            <a:pPr lvl="1">
              <a:defRPr/>
            </a:pPr>
            <a:r>
              <a:rPr lang="en-US" dirty="0"/>
              <a:t>Victory Declared!</a:t>
            </a:r>
          </a:p>
          <a:p>
            <a:pPr lvl="1">
              <a:defRPr/>
            </a:pPr>
            <a:r>
              <a:rPr lang="en-US" dirty="0"/>
              <a:t>Final Meeting planned 11/30/20</a:t>
            </a:r>
          </a:p>
          <a:p>
            <a:pPr lvl="1">
              <a:defRPr/>
            </a:pPr>
            <a:r>
              <a:rPr lang="en-US" dirty="0"/>
              <a:t>Comprehensive Plan</a:t>
            </a:r>
          </a:p>
          <a:p>
            <a:pPr lvl="2">
              <a:defRPr/>
            </a:pPr>
            <a:r>
              <a:rPr lang="en-US" dirty="0"/>
              <a:t>Stakeholders</a:t>
            </a:r>
          </a:p>
          <a:p>
            <a:pPr lvl="2">
              <a:defRPr/>
            </a:pPr>
            <a:r>
              <a:rPr lang="en-US" dirty="0"/>
              <a:t>Coms Needs</a:t>
            </a:r>
          </a:p>
          <a:p>
            <a:pPr lvl="2">
              <a:defRPr/>
            </a:pPr>
            <a:r>
              <a:rPr lang="en-US" dirty="0"/>
              <a:t>Roadmap</a:t>
            </a:r>
          </a:p>
          <a:p>
            <a:pPr lvl="2">
              <a:defRPr/>
            </a:pPr>
            <a:r>
              <a:rPr lang="en-US" dirty="0"/>
              <a:t>AMPO</a:t>
            </a:r>
          </a:p>
          <a:p>
            <a:pPr lvl="1">
              <a:defRPr/>
            </a:pPr>
            <a:r>
              <a:rPr lang="en-US" dirty="0"/>
              <a:t>OPS Takeaways –</a:t>
            </a:r>
          </a:p>
          <a:p>
            <a:pPr lvl="2">
              <a:defRPr/>
            </a:pPr>
            <a:r>
              <a:rPr lang="en-US" dirty="0"/>
              <a:t>Top-Down Messaging Expectations</a:t>
            </a:r>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32</a:t>
            </a:fld>
            <a:endParaRPr lang="en-US" dirty="0"/>
          </a:p>
        </p:txBody>
      </p:sp>
      <p:pic>
        <p:nvPicPr>
          <p:cNvPr id="5" name="Picture 4">
            <a:extLst>
              <a:ext uri="{FF2B5EF4-FFF2-40B4-BE49-F238E27FC236}">
                <a16:creationId xmlns:a16="http://schemas.microsoft.com/office/drawing/2014/main" id="{046C5BEE-BFF0-46D0-AA67-867F1EF2BA83}"/>
              </a:ext>
            </a:extLst>
          </p:cNvPr>
          <p:cNvPicPr/>
          <p:nvPr/>
        </p:nvPicPr>
        <p:blipFill>
          <a:blip r:embed="rId3"/>
          <a:stretch>
            <a:fillRect/>
          </a:stretch>
        </p:blipFill>
        <p:spPr>
          <a:xfrm>
            <a:off x="3979984" y="2116456"/>
            <a:ext cx="5943600" cy="3190240"/>
          </a:xfrm>
          <a:prstGeom prst="rect">
            <a:avLst/>
          </a:prstGeom>
        </p:spPr>
      </p:pic>
    </p:spTree>
    <p:extLst>
      <p:ext uri="{BB962C8B-B14F-4D97-AF65-F5344CB8AC3E}">
        <p14:creationId xmlns:p14="http://schemas.microsoft.com/office/powerpoint/2010/main" val="3460509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Project Status</a:t>
            </a:r>
          </a:p>
        </p:txBody>
      </p:sp>
      <p:sp>
        <p:nvSpPr>
          <p:cNvPr id="3" name="Content Placeholder 2"/>
          <p:cNvSpPr>
            <a:spLocks noGrp="1"/>
          </p:cNvSpPr>
          <p:nvPr>
            <p:ph idx="1"/>
          </p:nvPr>
        </p:nvSpPr>
        <p:spPr>
          <a:xfrm>
            <a:off x="759278" y="1616140"/>
            <a:ext cx="7054686" cy="4968728"/>
          </a:xfrm>
          <a:prstGeom prst="rect">
            <a:avLst/>
          </a:prstGeom>
        </p:spPr>
        <p:txBody>
          <a:bodyPr>
            <a:normAutofit fontScale="92500" lnSpcReduction="10000"/>
          </a:bodyPr>
          <a:lstStyle/>
          <a:p>
            <a:pPr marL="0" indent="0">
              <a:buNone/>
              <a:defRPr/>
            </a:pPr>
            <a:r>
              <a:rPr lang="en-US" dirty="0"/>
              <a:t>Geotech Team:</a:t>
            </a:r>
          </a:p>
          <a:p>
            <a:pPr lvl="1">
              <a:defRPr/>
            </a:pPr>
            <a:r>
              <a:rPr lang="en-US" dirty="0"/>
              <a:t>Victory Declared!</a:t>
            </a:r>
          </a:p>
          <a:p>
            <a:pPr lvl="1">
              <a:defRPr/>
            </a:pPr>
            <a:r>
              <a:rPr lang="en-US" dirty="0"/>
              <a:t>Asset Taxonomy</a:t>
            </a:r>
          </a:p>
          <a:p>
            <a:pPr lvl="1">
              <a:defRPr/>
            </a:pPr>
            <a:r>
              <a:rPr lang="en-US" dirty="0"/>
              <a:t>Desired Management Approach</a:t>
            </a:r>
          </a:p>
          <a:p>
            <a:pPr lvl="1">
              <a:defRPr/>
            </a:pPr>
            <a:r>
              <a:rPr lang="en-US" dirty="0"/>
              <a:t>Near (&amp; Mid, Long) Term Solution Recs.</a:t>
            </a:r>
          </a:p>
          <a:p>
            <a:pPr lvl="2">
              <a:defRPr/>
            </a:pPr>
            <a:r>
              <a:rPr lang="en-US" dirty="0"/>
              <a:t>As-Built Specs for inventory (future)</a:t>
            </a:r>
          </a:p>
          <a:p>
            <a:pPr lvl="2">
              <a:defRPr/>
            </a:pPr>
            <a:r>
              <a:rPr lang="en-US" dirty="0"/>
              <a:t>“Institutional Knowledge” interviews</a:t>
            </a:r>
          </a:p>
          <a:p>
            <a:pPr lvl="2">
              <a:defRPr/>
            </a:pPr>
            <a:r>
              <a:rPr lang="en-US" dirty="0"/>
              <a:t>Plan extraction</a:t>
            </a:r>
          </a:p>
          <a:p>
            <a:pPr lvl="2">
              <a:defRPr/>
            </a:pPr>
            <a:r>
              <a:rPr lang="en-US" dirty="0"/>
              <a:t>TAMS Configuration, </a:t>
            </a:r>
            <a:r>
              <a:rPr lang="en-US" dirty="0" err="1"/>
              <a:t>Georilla</a:t>
            </a:r>
            <a:r>
              <a:rPr lang="en-US" dirty="0"/>
              <a:t> Access</a:t>
            </a:r>
          </a:p>
          <a:p>
            <a:pPr lvl="1">
              <a:defRPr/>
            </a:pPr>
            <a:r>
              <a:rPr lang="en-US" dirty="0"/>
              <a:t>Incorporated into “Matrix”</a:t>
            </a:r>
          </a:p>
          <a:p>
            <a:pPr lvl="1">
              <a:defRPr/>
            </a:pPr>
            <a:r>
              <a:rPr lang="en-US" b="1" i="1" dirty="0"/>
              <a:t>Subject to “Matrix Trade-Off” decisions</a:t>
            </a:r>
          </a:p>
          <a:p>
            <a:pPr lvl="1">
              <a:defRPr/>
            </a:pPr>
            <a:endParaRPr lang="en-US" dirty="0"/>
          </a:p>
          <a:p>
            <a:pPr lvl="2">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33</a:t>
            </a:fld>
            <a:endParaRPr lang="en-US" dirty="0"/>
          </a:p>
        </p:txBody>
      </p:sp>
      <p:pic>
        <p:nvPicPr>
          <p:cNvPr id="2" name="Picture 1">
            <a:extLst>
              <a:ext uri="{FF2B5EF4-FFF2-40B4-BE49-F238E27FC236}">
                <a16:creationId xmlns:a16="http://schemas.microsoft.com/office/drawing/2014/main" id="{777422AA-CFCF-4C9D-B0FE-5A9D44408576}"/>
              </a:ext>
            </a:extLst>
          </p:cNvPr>
          <p:cNvPicPr>
            <a:picLocks noChangeAspect="1"/>
          </p:cNvPicPr>
          <p:nvPr/>
        </p:nvPicPr>
        <p:blipFill>
          <a:blip r:embed="rId3"/>
          <a:stretch>
            <a:fillRect/>
          </a:stretch>
        </p:blipFill>
        <p:spPr>
          <a:xfrm>
            <a:off x="5140955" y="1616140"/>
            <a:ext cx="2825895" cy="1416123"/>
          </a:xfrm>
          <a:prstGeom prst="rect">
            <a:avLst/>
          </a:prstGeom>
        </p:spPr>
      </p:pic>
    </p:spTree>
    <p:extLst>
      <p:ext uri="{BB962C8B-B14F-4D97-AF65-F5344CB8AC3E}">
        <p14:creationId xmlns:p14="http://schemas.microsoft.com/office/powerpoint/2010/main" val="3228896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Project Status</a:t>
            </a:r>
          </a:p>
        </p:txBody>
      </p:sp>
      <p:sp>
        <p:nvSpPr>
          <p:cNvPr id="3" name="Content Placeholder 2"/>
          <p:cNvSpPr>
            <a:spLocks noGrp="1"/>
          </p:cNvSpPr>
          <p:nvPr>
            <p:ph idx="1"/>
          </p:nvPr>
        </p:nvSpPr>
        <p:spPr>
          <a:xfrm>
            <a:off x="70339" y="2096786"/>
            <a:ext cx="7520887" cy="4968728"/>
          </a:xfrm>
          <a:prstGeom prst="rect">
            <a:avLst/>
          </a:prstGeom>
        </p:spPr>
        <p:txBody>
          <a:bodyPr>
            <a:normAutofit/>
          </a:bodyPr>
          <a:lstStyle/>
          <a:p>
            <a:pPr marL="0" indent="0">
              <a:buNone/>
              <a:defRPr/>
            </a:pPr>
            <a:r>
              <a:rPr lang="en-US" dirty="0"/>
              <a:t>TAMP Team:</a:t>
            </a:r>
          </a:p>
          <a:p>
            <a:pPr lvl="1">
              <a:defRPr/>
            </a:pPr>
            <a:endParaRPr lang="en-US" dirty="0"/>
          </a:p>
          <a:p>
            <a:pPr lvl="1">
              <a:defRPr/>
            </a:pPr>
            <a:r>
              <a:rPr lang="en-US" dirty="0"/>
              <a:t>Implementation Plan Draft:</a:t>
            </a:r>
          </a:p>
          <a:p>
            <a:pPr lvl="2">
              <a:defRPr/>
            </a:pPr>
            <a:r>
              <a:rPr lang="en-US" dirty="0"/>
              <a:t>Short, Long Term – 32 total</a:t>
            </a:r>
          </a:p>
          <a:p>
            <a:pPr lvl="1">
              <a:defRPr/>
            </a:pPr>
            <a:r>
              <a:rPr lang="en-US" dirty="0"/>
              <a:t>OPS implications:</a:t>
            </a:r>
          </a:p>
          <a:p>
            <a:pPr lvl="2">
              <a:defRPr/>
            </a:pPr>
            <a:r>
              <a:rPr lang="en-US" dirty="0"/>
              <a:t>Maintenance Costs/GAPS/TCO</a:t>
            </a:r>
          </a:p>
          <a:p>
            <a:pPr lvl="2">
              <a:defRPr/>
            </a:pPr>
            <a:r>
              <a:rPr lang="en-US" dirty="0"/>
              <a:t>Data needs (See Matrix Team)</a:t>
            </a:r>
          </a:p>
          <a:p>
            <a:pPr lvl="2">
              <a:defRPr/>
            </a:pPr>
            <a:r>
              <a:rPr lang="en-US" dirty="0"/>
              <a:t>Lifecycle Management </a:t>
            </a:r>
          </a:p>
          <a:p>
            <a:pPr lvl="1">
              <a:defRPr/>
            </a:pPr>
            <a:r>
              <a:rPr lang="en-US" b="1" i="1" dirty="0"/>
              <a:t>Subject to “Matrix Trade-Off” decisions</a:t>
            </a:r>
          </a:p>
          <a:p>
            <a:pPr lvl="1">
              <a:defRPr/>
            </a:pPr>
            <a:endParaRPr lang="en-US" dirty="0"/>
          </a:p>
          <a:p>
            <a:pPr lvl="2">
              <a:defRPr/>
            </a:pPr>
            <a:endParaRPr lang="en-US" dirty="0"/>
          </a:p>
          <a:p>
            <a:pPr lvl="2">
              <a:defRPr/>
            </a:pPr>
            <a:endParaRPr lang="en-US" dirty="0"/>
          </a:p>
          <a:p>
            <a:pPr lvl="2">
              <a:defRPr/>
            </a:pPr>
            <a:endParaRPr lang="en-US" dirty="0"/>
          </a:p>
          <a:p>
            <a:pPr lvl="2">
              <a:defRPr/>
            </a:pPr>
            <a:endParaRPr lang="en-US"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34</a:t>
            </a:fld>
            <a:endParaRPr lang="en-US" dirty="0"/>
          </a:p>
        </p:txBody>
      </p:sp>
      <p:pic>
        <p:nvPicPr>
          <p:cNvPr id="2" name="Picture 1">
            <a:extLst>
              <a:ext uri="{FF2B5EF4-FFF2-40B4-BE49-F238E27FC236}">
                <a16:creationId xmlns:a16="http://schemas.microsoft.com/office/drawing/2014/main" id="{62375D8E-68CD-4DF7-A1C1-2EEEB1552468}"/>
              </a:ext>
            </a:extLst>
          </p:cNvPr>
          <p:cNvPicPr>
            <a:picLocks noChangeAspect="1"/>
          </p:cNvPicPr>
          <p:nvPr/>
        </p:nvPicPr>
        <p:blipFill>
          <a:blip r:embed="rId3"/>
          <a:stretch>
            <a:fillRect/>
          </a:stretch>
        </p:blipFill>
        <p:spPr>
          <a:xfrm>
            <a:off x="2344060" y="1752750"/>
            <a:ext cx="6987509" cy="1061932"/>
          </a:xfrm>
          <a:prstGeom prst="rect">
            <a:avLst/>
          </a:prstGeom>
        </p:spPr>
      </p:pic>
      <p:pic>
        <p:nvPicPr>
          <p:cNvPr id="4" name="Picture 3">
            <a:extLst>
              <a:ext uri="{FF2B5EF4-FFF2-40B4-BE49-F238E27FC236}">
                <a16:creationId xmlns:a16="http://schemas.microsoft.com/office/drawing/2014/main" id="{A1115D88-93D0-4A94-AD3E-0BD32DFB22D1}"/>
              </a:ext>
            </a:extLst>
          </p:cNvPr>
          <p:cNvPicPr>
            <a:picLocks noChangeAspect="1"/>
          </p:cNvPicPr>
          <p:nvPr/>
        </p:nvPicPr>
        <p:blipFill>
          <a:blip r:embed="rId4"/>
          <a:stretch>
            <a:fillRect/>
          </a:stretch>
        </p:blipFill>
        <p:spPr>
          <a:xfrm>
            <a:off x="4857044" y="2627752"/>
            <a:ext cx="4216617" cy="3448227"/>
          </a:xfrm>
          <a:prstGeom prst="rect">
            <a:avLst/>
          </a:prstGeom>
        </p:spPr>
      </p:pic>
    </p:spTree>
    <p:extLst>
      <p:ext uri="{BB962C8B-B14F-4D97-AF65-F5344CB8AC3E}">
        <p14:creationId xmlns:p14="http://schemas.microsoft.com/office/powerpoint/2010/main" val="24788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Project Status</a:t>
            </a:r>
          </a:p>
        </p:txBody>
      </p:sp>
      <p:sp>
        <p:nvSpPr>
          <p:cNvPr id="3" name="Content Placeholder 2"/>
          <p:cNvSpPr>
            <a:spLocks noGrp="1"/>
          </p:cNvSpPr>
          <p:nvPr>
            <p:ph idx="1"/>
          </p:nvPr>
        </p:nvSpPr>
        <p:spPr>
          <a:xfrm>
            <a:off x="108355" y="1290073"/>
            <a:ext cx="5188676" cy="5622775"/>
          </a:xfrm>
          <a:prstGeom prst="rect">
            <a:avLst/>
          </a:prstGeom>
        </p:spPr>
        <p:txBody>
          <a:bodyPr>
            <a:normAutofit lnSpcReduction="10000"/>
          </a:bodyPr>
          <a:lstStyle/>
          <a:p>
            <a:pPr marL="0" indent="0">
              <a:buNone/>
              <a:defRPr/>
            </a:pPr>
            <a:r>
              <a:rPr lang="en-US" dirty="0"/>
              <a:t>PM Team:</a:t>
            </a:r>
          </a:p>
          <a:p>
            <a:pPr>
              <a:defRPr/>
            </a:pPr>
            <a:r>
              <a:rPr lang="en-US" sz="1800" dirty="0"/>
              <a:t>Barriers =&gt; Solutions</a:t>
            </a:r>
          </a:p>
          <a:p>
            <a:pPr>
              <a:defRPr/>
            </a:pPr>
            <a:r>
              <a:rPr lang="en-US" sz="1800" strike="sngStrike" dirty="0" err="1"/>
              <a:t>Setasides</a:t>
            </a:r>
            <a:r>
              <a:rPr lang="en-US" sz="1800" strike="sngStrike" dirty="0"/>
              <a:t>, $$$’s Measures</a:t>
            </a:r>
          </a:p>
          <a:p>
            <a:pPr marL="457200" indent="-457200">
              <a:buFont typeface="+mj-lt"/>
              <a:buAutoNum type="arabicPeriod"/>
              <a:defRPr/>
            </a:pPr>
            <a:r>
              <a:rPr lang="en-US" sz="1800" dirty="0"/>
              <a:t>Performance Measures </a:t>
            </a:r>
            <a:r>
              <a:rPr lang="en-US" sz="1200" dirty="0"/>
              <a:t>(MBMT origin)</a:t>
            </a:r>
          </a:p>
          <a:p>
            <a:pPr marL="457200" indent="-457200">
              <a:buFont typeface="+mj-lt"/>
              <a:buAutoNum type="arabicPeriod"/>
              <a:defRPr/>
            </a:pPr>
            <a:r>
              <a:rPr lang="en-US" sz="1800" dirty="0"/>
              <a:t>Programming Process</a:t>
            </a:r>
          </a:p>
          <a:p>
            <a:pPr marL="457200" indent="-457200">
              <a:buFont typeface="+mj-lt"/>
              <a:buAutoNum type="arabicPeriod"/>
              <a:defRPr/>
            </a:pPr>
            <a:r>
              <a:rPr lang="en-US" sz="1800" dirty="0"/>
              <a:t>Reference Availability – Portal or similar</a:t>
            </a:r>
          </a:p>
          <a:p>
            <a:pPr>
              <a:defRPr/>
            </a:pPr>
            <a:r>
              <a:rPr lang="en-US" sz="1800" dirty="0"/>
              <a:t>Vetting – </a:t>
            </a:r>
            <a:r>
              <a:rPr lang="en-US" sz="1800" dirty="0" err="1"/>
              <a:t>Matls</a:t>
            </a:r>
            <a:r>
              <a:rPr lang="en-US" sz="1800" dirty="0"/>
              <a:t> </a:t>
            </a:r>
            <a:r>
              <a:rPr lang="en-US" sz="1800" dirty="0" err="1"/>
              <a:t>Engrs</a:t>
            </a:r>
            <a:r>
              <a:rPr lang="en-US" sz="1800" dirty="0"/>
              <a:t>, Planners, Bridge, Traffic, DE’s, PCMG/CMG, MBMT - Underway</a:t>
            </a:r>
          </a:p>
          <a:p>
            <a:pPr>
              <a:defRPr/>
            </a:pPr>
            <a:r>
              <a:rPr lang="en-US" sz="1800" dirty="0"/>
              <a:t>OPS Takeaways:</a:t>
            </a:r>
          </a:p>
          <a:p>
            <a:pPr lvl="1">
              <a:defRPr/>
            </a:pPr>
            <a:r>
              <a:rPr lang="en-US" sz="1400" dirty="0"/>
              <a:t>Programming or </a:t>
            </a:r>
            <a:r>
              <a:rPr lang="en-US" sz="1400" dirty="0" err="1"/>
              <a:t>Maint</a:t>
            </a:r>
            <a:r>
              <a:rPr lang="en-US" sz="1400" dirty="0"/>
              <a:t> Plan  to Meet Targets</a:t>
            </a:r>
          </a:p>
          <a:p>
            <a:pPr lvl="1">
              <a:defRPr/>
            </a:pPr>
            <a:r>
              <a:rPr lang="en-US" sz="1400" dirty="0"/>
              <a:t>Tradeoffs</a:t>
            </a:r>
          </a:p>
          <a:p>
            <a:pPr lvl="1">
              <a:defRPr/>
            </a:pPr>
            <a:r>
              <a:rPr lang="en-US" sz="1400" dirty="0"/>
              <a:t>Project Execution</a:t>
            </a:r>
          </a:p>
          <a:p>
            <a:pPr lvl="1">
              <a:defRPr/>
            </a:pPr>
            <a:endParaRPr lang="en-US" sz="1400" dirty="0"/>
          </a:p>
          <a:p>
            <a:pPr lvl="1">
              <a:defRPr/>
            </a:pPr>
            <a:endParaRPr lang="en-US" sz="1400" dirty="0"/>
          </a:p>
          <a:p>
            <a:pPr>
              <a:defRPr/>
            </a:pPr>
            <a:endParaRPr lang="en-US" sz="1800" dirty="0"/>
          </a:p>
          <a:p>
            <a:pPr marL="0" indent="0">
              <a:buNone/>
              <a:defRPr/>
            </a:pPr>
            <a:endParaRPr lang="en-US"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35</a:t>
            </a:fld>
            <a:endParaRPr lang="en-US" dirty="0"/>
          </a:p>
        </p:txBody>
      </p:sp>
      <p:pic>
        <p:nvPicPr>
          <p:cNvPr id="2" name="Picture 1">
            <a:extLst>
              <a:ext uri="{FF2B5EF4-FFF2-40B4-BE49-F238E27FC236}">
                <a16:creationId xmlns:a16="http://schemas.microsoft.com/office/drawing/2014/main" id="{7F92863A-E541-4E2D-AF94-383C9EDF3770}"/>
              </a:ext>
            </a:extLst>
          </p:cNvPr>
          <p:cNvPicPr>
            <a:picLocks noChangeAspect="1"/>
          </p:cNvPicPr>
          <p:nvPr/>
        </p:nvPicPr>
        <p:blipFill>
          <a:blip r:embed="rId3"/>
          <a:stretch>
            <a:fillRect/>
          </a:stretch>
        </p:blipFill>
        <p:spPr>
          <a:xfrm>
            <a:off x="5297031" y="1403002"/>
            <a:ext cx="3473629" cy="5181866"/>
          </a:xfrm>
          <a:prstGeom prst="rect">
            <a:avLst/>
          </a:prstGeom>
        </p:spPr>
      </p:pic>
    </p:spTree>
    <p:extLst>
      <p:ext uri="{BB962C8B-B14F-4D97-AF65-F5344CB8AC3E}">
        <p14:creationId xmlns:p14="http://schemas.microsoft.com/office/powerpoint/2010/main" val="933393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Project Status</a:t>
            </a:r>
          </a:p>
        </p:txBody>
      </p:sp>
      <p:sp>
        <p:nvSpPr>
          <p:cNvPr id="3" name="Content Placeholder 2"/>
          <p:cNvSpPr>
            <a:spLocks noGrp="1"/>
          </p:cNvSpPr>
          <p:nvPr>
            <p:ph idx="1"/>
          </p:nvPr>
        </p:nvSpPr>
        <p:spPr>
          <a:xfrm>
            <a:off x="628650" y="1639890"/>
            <a:ext cx="8092656" cy="5218110"/>
          </a:xfrm>
        </p:spPr>
        <p:txBody>
          <a:bodyPr>
            <a:normAutofit/>
          </a:bodyPr>
          <a:lstStyle/>
          <a:p>
            <a:pPr>
              <a:defRPr/>
            </a:pPr>
            <a:r>
              <a:rPr lang="en-US" dirty="0"/>
              <a:t>Matrix Team:</a:t>
            </a:r>
          </a:p>
          <a:p>
            <a:pPr lvl="1">
              <a:defRPr/>
            </a:pPr>
            <a:r>
              <a:rPr lang="en-US" dirty="0"/>
              <a:t>Which assets should we attempt to develop inventory? </a:t>
            </a:r>
          </a:p>
          <a:p>
            <a:pPr lvl="2">
              <a:defRPr/>
            </a:pPr>
            <a:r>
              <a:rPr lang="en-US" dirty="0"/>
              <a:t>How, Who, How to Sustain</a:t>
            </a:r>
          </a:p>
          <a:p>
            <a:pPr lvl="1">
              <a:defRPr/>
            </a:pPr>
            <a:r>
              <a:rPr lang="en-US" dirty="0"/>
              <a:t>70 + Asset Classes</a:t>
            </a:r>
          </a:p>
          <a:p>
            <a:pPr lvl="1">
              <a:defRPr/>
            </a:pPr>
            <a:r>
              <a:rPr lang="en-US" dirty="0"/>
              <a:t>Desired Maintenance Approach Determined (Aspirational)</a:t>
            </a:r>
          </a:p>
          <a:p>
            <a:pPr lvl="2">
              <a:defRPr/>
            </a:pPr>
            <a:r>
              <a:rPr lang="en-US" dirty="0"/>
              <a:t>Tiers =&gt; Data Needs</a:t>
            </a:r>
          </a:p>
          <a:p>
            <a:pPr lvl="1">
              <a:defRPr/>
            </a:pPr>
            <a:r>
              <a:rPr lang="en-US" dirty="0"/>
              <a:t>Numerous Other Drivers: </a:t>
            </a:r>
            <a:r>
              <a:rPr lang="en-US" sz="1700" dirty="0"/>
              <a:t>Mandates, Data Consumers, Risk, Share of Spending (Cap &amp; M&amp;O),  Maturity Gap</a:t>
            </a:r>
          </a:p>
          <a:p>
            <a:pPr lvl="1">
              <a:defRPr/>
            </a:pPr>
            <a:r>
              <a:rPr lang="en-US" dirty="0"/>
              <a:t>Data Collection: Options, Relative Costs</a:t>
            </a:r>
          </a:p>
          <a:p>
            <a:pPr lvl="1">
              <a:defRPr/>
            </a:pPr>
            <a:r>
              <a:rPr lang="en-US" b="1" i="1" dirty="0"/>
              <a:t>Subject to “Matrix Trade-Off” decisions</a:t>
            </a:r>
          </a:p>
          <a:p>
            <a:pPr marL="457189" lvl="1" indent="0">
              <a:buNone/>
              <a:defRPr/>
            </a:pPr>
            <a:endParaRPr lang="en-US" dirty="0"/>
          </a:p>
          <a:p>
            <a:pPr lvl="1">
              <a:defRPr/>
            </a:pPr>
            <a:endParaRPr lang="en-US" dirty="0"/>
          </a:p>
          <a:p>
            <a:pPr lvl="1">
              <a:defRPr/>
            </a:pPr>
            <a:endParaRPr lang="en-US" dirty="0"/>
          </a:p>
          <a:p>
            <a:pPr lvl="1">
              <a:defRPr/>
            </a:pPr>
            <a:endParaRPr lang="en-US" dirty="0"/>
          </a:p>
          <a:p>
            <a:pPr>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36</a:t>
            </a:fld>
            <a:endParaRPr lang="en-US" dirty="0"/>
          </a:p>
        </p:txBody>
      </p:sp>
    </p:spTree>
    <p:extLst>
      <p:ext uri="{BB962C8B-B14F-4D97-AF65-F5344CB8AC3E}">
        <p14:creationId xmlns:p14="http://schemas.microsoft.com/office/powerpoint/2010/main" val="2116256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E96CE760-F6D7-48C0-85A7-432A84CF3A83}"/>
              </a:ext>
            </a:extLst>
          </p:cNvPr>
          <p:cNvSpPr>
            <a:spLocks noGrp="1"/>
          </p:cNvSpPr>
          <p:nvPr>
            <p:ph type="title"/>
          </p:nvPr>
        </p:nvSpPr>
        <p:spPr>
          <a:xfrm>
            <a:off x="877888" y="188913"/>
            <a:ext cx="7886700" cy="914400"/>
          </a:xfrm>
        </p:spPr>
        <p:txBody>
          <a:bodyPr/>
          <a:lstStyle/>
          <a:p>
            <a:r>
              <a:rPr lang="en-US" altLang="en-US"/>
              <a:t>Matrix Data</a:t>
            </a:r>
          </a:p>
        </p:txBody>
      </p:sp>
      <p:sp>
        <p:nvSpPr>
          <p:cNvPr id="4" name="Date Placeholder 3">
            <a:extLst>
              <a:ext uri="{FF2B5EF4-FFF2-40B4-BE49-F238E27FC236}">
                <a16:creationId xmlns:a16="http://schemas.microsoft.com/office/drawing/2014/main" id="{D5BAAF6D-1193-448D-AA31-24FF5955BE11}"/>
              </a:ext>
            </a:extLst>
          </p:cNvPr>
          <p:cNvSpPr>
            <a:spLocks noGrp="1"/>
          </p:cNvSpPr>
          <p:nvPr>
            <p:ph type="dt" sz="quarter" idx="10"/>
          </p:nvPr>
        </p:nvSpPr>
        <p:spPr/>
        <p:txBody>
          <a:bodyPr/>
          <a:lstStyle/>
          <a:p>
            <a:pPr>
              <a:defRPr/>
            </a:pPr>
            <a:fld id="{D7835240-4E1F-4ED3-A135-499DC6E8CF85}" type="datetime1">
              <a:rPr lang="en-US" smtClean="0"/>
              <a:pPr>
                <a:defRPr/>
              </a:pPr>
              <a:t>2/11/2021</a:t>
            </a:fld>
            <a:endParaRPr lang="en-US" dirty="0"/>
          </a:p>
        </p:txBody>
      </p:sp>
      <p:sp>
        <p:nvSpPr>
          <p:cNvPr id="68612" name="Slide Number Placeholder 5">
            <a:extLst>
              <a:ext uri="{FF2B5EF4-FFF2-40B4-BE49-F238E27FC236}">
                <a16:creationId xmlns:a16="http://schemas.microsoft.com/office/drawing/2014/main" id="{152BEA1F-FC2A-43B7-BF53-F7A7F89FD7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7CD9BF4-495C-4612-895E-92ABE2176819}" type="slidenum">
              <a:rPr lang="en-US" altLang="en-US">
                <a:solidFill>
                  <a:schemeClr val="tx2"/>
                </a:solidFill>
              </a:rPr>
              <a:pPr/>
              <a:t>37</a:t>
            </a:fld>
            <a:endParaRPr lang="en-US" altLang="en-US">
              <a:solidFill>
                <a:schemeClr val="tx2"/>
              </a:solidFill>
            </a:endParaRPr>
          </a:p>
        </p:txBody>
      </p:sp>
      <p:sp>
        <p:nvSpPr>
          <p:cNvPr id="68613" name="TextBox 8">
            <a:extLst>
              <a:ext uri="{FF2B5EF4-FFF2-40B4-BE49-F238E27FC236}">
                <a16:creationId xmlns:a16="http://schemas.microsoft.com/office/drawing/2014/main" id="{C2A7301A-8A07-4904-86DA-0C57746D8D4F}"/>
              </a:ext>
            </a:extLst>
          </p:cNvPr>
          <p:cNvSpPr txBox="1">
            <a:spLocks noChangeArrowheads="1"/>
          </p:cNvSpPr>
          <p:nvPr/>
        </p:nvSpPr>
        <p:spPr bwMode="auto">
          <a:xfrm>
            <a:off x="3406775" y="2352675"/>
            <a:ext cx="1133475" cy="9223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FF0000"/>
                </a:solidFill>
              </a:rPr>
              <a:t>Status of </a:t>
            </a:r>
          </a:p>
          <a:p>
            <a:r>
              <a:rPr lang="en-US" altLang="en-US">
                <a:solidFill>
                  <a:srgbClr val="FF0000"/>
                </a:solidFill>
              </a:rPr>
              <a:t>Baseline </a:t>
            </a:r>
          </a:p>
          <a:p>
            <a:r>
              <a:rPr lang="en-US" altLang="en-US">
                <a:solidFill>
                  <a:srgbClr val="FF0000"/>
                </a:solidFill>
              </a:rPr>
              <a:t>Inventory</a:t>
            </a:r>
          </a:p>
        </p:txBody>
      </p:sp>
      <p:sp>
        <p:nvSpPr>
          <p:cNvPr id="68614" name="TextBox 9">
            <a:extLst>
              <a:ext uri="{FF2B5EF4-FFF2-40B4-BE49-F238E27FC236}">
                <a16:creationId xmlns:a16="http://schemas.microsoft.com/office/drawing/2014/main" id="{F5B1B9A1-3BE5-4633-BF3B-0919DB30BEE6}"/>
              </a:ext>
            </a:extLst>
          </p:cNvPr>
          <p:cNvSpPr txBox="1">
            <a:spLocks noChangeArrowheads="1"/>
          </p:cNvSpPr>
          <p:nvPr/>
        </p:nvSpPr>
        <p:spPr bwMode="auto">
          <a:xfrm>
            <a:off x="219075" y="6272213"/>
            <a:ext cx="2901950" cy="3683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FF0000"/>
                </a:solidFill>
              </a:rPr>
              <a:t>Status of Baseline Condition</a:t>
            </a:r>
          </a:p>
        </p:txBody>
      </p:sp>
      <p:sp>
        <p:nvSpPr>
          <p:cNvPr id="68615" name="TextBox 4">
            <a:extLst>
              <a:ext uri="{FF2B5EF4-FFF2-40B4-BE49-F238E27FC236}">
                <a16:creationId xmlns:a16="http://schemas.microsoft.com/office/drawing/2014/main" id="{DC6CB04A-290A-435D-939D-F3D496A6D985}"/>
              </a:ext>
            </a:extLst>
          </p:cNvPr>
          <p:cNvSpPr txBox="1">
            <a:spLocks noChangeArrowheads="1"/>
          </p:cNvSpPr>
          <p:nvPr/>
        </p:nvSpPr>
        <p:spPr bwMode="auto">
          <a:xfrm>
            <a:off x="3121025" y="6132513"/>
            <a:ext cx="1114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t>TBD</a:t>
            </a:r>
          </a:p>
        </p:txBody>
      </p:sp>
      <p:sp>
        <p:nvSpPr>
          <p:cNvPr id="68616" name="TextBox 10">
            <a:extLst>
              <a:ext uri="{FF2B5EF4-FFF2-40B4-BE49-F238E27FC236}">
                <a16:creationId xmlns:a16="http://schemas.microsoft.com/office/drawing/2014/main" id="{B0CE67C5-BF2A-4E33-A36B-2606A7036C0D}"/>
              </a:ext>
            </a:extLst>
          </p:cNvPr>
          <p:cNvSpPr txBox="1">
            <a:spLocks noChangeArrowheads="1"/>
          </p:cNvSpPr>
          <p:nvPr/>
        </p:nvSpPr>
        <p:spPr bwMode="auto">
          <a:xfrm>
            <a:off x="7351713" y="1382713"/>
            <a:ext cx="1666875" cy="3698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FF0000"/>
                </a:solidFill>
              </a:rPr>
              <a:t>Asset Maturity</a:t>
            </a:r>
          </a:p>
        </p:txBody>
      </p:sp>
      <p:pic>
        <p:nvPicPr>
          <p:cNvPr id="68617" name="Picture 11">
            <a:extLst>
              <a:ext uri="{FF2B5EF4-FFF2-40B4-BE49-F238E27FC236}">
                <a16:creationId xmlns:a16="http://schemas.microsoft.com/office/drawing/2014/main" id="{20E45D05-C8C7-4AF3-B7A0-B4F16EF7FF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0050" y="1911350"/>
            <a:ext cx="353853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
            <a:extLst>
              <a:ext uri="{FF2B5EF4-FFF2-40B4-BE49-F238E27FC236}">
                <a16:creationId xmlns:a16="http://schemas.microsoft.com/office/drawing/2014/main" id="{B745C9D8-FD82-4D3B-AE81-B538CC21A2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138" y="611188"/>
            <a:ext cx="3046412"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2">
            <a:extLst>
              <a:ext uri="{FF2B5EF4-FFF2-40B4-BE49-F238E27FC236}">
                <a16:creationId xmlns:a16="http://schemas.microsoft.com/office/drawing/2014/main" id="{7AD3EE51-BB38-4BD9-B698-DB3E097466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379788"/>
            <a:ext cx="345916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2D5C1E80-8D2A-4851-ADE3-76807BDC1AA3}"/>
              </a:ext>
            </a:extLst>
          </p:cNvPr>
          <p:cNvSpPr>
            <a:spLocks noGrp="1"/>
          </p:cNvSpPr>
          <p:nvPr>
            <p:ph type="title"/>
          </p:nvPr>
        </p:nvSpPr>
        <p:spPr/>
        <p:txBody>
          <a:bodyPr>
            <a:normAutofit fontScale="90000"/>
          </a:bodyPr>
          <a:lstStyle/>
          <a:p>
            <a:pPr>
              <a:defRPr/>
            </a:pPr>
            <a:r>
              <a:rPr lang="en-US" altLang="en-US" dirty="0"/>
              <a:t>Matrix Data Results</a:t>
            </a:r>
            <a:br>
              <a:rPr lang="en-US" altLang="en-US" dirty="0"/>
            </a:br>
            <a:r>
              <a:rPr lang="en-US" altLang="en-US" dirty="0"/>
              <a:t>High Value Assets</a:t>
            </a:r>
          </a:p>
        </p:txBody>
      </p:sp>
      <p:sp>
        <p:nvSpPr>
          <p:cNvPr id="4" name="Date Placeholder 3">
            <a:extLst>
              <a:ext uri="{FF2B5EF4-FFF2-40B4-BE49-F238E27FC236}">
                <a16:creationId xmlns:a16="http://schemas.microsoft.com/office/drawing/2014/main" id="{80E548B4-BCBA-43AB-BFB5-70BBEC645322}"/>
              </a:ext>
            </a:extLst>
          </p:cNvPr>
          <p:cNvSpPr>
            <a:spLocks noGrp="1"/>
          </p:cNvSpPr>
          <p:nvPr>
            <p:ph type="dt" sz="quarter" idx="10"/>
          </p:nvPr>
        </p:nvSpPr>
        <p:spPr/>
        <p:txBody>
          <a:bodyPr/>
          <a:lstStyle/>
          <a:p>
            <a:pPr>
              <a:defRPr/>
            </a:pPr>
            <a:fld id="{D7835240-4E1F-4ED3-A135-499DC6E8CF85}" type="datetime1">
              <a:rPr lang="en-US" smtClean="0"/>
              <a:pPr>
                <a:defRPr/>
              </a:pPr>
              <a:t>2/11/2021</a:t>
            </a:fld>
            <a:endParaRPr lang="en-US" dirty="0"/>
          </a:p>
        </p:txBody>
      </p:sp>
      <p:sp>
        <p:nvSpPr>
          <p:cNvPr id="67588" name="Slide Number Placeholder 5">
            <a:extLst>
              <a:ext uri="{FF2B5EF4-FFF2-40B4-BE49-F238E27FC236}">
                <a16:creationId xmlns:a16="http://schemas.microsoft.com/office/drawing/2014/main" id="{D4642B44-FCE1-4C2A-A5A2-AA083437BA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A448840-5194-4DEF-B3F3-18F4090A1D0F}" type="slidenum">
              <a:rPr lang="en-US" altLang="en-US">
                <a:solidFill>
                  <a:schemeClr val="tx2"/>
                </a:solidFill>
              </a:rPr>
              <a:pPr/>
              <a:t>38</a:t>
            </a:fld>
            <a:endParaRPr lang="en-US" altLang="en-US">
              <a:solidFill>
                <a:schemeClr val="tx2"/>
              </a:solidFill>
            </a:endParaRPr>
          </a:p>
        </p:txBody>
      </p:sp>
      <p:pic>
        <p:nvPicPr>
          <p:cNvPr id="67589" name="Picture 6">
            <a:extLst>
              <a:ext uri="{FF2B5EF4-FFF2-40B4-BE49-F238E27FC236}">
                <a16:creationId xmlns:a16="http://schemas.microsoft.com/office/drawing/2014/main" id="{AEDA7182-A8DD-4621-97FA-C52F477599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619250"/>
            <a:ext cx="4729163"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Box 8">
            <a:extLst>
              <a:ext uri="{FF2B5EF4-FFF2-40B4-BE49-F238E27FC236}">
                <a16:creationId xmlns:a16="http://schemas.microsoft.com/office/drawing/2014/main" id="{C319D3A0-EF1E-4483-84AE-776A30B7F911}"/>
              </a:ext>
            </a:extLst>
          </p:cNvPr>
          <p:cNvSpPr txBox="1">
            <a:spLocks noChangeArrowheads="1"/>
          </p:cNvSpPr>
          <p:nvPr/>
        </p:nvSpPr>
        <p:spPr bwMode="auto">
          <a:xfrm>
            <a:off x="715963" y="3525838"/>
            <a:ext cx="1863725" cy="3698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FF0000"/>
                </a:solidFill>
              </a:rPr>
              <a:t>High Value Assets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97B23865-26A6-4B70-B42C-647B771C1A4F}"/>
              </a:ext>
            </a:extLst>
          </p:cNvPr>
          <p:cNvSpPr>
            <a:spLocks noGrp="1"/>
          </p:cNvSpPr>
          <p:nvPr>
            <p:ph type="title"/>
          </p:nvPr>
        </p:nvSpPr>
        <p:spPr/>
        <p:txBody>
          <a:bodyPr/>
          <a:lstStyle/>
          <a:p>
            <a:r>
              <a:rPr lang="en-US" altLang="en-US"/>
              <a:t>Team Matrix – Results of Menti.com</a:t>
            </a:r>
          </a:p>
        </p:txBody>
      </p:sp>
      <p:sp>
        <p:nvSpPr>
          <p:cNvPr id="4" name="Date Placeholder 3">
            <a:extLst>
              <a:ext uri="{FF2B5EF4-FFF2-40B4-BE49-F238E27FC236}">
                <a16:creationId xmlns:a16="http://schemas.microsoft.com/office/drawing/2014/main" id="{F48D8E65-ADD6-440D-805B-97939520D7DD}"/>
              </a:ext>
            </a:extLst>
          </p:cNvPr>
          <p:cNvSpPr>
            <a:spLocks noGrp="1"/>
          </p:cNvSpPr>
          <p:nvPr>
            <p:ph type="dt" sz="quarter" idx="10"/>
          </p:nvPr>
        </p:nvSpPr>
        <p:spPr/>
        <p:txBody>
          <a:bodyPr/>
          <a:lstStyle/>
          <a:p>
            <a:pPr>
              <a:defRPr/>
            </a:pPr>
            <a:fld id="{D7835240-4E1F-4ED3-A135-499DC6E8CF85}" type="datetime1">
              <a:rPr lang="en-US" smtClean="0"/>
              <a:pPr>
                <a:defRPr/>
              </a:pPr>
              <a:t>2/11/2021</a:t>
            </a:fld>
            <a:endParaRPr lang="en-US" dirty="0"/>
          </a:p>
        </p:txBody>
      </p:sp>
      <p:sp>
        <p:nvSpPr>
          <p:cNvPr id="60420" name="Slide Number Placeholder 5">
            <a:extLst>
              <a:ext uri="{FF2B5EF4-FFF2-40B4-BE49-F238E27FC236}">
                <a16:creationId xmlns:a16="http://schemas.microsoft.com/office/drawing/2014/main" id="{FB24CE41-95C2-41A4-869C-AC4D3EAC6E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79636E-A4CD-4ED1-A785-BA543C8FFA7C}" type="slidenum">
              <a:rPr lang="en-US" altLang="en-US">
                <a:solidFill>
                  <a:schemeClr val="tx2"/>
                </a:solidFill>
              </a:rPr>
              <a:pPr/>
              <a:t>39</a:t>
            </a:fld>
            <a:endParaRPr lang="en-US" altLang="en-US">
              <a:solidFill>
                <a:schemeClr val="tx2"/>
              </a:solidFill>
            </a:endParaRPr>
          </a:p>
        </p:txBody>
      </p:sp>
      <p:pic>
        <p:nvPicPr>
          <p:cNvPr id="60421" name="Picture 6">
            <a:extLst>
              <a:ext uri="{FF2B5EF4-FFF2-40B4-BE49-F238E27FC236}">
                <a16:creationId xmlns:a16="http://schemas.microsoft.com/office/drawing/2014/main" id="{BDC0C77B-9130-49EF-AC25-40B1ADDF11EA}"/>
              </a:ext>
            </a:extLst>
          </p:cNvPr>
          <p:cNvPicPr>
            <a:picLocks noChangeAspect="1"/>
          </p:cNvPicPr>
          <p:nvPr/>
        </p:nvPicPr>
        <p:blipFill>
          <a:blip r:embed="rId2">
            <a:extLst>
              <a:ext uri="{28A0092B-C50C-407E-A947-70E740481C1C}">
                <a14:useLocalDpi xmlns:a14="http://schemas.microsoft.com/office/drawing/2010/main" val="0"/>
              </a:ext>
            </a:extLst>
          </a:blip>
          <a:srcRect r="17960"/>
          <a:stretch>
            <a:fillRect/>
          </a:stretch>
        </p:blipFill>
        <p:spPr bwMode="auto">
          <a:xfrm>
            <a:off x="352425" y="1550988"/>
            <a:ext cx="8507413"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Matrix 2</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List of Assets cont.</a:t>
            </a:r>
          </a:p>
          <a:p>
            <a:pPr marL="914377" lvl="2" indent="0">
              <a:buNone/>
              <a:defRPr/>
            </a:pPr>
            <a:r>
              <a:rPr lang="en-US" sz="2400" dirty="0"/>
              <a:t>Recap of Management Approaches</a:t>
            </a:r>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4</a:t>
            </a:fld>
            <a:endParaRPr lang="en-US" dirty="0"/>
          </a:p>
        </p:txBody>
      </p:sp>
    </p:spTree>
    <p:extLst>
      <p:ext uri="{BB962C8B-B14F-4D97-AF65-F5344CB8AC3E}">
        <p14:creationId xmlns:p14="http://schemas.microsoft.com/office/powerpoint/2010/main" val="37719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8A2915B-0C1F-4100-B2F4-BE8AA2DAFEE3}"/>
              </a:ext>
            </a:extLst>
          </p:cNvPr>
          <p:cNvSpPr>
            <a:spLocks noGrp="1"/>
          </p:cNvSpPr>
          <p:nvPr>
            <p:ph type="title"/>
          </p:nvPr>
        </p:nvSpPr>
        <p:spPr>
          <a:xfrm>
            <a:off x="1077913" y="136525"/>
            <a:ext cx="7886700" cy="914400"/>
          </a:xfrm>
        </p:spPr>
        <p:txBody>
          <a:bodyPr>
            <a:normAutofit fontScale="90000"/>
          </a:bodyPr>
          <a:lstStyle/>
          <a:p>
            <a:pPr>
              <a:defRPr/>
            </a:pPr>
            <a:r>
              <a:rPr lang="en-US" altLang="en-US" dirty="0"/>
              <a:t>TIER 1</a:t>
            </a:r>
            <a:br>
              <a:rPr lang="en-US" altLang="en-US" dirty="0"/>
            </a:br>
            <a:r>
              <a:rPr lang="en-US" altLang="en-US" dirty="0"/>
              <a:t>TAMP Assets RED</a:t>
            </a:r>
            <a:endParaRPr lang="en-US" altLang="en-US" dirty="0">
              <a:solidFill>
                <a:srgbClr val="FF0000"/>
              </a:solidFill>
            </a:endParaRPr>
          </a:p>
        </p:txBody>
      </p:sp>
      <p:sp>
        <p:nvSpPr>
          <p:cNvPr id="61443" name="TextBox 7">
            <a:extLst>
              <a:ext uri="{FF2B5EF4-FFF2-40B4-BE49-F238E27FC236}">
                <a16:creationId xmlns:a16="http://schemas.microsoft.com/office/drawing/2014/main" id="{ABD16EE8-2A24-4D04-A38E-D5D330B40936}"/>
              </a:ext>
            </a:extLst>
          </p:cNvPr>
          <p:cNvSpPr txBox="1">
            <a:spLocks noChangeArrowheads="1"/>
          </p:cNvSpPr>
          <p:nvPr/>
        </p:nvSpPr>
        <p:spPr bwMode="auto">
          <a:xfrm>
            <a:off x="277813" y="5233988"/>
            <a:ext cx="1965325" cy="646112"/>
          </a:xfrm>
          <a:prstGeom prst="rect">
            <a:avLst/>
          </a:prstGeom>
          <a:solidFill>
            <a:srgbClr val="92D050"/>
          </a:solidFill>
          <a:ln w="38100">
            <a:solidFill>
              <a:srgbClr val="C0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Vehicle Bridges and Tunnels</a:t>
            </a:r>
          </a:p>
        </p:txBody>
      </p:sp>
      <p:sp>
        <p:nvSpPr>
          <p:cNvPr id="61444" name="TextBox 8">
            <a:extLst>
              <a:ext uri="{FF2B5EF4-FFF2-40B4-BE49-F238E27FC236}">
                <a16:creationId xmlns:a16="http://schemas.microsoft.com/office/drawing/2014/main" id="{7F8793E3-C7B6-4167-8C07-43FB42399179}"/>
              </a:ext>
            </a:extLst>
          </p:cNvPr>
          <p:cNvSpPr txBox="1">
            <a:spLocks noChangeArrowheads="1"/>
          </p:cNvSpPr>
          <p:nvPr/>
        </p:nvSpPr>
        <p:spPr bwMode="auto">
          <a:xfrm>
            <a:off x="277813" y="6042025"/>
            <a:ext cx="1965325" cy="646113"/>
          </a:xfrm>
          <a:prstGeom prst="rect">
            <a:avLst/>
          </a:prstGeom>
          <a:solidFill>
            <a:srgbClr val="92D050"/>
          </a:solidFill>
          <a:ln w="38100">
            <a:solidFill>
              <a:srgbClr val="C0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Highway Mainline Pavements</a:t>
            </a:r>
          </a:p>
        </p:txBody>
      </p:sp>
      <p:sp>
        <p:nvSpPr>
          <p:cNvPr id="61445" name="TextBox 10">
            <a:extLst>
              <a:ext uri="{FF2B5EF4-FFF2-40B4-BE49-F238E27FC236}">
                <a16:creationId xmlns:a16="http://schemas.microsoft.com/office/drawing/2014/main" id="{F6984AA6-C108-444D-BFF2-69F0836A627F}"/>
              </a:ext>
            </a:extLst>
          </p:cNvPr>
          <p:cNvSpPr txBox="1">
            <a:spLocks noChangeArrowheads="1"/>
          </p:cNvSpPr>
          <p:nvPr/>
        </p:nvSpPr>
        <p:spPr bwMode="auto">
          <a:xfrm>
            <a:off x="2395538" y="5719763"/>
            <a:ext cx="1965325" cy="368300"/>
          </a:xfrm>
          <a:prstGeom prst="rect">
            <a:avLst/>
          </a:prstGeom>
          <a:solidFill>
            <a:srgbClr val="92D050"/>
          </a:solidFill>
          <a:ln w="38100">
            <a:solidFill>
              <a:srgbClr val="C0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Facilities</a:t>
            </a:r>
          </a:p>
        </p:txBody>
      </p:sp>
      <p:sp>
        <p:nvSpPr>
          <p:cNvPr id="6" name="Content Placeholder 5">
            <a:extLst>
              <a:ext uri="{FF2B5EF4-FFF2-40B4-BE49-F238E27FC236}">
                <a16:creationId xmlns:a16="http://schemas.microsoft.com/office/drawing/2014/main" id="{D834E06D-9E65-498F-953B-69DA670458BB}"/>
              </a:ext>
            </a:extLst>
          </p:cNvPr>
          <p:cNvSpPr>
            <a:spLocks noGrp="1"/>
          </p:cNvSpPr>
          <p:nvPr>
            <p:ph sz="half" idx="1"/>
          </p:nvPr>
        </p:nvSpPr>
        <p:spPr>
          <a:xfrm>
            <a:off x="0" y="1479550"/>
            <a:ext cx="9144000" cy="3538538"/>
          </a:xfrm>
          <a:solidFill>
            <a:schemeClr val="accent2">
              <a:lumMod val="20000"/>
              <a:lumOff val="80000"/>
            </a:schemeClr>
          </a:solidFill>
          <a:ln w="28575">
            <a:solidFill>
              <a:schemeClr val="bg2">
                <a:lumMod val="50000"/>
              </a:schemeClr>
            </a:solidFill>
          </a:ln>
        </p:spPr>
        <p:txBody>
          <a:bodyPr/>
          <a:lstStyle/>
          <a:p>
            <a:pPr marL="0" indent="0" algn="ctr">
              <a:buFont typeface="Arial" panose="020B0604020202020204" pitchFamily="34" charset="0"/>
              <a:buNone/>
              <a:defRPr/>
            </a:pPr>
            <a:r>
              <a:rPr lang="en-US" dirty="0"/>
              <a:t>Tier 1 assets represent a combination of the </a:t>
            </a:r>
            <a:r>
              <a:rPr lang="en-US" dirty="0">
                <a:solidFill>
                  <a:srgbClr val="FF0000"/>
                </a:solidFill>
              </a:rPr>
              <a:t>highest monetary valued </a:t>
            </a:r>
            <a:r>
              <a:rPr lang="en-US" dirty="0"/>
              <a:t>assets along with assets that are </a:t>
            </a:r>
            <a:r>
              <a:rPr lang="en-US" dirty="0">
                <a:solidFill>
                  <a:srgbClr val="FF0000"/>
                </a:solidFill>
              </a:rPr>
              <a:t>critical</a:t>
            </a:r>
            <a:r>
              <a:rPr lang="en-US" dirty="0"/>
              <a:t> to public safety, mobility, and the economy. Failure of a single asset could lead to an </a:t>
            </a:r>
            <a:r>
              <a:rPr lang="en-US" dirty="0">
                <a:solidFill>
                  <a:srgbClr val="FF0000"/>
                </a:solidFill>
              </a:rPr>
              <a:t>immediate safety risk or impact the transportation network</a:t>
            </a:r>
            <a:r>
              <a:rPr lang="en-US" dirty="0"/>
              <a:t> for an entire region Poor performance by a group of similar assets could result in regional or even statewide impacts. As a result, these assets receive the </a:t>
            </a:r>
            <a:r>
              <a:rPr lang="en-US" dirty="0">
                <a:solidFill>
                  <a:srgbClr val="FF0000"/>
                </a:solidFill>
              </a:rPr>
              <a:t>greatest level of scrutiny and resources </a:t>
            </a:r>
            <a:r>
              <a:rPr lang="en-US" dirty="0"/>
              <a:t>dedicated to data collection, investment decision making, maintenance, and capital investments to provide the highest practical level of service and reliability. </a:t>
            </a:r>
            <a:endParaRPr lang="en-US" i="1" dirty="0"/>
          </a:p>
        </p:txBody>
      </p:sp>
      <p:sp>
        <p:nvSpPr>
          <p:cNvPr id="61447" name="TextBox 52">
            <a:extLst>
              <a:ext uri="{FF2B5EF4-FFF2-40B4-BE49-F238E27FC236}">
                <a16:creationId xmlns:a16="http://schemas.microsoft.com/office/drawing/2014/main" id="{DAEAFFA6-0766-4475-85F8-787B188D12AD}"/>
              </a:ext>
            </a:extLst>
          </p:cNvPr>
          <p:cNvSpPr txBox="1">
            <a:spLocks noChangeArrowheads="1"/>
          </p:cNvSpPr>
          <p:nvPr/>
        </p:nvSpPr>
        <p:spPr bwMode="auto">
          <a:xfrm>
            <a:off x="2401888" y="5238750"/>
            <a:ext cx="1965325" cy="369888"/>
          </a:xfrm>
          <a:prstGeom prst="rect">
            <a:avLst/>
          </a:prstGeom>
          <a:solidFill>
            <a:srgbClr val="92D050"/>
          </a:solidFill>
          <a:ln w="38100">
            <a:solidFill>
              <a:srgbClr val="C0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Signal Systems</a:t>
            </a:r>
          </a:p>
        </p:txBody>
      </p:sp>
      <p:sp>
        <p:nvSpPr>
          <p:cNvPr id="58376" name="TextBox 55">
            <a:extLst>
              <a:ext uri="{FF2B5EF4-FFF2-40B4-BE49-F238E27FC236}">
                <a16:creationId xmlns:a16="http://schemas.microsoft.com/office/drawing/2014/main" id="{F441D92F-2CDC-4605-A590-E3D41698F8E9}"/>
              </a:ext>
            </a:extLst>
          </p:cNvPr>
          <p:cNvSpPr txBox="1">
            <a:spLocks noChangeArrowheads="1"/>
          </p:cNvSpPr>
          <p:nvPr/>
        </p:nvSpPr>
        <p:spPr bwMode="auto">
          <a:xfrm>
            <a:off x="6970713" y="5238750"/>
            <a:ext cx="1879600" cy="646113"/>
          </a:xfrm>
          <a:prstGeom prst="rect">
            <a:avLst/>
          </a:prstGeom>
          <a:solidFill>
            <a:schemeClr val="accent3">
              <a:lumMod val="40000"/>
              <a:lumOff val="60000"/>
            </a:schemeClr>
          </a:solidFill>
          <a:ln w="9525">
            <a:solidFill>
              <a:srgbClr val="003865"/>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dirty="0"/>
              <a:t>ARMER Radio System</a:t>
            </a:r>
          </a:p>
        </p:txBody>
      </p:sp>
      <p:sp>
        <p:nvSpPr>
          <p:cNvPr id="61449" name="TextBox 56">
            <a:extLst>
              <a:ext uri="{FF2B5EF4-FFF2-40B4-BE49-F238E27FC236}">
                <a16:creationId xmlns:a16="http://schemas.microsoft.com/office/drawing/2014/main" id="{01C06488-8560-455C-B466-AED7376B7A03}"/>
              </a:ext>
            </a:extLst>
          </p:cNvPr>
          <p:cNvSpPr txBox="1">
            <a:spLocks noChangeArrowheads="1"/>
          </p:cNvSpPr>
          <p:nvPr/>
        </p:nvSpPr>
        <p:spPr bwMode="auto">
          <a:xfrm>
            <a:off x="4519613" y="5256213"/>
            <a:ext cx="2292350" cy="923925"/>
          </a:xfrm>
          <a:prstGeom prst="rect">
            <a:avLst/>
          </a:prstGeom>
          <a:solidFill>
            <a:srgbClr val="92D050"/>
          </a:solidFill>
          <a:ln w="38100">
            <a:solidFill>
              <a:srgbClr val="C0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Intelligent Transportation Systems (ITS)</a:t>
            </a:r>
          </a:p>
        </p:txBody>
      </p:sp>
      <p:sp>
        <p:nvSpPr>
          <p:cNvPr id="61450" name="TextBox 57">
            <a:extLst>
              <a:ext uri="{FF2B5EF4-FFF2-40B4-BE49-F238E27FC236}">
                <a16:creationId xmlns:a16="http://schemas.microsoft.com/office/drawing/2014/main" id="{0A99C7E6-6F1E-4D84-833E-216F2214714E}"/>
              </a:ext>
            </a:extLst>
          </p:cNvPr>
          <p:cNvSpPr txBox="1">
            <a:spLocks noChangeArrowheads="1"/>
          </p:cNvSpPr>
          <p:nvPr/>
        </p:nvSpPr>
        <p:spPr bwMode="auto">
          <a:xfrm>
            <a:off x="6970713" y="6042025"/>
            <a:ext cx="1879600" cy="646113"/>
          </a:xfrm>
          <a:prstGeom prst="rect">
            <a:avLst/>
          </a:prstGeom>
          <a:solidFill>
            <a:srgbClr val="92D050"/>
          </a:solidFill>
          <a:ln w="9525">
            <a:solidFill>
              <a:srgbClr val="003865"/>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Winter Plow Routes (S&amp;I)</a:t>
            </a:r>
          </a:p>
        </p:txBody>
      </p:sp>
      <p:sp>
        <p:nvSpPr>
          <p:cNvPr id="61451" name="TextBox 14">
            <a:extLst>
              <a:ext uri="{FF2B5EF4-FFF2-40B4-BE49-F238E27FC236}">
                <a16:creationId xmlns:a16="http://schemas.microsoft.com/office/drawing/2014/main" id="{F22AC62B-A802-475F-AE0F-5AAB91CA6084}"/>
              </a:ext>
            </a:extLst>
          </p:cNvPr>
          <p:cNvSpPr txBox="1">
            <a:spLocks noChangeArrowheads="1"/>
          </p:cNvSpPr>
          <p:nvPr/>
        </p:nvSpPr>
        <p:spPr bwMode="auto">
          <a:xfrm>
            <a:off x="2395538" y="6199188"/>
            <a:ext cx="1965325" cy="369887"/>
          </a:xfrm>
          <a:prstGeom prst="rect">
            <a:avLst/>
          </a:prstGeom>
          <a:solidFill>
            <a:schemeClr val="accent2"/>
          </a:solidFill>
          <a:ln w="28575">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Bridge Culverts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CB7D44DB-399E-4D12-AF08-514ED18DD286}"/>
              </a:ext>
            </a:extLst>
          </p:cNvPr>
          <p:cNvSpPr>
            <a:spLocks noGrp="1"/>
          </p:cNvSpPr>
          <p:nvPr>
            <p:ph type="title"/>
          </p:nvPr>
        </p:nvSpPr>
        <p:spPr>
          <a:xfrm>
            <a:off x="1087438" y="130175"/>
            <a:ext cx="7886700" cy="914400"/>
          </a:xfrm>
        </p:spPr>
        <p:txBody>
          <a:bodyPr>
            <a:normAutofit fontScale="90000"/>
          </a:bodyPr>
          <a:lstStyle/>
          <a:p>
            <a:pPr>
              <a:defRPr/>
            </a:pPr>
            <a:r>
              <a:rPr lang="en-US" altLang="en-US" dirty="0"/>
              <a:t>TIER 2</a:t>
            </a:r>
            <a:br>
              <a:rPr lang="en-US" altLang="en-US" dirty="0"/>
            </a:br>
            <a:r>
              <a:rPr lang="en-US" altLang="en-US" dirty="0"/>
              <a:t>TAMP Assets RED</a:t>
            </a:r>
            <a:endParaRPr lang="en-US" altLang="en-US" dirty="0">
              <a:solidFill>
                <a:srgbClr val="FF0000"/>
              </a:solidFill>
            </a:endParaRPr>
          </a:p>
        </p:txBody>
      </p:sp>
      <p:sp>
        <p:nvSpPr>
          <p:cNvPr id="62467" name="TextBox 9">
            <a:extLst>
              <a:ext uri="{FF2B5EF4-FFF2-40B4-BE49-F238E27FC236}">
                <a16:creationId xmlns:a16="http://schemas.microsoft.com/office/drawing/2014/main" id="{B1A4447A-396F-4DA0-B856-3278CDBD5537}"/>
              </a:ext>
            </a:extLst>
          </p:cNvPr>
          <p:cNvSpPr txBox="1">
            <a:spLocks noChangeArrowheads="1"/>
          </p:cNvSpPr>
          <p:nvPr/>
        </p:nvSpPr>
        <p:spPr bwMode="auto">
          <a:xfrm>
            <a:off x="1898650" y="4456113"/>
            <a:ext cx="1457325" cy="646112"/>
          </a:xfrm>
          <a:prstGeom prst="rect">
            <a:avLst/>
          </a:prstGeom>
          <a:solidFill>
            <a:srgbClr val="FFC000"/>
          </a:solidFill>
          <a:ln w="28575">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Highway Culverts</a:t>
            </a:r>
          </a:p>
        </p:txBody>
      </p:sp>
      <p:sp>
        <p:nvSpPr>
          <p:cNvPr id="62468" name="TextBox 11">
            <a:extLst>
              <a:ext uri="{FF2B5EF4-FFF2-40B4-BE49-F238E27FC236}">
                <a16:creationId xmlns:a16="http://schemas.microsoft.com/office/drawing/2014/main" id="{F0F7E40A-6DEC-414D-A4A2-527B83B5D0E2}"/>
              </a:ext>
            </a:extLst>
          </p:cNvPr>
          <p:cNvSpPr txBox="1">
            <a:spLocks noChangeArrowheads="1"/>
          </p:cNvSpPr>
          <p:nvPr/>
        </p:nvSpPr>
        <p:spPr bwMode="auto">
          <a:xfrm>
            <a:off x="150813" y="4456113"/>
            <a:ext cx="1657350" cy="646112"/>
          </a:xfrm>
          <a:prstGeom prst="rect">
            <a:avLst/>
          </a:prstGeom>
          <a:solidFill>
            <a:srgbClr val="FFC000"/>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ADA Accessible Parking</a:t>
            </a:r>
          </a:p>
        </p:txBody>
      </p:sp>
      <p:sp>
        <p:nvSpPr>
          <p:cNvPr id="62469" name="TextBox 12">
            <a:extLst>
              <a:ext uri="{FF2B5EF4-FFF2-40B4-BE49-F238E27FC236}">
                <a16:creationId xmlns:a16="http://schemas.microsoft.com/office/drawing/2014/main" id="{8E6C71DE-8E46-45FF-A412-8251A0628900}"/>
              </a:ext>
            </a:extLst>
          </p:cNvPr>
          <p:cNvSpPr txBox="1">
            <a:spLocks noChangeArrowheads="1"/>
          </p:cNvSpPr>
          <p:nvPr/>
        </p:nvSpPr>
        <p:spPr bwMode="auto">
          <a:xfrm>
            <a:off x="144463" y="5162550"/>
            <a:ext cx="2193925" cy="646113"/>
          </a:xfrm>
          <a:prstGeom prst="rect">
            <a:avLst/>
          </a:prstGeom>
          <a:solidFill>
            <a:srgbClr val="FFC000"/>
          </a:solidFill>
          <a:ln w="28575">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ADA Curb Ramps and Sidewalks</a:t>
            </a:r>
          </a:p>
        </p:txBody>
      </p:sp>
      <p:sp>
        <p:nvSpPr>
          <p:cNvPr id="62470" name="TextBox 13">
            <a:extLst>
              <a:ext uri="{FF2B5EF4-FFF2-40B4-BE49-F238E27FC236}">
                <a16:creationId xmlns:a16="http://schemas.microsoft.com/office/drawing/2014/main" id="{E37581E1-507E-46E7-B3B1-C87542A6F6E2}"/>
              </a:ext>
            </a:extLst>
          </p:cNvPr>
          <p:cNvSpPr txBox="1">
            <a:spLocks noChangeArrowheads="1"/>
          </p:cNvSpPr>
          <p:nvPr/>
        </p:nvSpPr>
        <p:spPr bwMode="auto">
          <a:xfrm>
            <a:off x="131763" y="5873750"/>
            <a:ext cx="1909762" cy="923925"/>
          </a:xfrm>
          <a:prstGeom prst="rect">
            <a:avLst/>
          </a:prstGeom>
          <a:solidFill>
            <a:srgbClr val="FFC000"/>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Bike and Ped On-Street Pavement, Shared</a:t>
            </a:r>
          </a:p>
        </p:txBody>
      </p:sp>
      <p:sp>
        <p:nvSpPr>
          <p:cNvPr id="59400" name="TextBox 15">
            <a:extLst>
              <a:ext uri="{FF2B5EF4-FFF2-40B4-BE49-F238E27FC236}">
                <a16:creationId xmlns:a16="http://schemas.microsoft.com/office/drawing/2014/main" id="{5EB4CDB5-366B-408E-B57E-E2BB8FFA38BF}"/>
              </a:ext>
            </a:extLst>
          </p:cNvPr>
          <p:cNvSpPr txBox="1">
            <a:spLocks noChangeArrowheads="1"/>
          </p:cNvSpPr>
          <p:nvPr/>
        </p:nvSpPr>
        <p:spPr bwMode="auto">
          <a:xfrm>
            <a:off x="2133600" y="5868988"/>
            <a:ext cx="1531938" cy="923925"/>
          </a:xfrm>
          <a:prstGeom prst="rect">
            <a:avLst/>
          </a:prstGeom>
          <a:solidFill>
            <a:schemeClr val="accent3">
              <a:lumMod val="40000"/>
              <a:lumOff val="60000"/>
            </a:schemeClr>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dirty="0"/>
              <a:t>Bridge Ped/Bike/</a:t>
            </a:r>
          </a:p>
          <a:p>
            <a:pPr algn="ctr">
              <a:defRPr/>
            </a:pPr>
            <a:r>
              <a:rPr lang="en-US" altLang="en-US" dirty="0"/>
              <a:t>Utility</a:t>
            </a:r>
          </a:p>
        </p:txBody>
      </p:sp>
      <p:sp>
        <p:nvSpPr>
          <p:cNvPr id="62472" name="TextBox 16">
            <a:extLst>
              <a:ext uri="{FF2B5EF4-FFF2-40B4-BE49-F238E27FC236}">
                <a16:creationId xmlns:a16="http://schemas.microsoft.com/office/drawing/2014/main" id="{AB78360E-C662-45A6-BEBC-A53F35AE0E7C}"/>
              </a:ext>
            </a:extLst>
          </p:cNvPr>
          <p:cNvSpPr txBox="1">
            <a:spLocks noChangeArrowheads="1"/>
          </p:cNvSpPr>
          <p:nvPr/>
        </p:nvSpPr>
        <p:spPr bwMode="auto">
          <a:xfrm>
            <a:off x="2441575" y="5162550"/>
            <a:ext cx="915988" cy="646113"/>
          </a:xfrm>
          <a:prstGeom prst="rect">
            <a:avLst/>
          </a:prstGeom>
          <a:solidFill>
            <a:srgbClr val="FFC000"/>
          </a:solidFill>
          <a:ln w="28575">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Rest Areas</a:t>
            </a:r>
          </a:p>
        </p:txBody>
      </p:sp>
      <p:sp>
        <p:nvSpPr>
          <p:cNvPr id="59402" name="TextBox 20">
            <a:extLst>
              <a:ext uri="{FF2B5EF4-FFF2-40B4-BE49-F238E27FC236}">
                <a16:creationId xmlns:a16="http://schemas.microsoft.com/office/drawing/2014/main" id="{561E72AC-2B2B-4126-BCB6-F12A4EC74346}"/>
              </a:ext>
            </a:extLst>
          </p:cNvPr>
          <p:cNvSpPr txBox="1">
            <a:spLocks noChangeArrowheads="1"/>
          </p:cNvSpPr>
          <p:nvPr/>
        </p:nvSpPr>
        <p:spPr bwMode="auto">
          <a:xfrm>
            <a:off x="3460750" y="4565650"/>
            <a:ext cx="2970213" cy="646113"/>
          </a:xfrm>
          <a:prstGeom prst="rect">
            <a:avLst/>
          </a:prstGeom>
          <a:solidFill>
            <a:schemeClr val="accent4">
              <a:lumMod val="60000"/>
              <a:lumOff val="40000"/>
            </a:schemeClr>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dirty="0"/>
              <a:t>Highway Ramps/Loop Pavement</a:t>
            </a:r>
          </a:p>
        </p:txBody>
      </p:sp>
      <p:sp>
        <p:nvSpPr>
          <p:cNvPr id="62474" name="TextBox 21">
            <a:extLst>
              <a:ext uri="{FF2B5EF4-FFF2-40B4-BE49-F238E27FC236}">
                <a16:creationId xmlns:a16="http://schemas.microsoft.com/office/drawing/2014/main" id="{D08840F7-6B9C-4E67-8316-8D856AFB191B}"/>
              </a:ext>
            </a:extLst>
          </p:cNvPr>
          <p:cNvSpPr txBox="1">
            <a:spLocks noChangeArrowheads="1"/>
          </p:cNvSpPr>
          <p:nvPr/>
        </p:nvSpPr>
        <p:spPr bwMode="auto">
          <a:xfrm>
            <a:off x="3460750" y="5330825"/>
            <a:ext cx="2970213" cy="368300"/>
          </a:xfrm>
          <a:prstGeom prst="rect">
            <a:avLst/>
          </a:prstGeom>
          <a:solidFill>
            <a:srgbClr val="FFC000"/>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Highway Shoulder Pavement</a:t>
            </a:r>
          </a:p>
        </p:txBody>
      </p:sp>
      <p:sp>
        <p:nvSpPr>
          <p:cNvPr id="62475" name="TextBox 32">
            <a:extLst>
              <a:ext uri="{FF2B5EF4-FFF2-40B4-BE49-F238E27FC236}">
                <a16:creationId xmlns:a16="http://schemas.microsoft.com/office/drawing/2014/main" id="{BB481D1C-BEAA-4A1E-A7E7-5D59629D85F3}"/>
              </a:ext>
            </a:extLst>
          </p:cNvPr>
          <p:cNvSpPr txBox="1">
            <a:spLocks noChangeArrowheads="1"/>
          </p:cNvSpPr>
          <p:nvPr/>
        </p:nvSpPr>
        <p:spPr bwMode="auto">
          <a:xfrm>
            <a:off x="3757613" y="6364288"/>
            <a:ext cx="2673350" cy="368300"/>
          </a:xfrm>
          <a:prstGeom prst="rect">
            <a:avLst/>
          </a:prstGeom>
          <a:solidFill>
            <a:srgbClr val="FFC000"/>
          </a:solidFill>
          <a:ln w="28575">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High Mast Lighting</a:t>
            </a:r>
          </a:p>
        </p:txBody>
      </p:sp>
      <p:sp>
        <p:nvSpPr>
          <p:cNvPr id="5" name="Content Placeholder 4">
            <a:extLst>
              <a:ext uri="{FF2B5EF4-FFF2-40B4-BE49-F238E27FC236}">
                <a16:creationId xmlns:a16="http://schemas.microsoft.com/office/drawing/2014/main" id="{49E5D701-3452-4583-AF15-AC4C3F6B3890}"/>
              </a:ext>
            </a:extLst>
          </p:cNvPr>
          <p:cNvSpPr>
            <a:spLocks noGrp="1"/>
          </p:cNvSpPr>
          <p:nvPr>
            <p:ph sz="half" idx="1"/>
          </p:nvPr>
        </p:nvSpPr>
        <p:spPr>
          <a:xfrm>
            <a:off x="150813" y="1190625"/>
            <a:ext cx="8945562" cy="3119438"/>
          </a:xfrm>
          <a:solidFill>
            <a:srgbClr val="FFE9C9"/>
          </a:solidFill>
          <a:ln w="28575">
            <a:solidFill>
              <a:schemeClr val="bg2">
                <a:lumMod val="50000"/>
              </a:schemeClr>
            </a:solidFill>
          </a:ln>
        </p:spPr>
        <p:txBody>
          <a:bodyPr>
            <a:normAutofit lnSpcReduction="10000"/>
          </a:bodyPr>
          <a:lstStyle/>
          <a:p>
            <a:pPr marL="0" indent="0" algn="ctr">
              <a:buFont typeface="Arial" panose="020B0604020202020204" pitchFamily="34" charset="0"/>
              <a:buNone/>
              <a:defRPr/>
            </a:pPr>
            <a:r>
              <a:rPr lang="en-US" dirty="0"/>
              <a:t>Tier 2 assets are typically not as high-value as tier 4 assets, but still represent a </a:t>
            </a:r>
            <a:r>
              <a:rPr lang="en-US" dirty="0">
                <a:solidFill>
                  <a:srgbClr val="FF0000"/>
                </a:solidFill>
              </a:rPr>
              <a:t>significant consequence to public safety </a:t>
            </a:r>
            <a:r>
              <a:rPr lang="en-US" dirty="0"/>
              <a:t>upon failure for a corridor or municipality. As a result, MnDOT dedicates resources to </a:t>
            </a:r>
            <a:r>
              <a:rPr lang="en-US" dirty="0">
                <a:solidFill>
                  <a:srgbClr val="FF0000"/>
                </a:solidFill>
              </a:rPr>
              <a:t>pro-actively monitoring and subsequent interventions </a:t>
            </a:r>
            <a:r>
              <a:rPr lang="en-US" dirty="0"/>
              <a:t>to prevent unacceptable performance.  The agency collects and uses data on these assets to identify, prioritize, and deliver maintenance and repair actions to cost-effectively manage the assets throughout their service lives.</a:t>
            </a:r>
          </a:p>
        </p:txBody>
      </p:sp>
      <p:sp>
        <p:nvSpPr>
          <p:cNvPr id="62477" name="TextBox 43">
            <a:extLst>
              <a:ext uri="{FF2B5EF4-FFF2-40B4-BE49-F238E27FC236}">
                <a16:creationId xmlns:a16="http://schemas.microsoft.com/office/drawing/2014/main" id="{449B3D19-4244-4A2C-8823-C88D2CA848B2}"/>
              </a:ext>
            </a:extLst>
          </p:cNvPr>
          <p:cNvSpPr txBox="1">
            <a:spLocks noChangeArrowheads="1"/>
          </p:cNvSpPr>
          <p:nvPr/>
        </p:nvSpPr>
        <p:spPr bwMode="auto">
          <a:xfrm>
            <a:off x="3768725" y="5843588"/>
            <a:ext cx="2662238" cy="368300"/>
          </a:xfrm>
          <a:prstGeom prst="rect">
            <a:avLst/>
          </a:prstGeom>
          <a:solidFill>
            <a:srgbClr val="FFC000"/>
          </a:solidFill>
          <a:ln w="6350">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Anti-Icing Equipment</a:t>
            </a:r>
          </a:p>
        </p:txBody>
      </p:sp>
      <p:sp>
        <p:nvSpPr>
          <p:cNvPr id="62478" name="TextBox 52">
            <a:extLst>
              <a:ext uri="{FF2B5EF4-FFF2-40B4-BE49-F238E27FC236}">
                <a16:creationId xmlns:a16="http://schemas.microsoft.com/office/drawing/2014/main" id="{4E88E111-8913-4270-8599-E2426B22D82E}"/>
              </a:ext>
            </a:extLst>
          </p:cNvPr>
          <p:cNvSpPr txBox="1">
            <a:spLocks noChangeArrowheads="1"/>
          </p:cNvSpPr>
          <p:nvPr/>
        </p:nvSpPr>
        <p:spPr bwMode="auto">
          <a:xfrm>
            <a:off x="6534150" y="4383088"/>
            <a:ext cx="2254250" cy="646112"/>
          </a:xfrm>
          <a:prstGeom prst="rect">
            <a:avLst/>
          </a:prstGeom>
          <a:solidFill>
            <a:srgbClr val="FFC000"/>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Geotechnical Earth Retaining Structures </a:t>
            </a:r>
          </a:p>
        </p:txBody>
      </p:sp>
      <p:sp>
        <p:nvSpPr>
          <p:cNvPr id="62479" name="TextBox 55">
            <a:extLst>
              <a:ext uri="{FF2B5EF4-FFF2-40B4-BE49-F238E27FC236}">
                <a16:creationId xmlns:a16="http://schemas.microsoft.com/office/drawing/2014/main" id="{FD8A4337-62D2-4EC3-9C6B-B74C20E6475F}"/>
              </a:ext>
            </a:extLst>
          </p:cNvPr>
          <p:cNvSpPr txBox="1">
            <a:spLocks noChangeArrowheads="1"/>
          </p:cNvSpPr>
          <p:nvPr/>
        </p:nvSpPr>
        <p:spPr bwMode="auto">
          <a:xfrm>
            <a:off x="6534150" y="5102225"/>
            <a:ext cx="2254250" cy="646113"/>
          </a:xfrm>
          <a:prstGeom prst="rect">
            <a:avLst/>
          </a:prstGeom>
          <a:solidFill>
            <a:srgbClr val="FFC000"/>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Geotechnical Reinforced Soil Slopes </a:t>
            </a:r>
          </a:p>
        </p:txBody>
      </p:sp>
      <p:sp>
        <p:nvSpPr>
          <p:cNvPr id="62480" name="TextBox 56">
            <a:extLst>
              <a:ext uri="{FF2B5EF4-FFF2-40B4-BE49-F238E27FC236}">
                <a16:creationId xmlns:a16="http://schemas.microsoft.com/office/drawing/2014/main" id="{B3BDDCD9-0EC7-4111-B45F-F22B95B8F326}"/>
              </a:ext>
            </a:extLst>
          </p:cNvPr>
          <p:cNvSpPr txBox="1">
            <a:spLocks noChangeArrowheads="1"/>
          </p:cNvSpPr>
          <p:nvPr/>
        </p:nvSpPr>
        <p:spPr bwMode="auto">
          <a:xfrm>
            <a:off x="6534150" y="5822950"/>
            <a:ext cx="2254250" cy="922338"/>
          </a:xfrm>
          <a:prstGeom prst="rect">
            <a:avLst/>
          </a:prstGeom>
          <a:solidFill>
            <a:srgbClr val="FFC000"/>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Geotechnical Subgrade Modifications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72D389FE-B25F-485E-83CF-BA359BD8953B}"/>
              </a:ext>
            </a:extLst>
          </p:cNvPr>
          <p:cNvSpPr>
            <a:spLocks noGrp="1"/>
          </p:cNvSpPr>
          <p:nvPr>
            <p:ph type="title"/>
          </p:nvPr>
        </p:nvSpPr>
        <p:spPr>
          <a:xfrm>
            <a:off x="1063625" y="-66675"/>
            <a:ext cx="7886700" cy="914400"/>
          </a:xfrm>
        </p:spPr>
        <p:txBody>
          <a:bodyPr/>
          <a:lstStyle/>
          <a:p>
            <a:r>
              <a:rPr lang="en-US" altLang="en-US"/>
              <a:t>TIER 3 - TAMP Assets RED </a:t>
            </a:r>
            <a:endParaRPr lang="en-US" altLang="en-US">
              <a:solidFill>
                <a:srgbClr val="FF0000"/>
              </a:solidFill>
            </a:endParaRPr>
          </a:p>
        </p:txBody>
      </p:sp>
      <p:sp>
        <p:nvSpPr>
          <p:cNvPr id="24" name="TextBox 23">
            <a:extLst>
              <a:ext uri="{FF2B5EF4-FFF2-40B4-BE49-F238E27FC236}">
                <a16:creationId xmlns:a16="http://schemas.microsoft.com/office/drawing/2014/main" id="{F49A7347-49DA-47D5-986C-DD561A02160D}"/>
              </a:ext>
            </a:extLst>
          </p:cNvPr>
          <p:cNvSpPr txBox="1"/>
          <p:nvPr/>
        </p:nvSpPr>
        <p:spPr>
          <a:xfrm>
            <a:off x="5751513" y="5489575"/>
            <a:ext cx="2057400" cy="646113"/>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High Tension Cable Barrier</a:t>
            </a:r>
          </a:p>
        </p:txBody>
      </p:sp>
      <p:sp>
        <p:nvSpPr>
          <p:cNvPr id="26" name="TextBox 25">
            <a:extLst>
              <a:ext uri="{FF2B5EF4-FFF2-40B4-BE49-F238E27FC236}">
                <a16:creationId xmlns:a16="http://schemas.microsoft.com/office/drawing/2014/main" id="{85FB83E4-00D5-49AD-84D6-9218F3276EAD}"/>
              </a:ext>
            </a:extLst>
          </p:cNvPr>
          <p:cNvSpPr txBox="1"/>
          <p:nvPr/>
        </p:nvSpPr>
        <p:spPr>
          <a:xfrm>
            <a:off x="5751513" y="5100638"/>
            <a:ext cx="2057400" cy="369887"/>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Plate Beam Barrier</a:t>
            </a:r>
          </a:p>
        </p:txBody>
      </p:sp>
      <p:sp>
        <p:nvSpPr>
          <p:cNvPr id="27" name="TextBox 26">
            <a:extLst>
              <a:ext uri="{FF2B5EF4-FFF2-40B4-BE49-F238E27FC236}">
                <a16:creationId xmlns:a16="http://schemas.microsoft.com/office/drawing/2014/main" id="{88E08F49-9E20-4187-BD65-1840FA1195BC}"/>
              </a:ext>
            </a:extLst>
          </p:cNvPr>
          <p:cNvSpPr txBox="1"/>
          <p:nvPr/>
        </p:nvSpPr>
        <p:spPr>
          <a:xfrm>
            <a:off x="1687513" y="6437313"/>
            <a:ext cx="1744662" cy="368300"/>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Weigh Stations</a:t>
            </a:r>
          </a:p>
        </p:txBody>
      </p:sp>
      <p:sp>
        <p:nvSpPr>
          <p:cNvPr id="31" name="TextBox 30">
            <a:extLst>
              <a:ext uri="{FF2B5EF4-FFF2-40B4-BE49-F238E27FC236}">
                <a16:creationId xmlns:a16="http://schemas.microsoft.com/office/drawing/2014/main" id="{D110D164-8FA6-4B6A-BEA2-B08B3F4BB569}"/>
              </a:ext>
            </a:extLst>
          </p:cNvPr>
          <p:cNvSpPr txBox="1"/>
          <p:nvPr/>
        </p:nvSpPr>
        <p:spPr>
          <a:xfrm>
            <a:off x="82550" y="6451600"/>
            <a:ext cx="1547813" cy="368300"/>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RWIS</a:t>
            </a:r>
          </a:p>
        </p:txBody>
      </p:sp>
      <p:sp>
        <p:nvSpPr>
          <p:cNvPr id="34" name="TextBox 33">
            <a:extLst>
              <a:ext uri="{FF2B5EF4-FFF2-40B4-BE49-F238E27FC236}">
                <a16:creationId xmlns:a16="http://schemas.microsoft.com/office/drawing/2014/main" id="{9E602092-722F-468C-B7F7-089376EEAA78}"/>
              </a:ext>
            </a:extLst>
          </p:cNvPr>
          <p:cNvSpPr txBox="1"/>
          <p:nvPr/>
        </p:nvSpPr>
        <p:spPr>
          <a:xfrm>
            <a:off x="3533775" y="6451600"/>
            <a:ext cx="2151063" cy="368300"/>
          </a:xfrm>
          <a:prstGeom prst="rect">
            <a:avLst/>
          </a:prstGeom>
          <a:solidFill>
            <a:schemeClr val="accent1">
              <a:lumMod val="90000"/>
              <a:lumOff val="10000"/>
            </a:schemeClr>
          </a:solidFill>
          <a:ln w="38100">
            <a:solidFill>
              <a:srgbClr val="FF0000"/>
            </a:solidFill>
          </a:ln>
        </p:spPr>
        <p:txBody>
          <a:bodyPr>
            <a:spAutoFit/>
          </a:bodyPr>
          <a:lstStyle/>
          <a:p>
            <a:pPr algn="ctr">
              <a:defRPr/>
            </a:pPr>
            <a:r>
              <a:rPr lang="en-US" dirty="0">
                <a:solidFill>
                  <a:schemeClr val="bg1"/>
                </a:solidFill>
              </a:rPr>
              <a:t>Roadway Lighting</a:t>
            </a:r>
          </a:p>
        </p:txBody>
      </p:sp>
      <p:sp>
        <p:nvSpPr>
          <p:cNvPr id="35" name="TextBox 34">
            <a:extLst>
              <a:ext uri="{FF2B5EF4-FFF2-40B4-BE49-F238E27FC236}">
                <a16:creationId xmlns:a16="http://schemas.microsoft.com/office/drawing/2014/main" id="{8D1C28AE-4928-4B51-8CC1-28715F0BD0CC}"/>
              </a:ext>
            </a:extLst>
          </p:cNvPr>
          <p:cNvSpPr txBox="1"/>
          <p:nvPr/>
        </p:nvSpPr>
        <p:spPr>
          <a:xfrm>
            <a:off x="5741988" y="4427538"/>
            <a:ext cx="2071687" cy="646112"/>
          </a:xfrm>
          <a:prstGeom prst="rect">
            <a:avLst/>
          </a:prstGeom>
          <a:solidFill>
            <a:schemeClr val="accent1">
              <a:lumMod val="90000"/>
              <a:lumOff val="10000"/>
            </a:schemeClr>
          </a:solidFill>
          <a:ln w="19050">
            <a:solidFill>
              <a:schemeClr val="bg1"/>
            </a:solidFill>
          </a:ln>
        </p:spPr>
        <p:txBody>
          <a:bodyPr>
            <a:spAutoFit/>
          </a:bodyPr>
          <a:lstStyle/>
          <a:p>
            <a:pPr algn="ctr">
              <a:defRPr/>
            </a:pPr>
            <a:r>
              <a:rPr lang="en-US" dirty="0">
                <a:solidFill>
                  <a:schemeClr val="bg1"/>
                </a:solidFill>
              </a:rPr>
              <a:t>Barrier Attenuators and End Treatments</a:t>
            </a:r>
          </a:p>
        </p:txBody>
      </p:sp>
      <p:sp>
        <p:nvSpPr>
          <p:cNvPr id="36" name="TextBox 35">
            <a:extLst>
              <a:ext uri="{FF2B5EF4-FFF2-40B4-BE49-F238E27FC236}">
                <a16:creationId xmlns:a16="http://schemas.microsoft.com/office/drawing/2014/main" id="{E53BC437-73C9-44FB-8391-BB2E31DC7F62}"/>
              </a:ext>
            </a:extLst>
          </p:cNvPr>
          <p:cNvSpPr txBox="1"/>
          <p:nvPr/>
        </p:nvSpPr>
        <p:spPr>
          <a:xfrm>
            <a:off x="1703388" y="4392613"/>
            <a:ext cx="1952625" cy="369887"/>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Sign Panels (Static)</a:t>
            </a:r>
          </a:p>
        </p:txBody>
      </p:sp>
      <p:sp>
        <p:nvSpPr>
          <p:cNvPr id="37" name="TextBox 36">
            <a:extLst>
              <a:ext uri="{FF2B5EF4-FFF2-40B4-BE49-F238E27FC236}">
                <a16:creationId xmlns:a16="http://schemas.microsoft.com/office/drawing/2014/main" id="{D9715D99-5146-4350-B34D-53C1E07AC1E9}"/>
              </a:ext>
            </a:extLst>
          </p:cNvPr>
          <p:cNvSpPr txBox="1"/>
          <p:nvPr/>
        </p:nvSpPr>
        <p:spPr>
          <a:xfrm>
            <a:off x="1733550" y="5767388"/>
            <a:ext cx="1922463" cy="647700"/>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Sign Structures Ground Mounted</a:t>
            </a:r>
          </a:p>
        </p:txBody>
      </p:sp>
      <p:sp>
        <p:nvSpPr>
          <p:cNvPr id="38" name="TextBox 37">
            <a:extLst>
              <a:ext uri="{FF2B5EF4-FFF2-40B4-BE49-F238E27FC236}">
                <a16:creationId xmlns:a16="http://schemas.microsoft.com/office/drawing/2014/main" id="{9E67B843-6999-4504-982F-EECF220852E1}"/>
              </a:ext>
            </a:extLst>
          </p:cNvPr>
          <p:cNvSpPr txBox="1"/>
          <p:nvPr/>
        </p:nvSpPr>
        <p:spPr>
          <a:xfrm>
            <a:off x="1703388" y="4797425"/>
            <a:ext cx="1952625" cy="923925"/>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Sign Structures Overheads and I-beams</a:t>
            </a:r>
          </a:p>
        </p:txBody>
      </p:sp>
      <p:sp>
        <p:nvSpPr>
          <p:cNvPr id="40" name="TextBox 39">
            <a:extLst>
              <a:ext uri="{FF2B5EF4-FFF2-40B4-BE49-F238E27FC236}">
                <a16:creationId xmlns:a16="http://schemas.microsoft.com/office/drawing/2014/main" id="{D5705B0A-6DE1-4CB6-832D-CF7AECE9779C}"/>
              </a:ext>
            </a:extLst>
          </p:cNvPr>
          <p:cNvSpPr txBox="1"/>
          <p:nvPr/>
        </p:nvSpPr>
        <p:spPr>
          <a:xfrm>
            <a:off x="5741988" y="6175375"/>
            <a:ext cx="2174875" cy="646113"/>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On, Off-street, Other, Trails, and Bike Lanes</a:t>
            </a:r>
          </a:p>
        </p:txBody>
      </p:sp>
      <p:sp>
        <p:nvSpPr>
          <p:cNvPr id="42" name="TextBox 41">
            <a:extLst>
              <a:ext uri="{FF2B5EF4-FFF2-40B4-BE49-F238E27FC236}">
                <a16:creationId xmlns:a16="http://schemas.microsoft.com/office/drawing/2014/main" id="{37CE52B5-17BB-4B3C-BC9D-A8AF3A2859CE}"/>
              </a:ext>
            </a:extLst>
          </p:cNvPr>
          <p:cNvSpPr txBox="1"/>
          <p:nvPr/>
        </p:nvSpPr>
        <p:spPr>
          <a:xfrm>
            <a:off x="3773488" y="5091113"/>
            <a:ext cx="1879600" cy="647700"/>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Geotechnical Special Drainage </a:t>
            </a:r>
          </a:p>
        </p:txBody>
      </p:sp>
      <p:sp>
        <p:nvSpPr>
          <p:cNvPr id="47" name="TextBox 46">
            <a:extLst>
              <a:ext uri="{FF2B5EF4-FFF2-40B4-BE49-F238E27FC236}">
                <a16:creationId xmlns:a16="http://schemas.microsoft.com/office/drawing/2014/main" id="{9CB70434-E690-4FFD-BFDB-5103312D6DB8}"/>
              </a:ext>
            </a:extLst>
          </p:cNvPr>
          <p:cNvSpPr txBox="1"/>
          <p:nvPr/>
        </p:nvSpPr>
        <p:spPr>
          <a:xfrm>
            <a:off x="7847013" y="4445000"/>
            <a:ext cx="1220787" cy="642938"/>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Pavement Striping</a:t>
            </a:r>
          </a:p>
        </p:txBody>
      </p:sp>
      <p:sp>
        <p:nvSpPr>
          <p:cNvPr id="48" name="TextBox 47">
            <a:extLst>
              <a:ext uri="{FF2B5EF4-FFF2-40B4-BE49-F238E27FC236}">
                <a16:creationId xmlns:a16="http://schemas.microsoft.com/office/drawing/2014/main" id="{3976E535-E026-4122-BA81-14A8869B9386}"/>
              </a:ext>
            </a:extLst>
          </p:cNvPr>
          <p:cNvSpPr txBox="1"/>
          <p:nvPr/>
        </p:nvSpPr>
        <p:spPr>
          <a:xfrm>
            <a:off x="7905750" y="5151438"/>
            <a:ext cx="1179513" cy="666750"/>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Pavement Messages</a:t>
            </a:r>
          </a:p>
        </p:txBody>
      </p:sp>
      <p:sp>
        <p:nvSpPr>
          <p:cNvPr id="50" name="TextBox 49">
            <a:extLst>
              <a:ext uri="{FF2B5EF4-FFF2-40B4-BE49-F238E27FC236}">
                <a16:creationId xmlns:a16="http://schemas.microsoft.com/office/drawing/2014/main" id="{137C16C4-6439-4EBD-A338-D58B195C0395}"/>
              </a:ext>
            </a:extLst>
          </p:cNvPr>
          <p:cNvSpPr txBox="1"/>
          <p:nvPr/>
        </p:nvSpPr>
        <p:spPr>
          <a:xfrm>
            <a:off x="92075" y="4462463"/>
            <a:ext cx="1522413" cy="1200150"/>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rgbClr val="FF0000"/>
                </a:solidFill>
              </a:rPr>
              <a:t>Hydraulic Tunnels, </a:t>
            </a:r>
            <a:r>
              <a:rPr lang="en-US" dirty="0">
                <a:solidFill>
                  <a:schemeClr val="bg1"/>
                </a:solidFill>
              </a:rPr>
              <a:t>Ponds, Side Culverts</a:t>
            </a:r>
          </a:p>
        </p:txBody>
      </p:sp>
      <p:sp>
        <p:nvSpPr>
          <p:cNvPr id="51" name="TextBox 50">
            <a:extLst>
              <a:ext uri="{FF2B5EF4-FFF2-40B4-BE49-F238E27FC236}">
                <a16:creationId xmlns:a16="http://schemas.microsoft.com/office/drawing/2014/main" id="{60DA6A86-3EB4-4158-95E0-FE9F0CEB8CE5}"/>
              </a:ext>
            </a:extLst>
          </p:cNvPr>
          <p:cNvSpPr txBox="1"/>
          <p:nvPr/>
        </p:nvSpPr>
        <p:spPr>
          <a:xfrm>
            <a:off x="118385" y="5669915"/>
            <a:ext cx="1535698" cy="369332"/>
          </a:xfrm>
          <a:prstGeom prst="rect">
            <a:avLst/>
          </a:prstGeom>
          <a:solidFill>
            <a:schemeClr val="accent1">
              <a:lumMod val="90000"/>
              <a:lumOff val="10000"/>
            </a:schemeClr>
          </a:solidFill>
          <a:ln w="28575">
            <a:solidFill>
              <a:schemeClr val="bg1"/>
            </a:solidFill>
          </a:ln>
        </p:spPr>
        <p:txBody>
          <a:bodyPr>
            <a:spAutoFit/>
          </a:bodyPr>
          <a:lstStyle/>
          <a:p>
            <a:pPr algn="ctr">
              <a:defRPr/>
            </a:pPr>
            <a:r>
              <a:rPr lang="en-US" dirty="0">
                <a:ln>
                  <a:solidFill>
                    <a:schemeClr val="bg1"/>
                  </a:solidFill>
                </a:ln>
                <a:solidFill>
                  <a:schemeClr val="bg1"/>
                </a:solidFill>
              </a:rPr>
              <a:t>Storm Sewer</a:t>
            </a:r>
          </a:p>
        </p:txBody>
      </p:sp>
      <p:sp>
        <p:nvSpPr>
          <p:cNvPr id="52" name="TextBox 51">
            <a:extLst>
              <a:ext uri="{FF2B5EF4-FFF2-40B4-BE49-F238E27FC236}">
                <a16:creationId xmlns:a16="http://schemas.microsoft.com/office/drawing/2014/main" id="{C7795AC3-F4F4-4E13-94BF-BF1C6112427F}"/>
              </a:ext>
            </a:extLst>
          </p:cNvPr>
          <p:cNvSpPr txBox="1"/>
          <p:nvPr/>
        </p:nvSpPr>
        <p:spPr>
          <a:xfrm>
            <a:off x="100013" y="6053138"/>
            <a:ext cx="1547812" cy="368300"/>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SPCD’s</a:t>
            </a:r>
          </a:p>
        </p:txBody>
      </p:sp>
      <p:sp>
        <p:nvSpPr>
          <p:cNvPr id="5" name="Content Placeholder 4">
            <a:extLst>
              <a:ext uri="{FF2B5EF4-FFF2-40B4-BE49-F238E27FC236}">
                <a16:creationId xmlns:a16="http://schemas.microsoft.com/office/drawing/2014/main" id="{B7289499-88EB-4564-9B51-226651028636}"/>
              </a:ext>
            </a:extLst>
          </p:cNvPr>
          <p:cNvSpPr>
            <a:spLocks noGrp="1"/>
          </p:cNvSpPr>
          <p:nvPr>
            <p:ph sz="half" idx="1"/>
          </p:nvPr>
        </p:nvSpPr>
        <p:spPr>
          <a:xfrm>
            <a:off x="33338" y="650875"/>
            <a:ext cx="9040812" cy="3736975"/>
          </a:xfrm>
          <a:solidFill>
            <a:schemeClr val="accent1">
              <a:lumMod val="10000"/>
              <a:lumOff val="90000"/>
            </a:schemeClr>
          </a:solidFill>
          <a:ln w="28575">
            <a:solidFill>
              <a:schemeClr val="bg2">
                <a:lumMod val="50000"/>
              </a:schemeClr>
            </a:solidFill>
          </a:ln>
        </p:spPr>
        <p:txBody>
          <a:bodyPr>
            <a:normAutofit lnSpcReduction="10000"/>
          </a:bodyPr>
          <a:lstStyle/>
          <a:p>
            <a:pPr marL="0" indent="0" algn="ctr">
              <a:buFont typeface="Arial" panose="020B0604020202020204" pitchFamily="34" charset="0"/>
              <a:buNone/>
              <a:defRPr/>
            </a:pPr>
            <a:r>
              <a:rPr lang="en-US" sz="2400" dirty="0"/>
              <a:t>Tier 3 assets support </a:t>
            </a:r>
            <a:r>
              <a:rPr lang="en-US" sz="2400" dirty="0">
                <a:solidFill>
                  <a:srgbClr val="FF0000"/>
                </a:solidFill>
              </a:rPr>
              <a:t>safety and system performance at their specific locations. </a:t>
            </a:r>
            <a:r>
              <a:rPr lang="en-US" sz="2400" dirty="0"/>
              <a:t>Individual failures of these assets can have significant local impacts but are of </a:t>
            </a:r>
            <a:r>
              <a:rPr lang="en-US" sz="2400" dirty="0">
                <a:solidFill>
                  <a:srgbClr val="FF0000"/>
                </a:solidFill>
              </a:rPr>
              <a:t>limited consequence to overall network </a:t>
            </a:r>
            <a:r>
              <a:rPr lang="en-US" sz="2400" dirty="0"/>
              <a:t>performance. These assets typically benefit from </a:t>
            </a:r>
            <a:r>
              <a:rPr lang="en-US" sz="2400" dirty="0">
                <a:solidFill>
                  <a:srgbClr val="FF0000"/>
                </a:solidFill>
              </a:rPr>
              <a:t>routine or cyclical replacements</a:t>
            </a:r>
            <a:r>
              <a:rPr lang="en-US" sz="2400" dirty="0"/>
              <a:t>, of components or whole assets, to ensure proper performance. </a:t>
            </a:r>
            <a:r>
              <a:rPr lang="en-US" sz="2400" b="1" dirty="0"/>
              <a:t>Inventory data </a:t>
            </a:r>
            <a:r>
              <a:rPr lang="en-US" sz="2400" dirty="0"/>
              <a:t>is collected to support the efficient scheduling and delivery of appropriate cyclical work. Additionally, </a:t>
            </a:r>
            <a:r>
              <a:rPr lang="en-US" sz="2400" b="1" dirty="0"/>
              <a:t>condition data may be collected </a:t>
            </a:r>
            <a:r>
              <a:rPr lang="en-US" sz="2400" dirty="0"/>
              <a:t>for some assets to comply with mandates (e.g., municipal separate storm sewer systems), optimize the maintenance and replacement cycles (e.g. sign panels), or both</a:t>
            </a:r>
          </a:p>
        </p:txBody>
      </p:sp>
      <p:sp>
        <p:nvSpPr>
          <p:cNvPr id="39" name="TextBox 38">
            <a:extLst>
              <a:ext uri="{FF2B5EF4-FFF2-40B4-BE49-F238E27FC236}">
                <a16:creationId xmlns:a16="http://schemas.microsoft.com/office/drawing/2014/main" id="{5F8EF07A-D2E0-4FDE-A4A5-B51DC40ED4D1}"/>
              </a:ext>
            </a:extLst>
          </p:cNvPr>
          <p:cNvSpPr txBox="1"/>
          <p:nvPr/>
        </p:nvSpPr>
        <p:spPr>
          <a:xfrm>
            <a:off x="3819525" y="5759450"/>
            <a:ext cx="1865313" cy="646113"/>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Entrance Monuments</a:t>
            </a:r>
          </a:p>
        </p:txBody>
      </p:sp>
      <p:sp>
        <p:nvSpPr>
          <p:cNvPr id="41" name="TextBox 40">
            <a:extLst>
              <a:ext uri="{FF2B5EF4-FFF2-40B4-BE49-F238E27FC236}">
                <a16:creationId xmlns:a16="http://schemas.microsoft.com/office/drawing/2014/main" id="{357667D1-8927-4FEC-8ABC-F5309280B013}"/>
              </a:ext>
            </a:extLst>
          </p:cNvPr>
          <p:cNvSpPr txBox="1"/>
          <p:nvPr/>
        </p:nvSpPr>
        <p:spPr>
          <a:xfrm>
            <a:off x="7983538" y="5883275"/>
            <a:ext cx="1068387" cy="922338"/>
          </a:xfrm>
          <a:prstGeom prst="rect">
            <a:avLst/>
          </a:prstGeom>
          <a:solidFill>
            <a:schemeClr val="accent1">
              <a:lumMod val="90000"/>
              <a:lumOff val="10000"/>
            </a:schemeClr>
          </a:solidFill>
          <a:ln w="28575">
            <a:solidFill>
              <a:srgbClr val="FF0000"/>
            </a:solidFill>
          </a:ln>
        </p:spPr>
        <p:txBody>
          <a:bodyPr>
            <a:spAutoFit/>
          </a:bodyPr>
          <a:lstStyle/>
          <a:p>
            <a:pPr algn="ctr">
              <a:defRPr/>
            </a:pPr>
            <a:r>
              <a:rPr lang="en-US" dirty="0">
                <a:solidFill>
                  <a:schemeClr val="bg1"/>
                </a:solidFill>
              </a:rPr>
              <a:t>Wood Noise Walls</a:t>
            </a:r>
          </a:p>
        </p:txBody>
      </p:sp>
      <p:sp>
        <p:nvSpPr>
          <p:cNvPr id="64534" name="Rectangle 3">
            <a:extLst>
              <a:ext uri="{FF2B5EF4-FFF2-40B4-BE49-F238E27FC236}">
                <a16:creationId xmlns:a16="http://schemas.microsoft.com/office/drawing/2014/main" id="{362FB429-9B80-4928-A1CE-D370C393DB55}"/>
              </a:ext>
            </a:extLst>
          </p:cNvPr>
          <p:cNvSpPr>
            <a:spLocks noChangeArrowheads="1"/>
          </p:cNvSpPr>
          <p:nvPr/>
        </p:nvSpPr>
        <p:spPr bwMode="auto">
          <a:xfrm>
            <a:off x="4430713" y="3244850"/>
            <a:ext cx="282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chemeClr val="bg1"/>
                </a:solidFill>
              </a:rPr>
              <a:t>c</a:t>
            </a:r>
            <a:endParaRPr lang="en-US" altLang="en-US"/>
          </a:p>
        </p:txBody>
      </p:sp>
      <p:sp>
        <p:nvSpPr>
          <p:cNvPr id="44" name="TextBox 43">
            <a:extLst>
              <a:ext uri="{FF2B5EF4-FFF2-40B4-BE49-F238E27FC236}">
                <a16:creationId xmlns:a16="http://schemas.microsoft.com/office/drawing/2014/main" id="{A1DD2831-8272-4458-B0B0-9FB69E07A0A2}"/>
              </a:ext>
            </a:extLst>
          </p:cNvPr>
          <p:cNvSpPr txBox="1"/>
          <p:nvPr/>
        </p:nvSpPr>
        <p:spPr>
          <a:xfrm>
            <a:off x="3748088" y="4410075"/>
            <a:ext cx="1905000" cy="647700"/>
          </a:xfrm>
          <a:prstGeom prst="rect">
            <a:avLst/>
          </a:prstGeom>
          <a:solidFill>
            <a:schemeClr val="accent1">
              <a:lumMod val="90000"/>
              <a:lumOff val="10000"/>
            </a:schemeClr>
          </a:solidFill>
          <a:ln>
            <a:solidFill>
              <a:schemeClr val="bg1"/>
            </a:solidFill>
          </a:ln>
        </p:spPr>
        <p:txBody>
          <a:bodyPr>
            <a:spAutoFit/>
          </a:bodyPr>
          <a:lstStyle/>
          <a:p>
            <a:pPr algn="ctr">
              <a:defRPr/>
            </a:pPr>
            <a:r>
              <a:rPr lang="en-US" dirty="0">
                <a:solidFill>
                  <a:schemeClr val="bg1"/>
                </a:solidFill>
              </a:rPr>
              <a:t>Geotechnical Instrumentation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64C37390-F981-404E-B582-745F142FA1DA}"/>
              </a:ext>
            </a:extLst>
          </p:cNvPr>
          <p:cNvSpPr>
            <a:spLocks noGrp="1"/>
          </p:cNvSpPr>
          <p:nvPr>
            <p:ph type="title"/>
          </p:nvPr>
        </p:nvSpPr>
        <p:spPr>
          <a:xfrm>
            <a:off x="1143000" y="6350"/>
            <a:ext cx="7886700" cy="914400"/>
          </a:xfrm>
        </p:spPr>
        <p:txBody>
          <a:bodyPr/>
          <a:lstStyle/>
          <a:p>
            <a:r>
              <a:rPr lang="en-US" altLang="en-US"/>
              <a:t>TIER 4 - TAMP Assets RED</a:t>
            </a:r>
            <a:endParaRPr lang="en-US" altLang="en-US">
              <a:solidFill>
                <a:srgbClr val="FF0000"/>
              </a:solidFill>
            </a:endParaRPr>
          </a:p>
        </p:txBody>
      </p:sp>
      <p:sp>
        <p:nvSpPr>
          <p:cNvPr id="66563" name="TextBox 12">
            <a:extLst>
              <a:ext uri="{FF2B5EF4-FFF2-40B4-BE49-F238E27FC236}">
                <a16:creationId xmlns:a16="http://schemas.microsoft.com/office/drawing/2014/main" id="{A4D35DCF-BE7C-431E-872C-DCA55D59A4DA}"/>
              </a:ext>
            </a:extLst>
          </p:cNvPr>
          <p:cNvSpPr txBox="1">
            <a:spLocks noChangeArrowheads="1"/>
          </p:cNvSpPr>
          <p:nvPr/>
        </p:nvSpPr>
        <p:spPr bwMode="auto">
          <a:xfrm>
            <a:off x="163513" y="5856288"/>
            <a:ext cx="2057400" cy="369887"/>
          </a:xfrm>
          <a:prstGeom prst="rect">
            <a:avLst/>
          </a:prstGeom>
          <a:solidFill>
            <a:srgbClr val="EB9F99"/>
          </a:solidFill>
          <a:ln w="9525">
            <a:solidFill>
              <a:srgbClr val="003865"/>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Mitigated Wetlands</a:t>
            </a:r>
          </a:p>
        </p:txBody>
      </p:sp>
      <p:sp>
        <p:nvSpPr>
          <p:cNvPr id="66564" name="TextBox 13">
            <a:extLst>
              <a:ext uri="{FF2B5EF4-FFF2-40B4-BE49-F238E27FC236}">
                <a16:creationId xmlns:a16="http://schemas.microsoft.com/office/drawing/2014/main" id="{9C26D359-8967-45CA-8ECB-9BDD6D256D7E}"/>
              </a:ext>
            </a:extLst>
          </p:cNvPr>
          <p:cNvSpPr txBox="1">
            <a:spLocks noChangeArrowheads="1"/>
          </p:cNvSpPr>
          <p:nvPr/>
        </p:nvSpPr>
        <p:spPr bwMode="auto">
          <a:xfrm>
            <a:off x="2312988" y="6319838"/>
            <a:ext cx="1589087" cy="369887"/>
          </a:xfrm>
          <a:prstGeom prst="rect">
            <a:avLst/>
          </a:prstGeom>
          <a:solidFill>
            <a:srgbClr val="EB9F99"/>
          </a:solidFill>
          <a:ln w="9525">
            <a:solidFill>
              <a:srgbClr val="003865"/>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Targeted Trees</a:t>
            </a:r>
          </a:p>
        </p:txBody>
      </p:sp>
      <p:sp>
        <p:nvSpPr>
          <p:cNvPr id="66565" name="TextBox 19">
            <a:extLst>
              <a:ext uri="{FF2B5EF4-FFF2-40B4-BE49-F238E27FC236}">
                <a16:creationId xmlns:a16="http://schemas.microsoft.com/office/drawing/2014/main" id="{65C1A1F3-8AAE-4EEB-B60C-F0858957333E}"/>
              </a:ext>
            </a:extLst>
          </p:cNvPr>
          <p:cNvSpPr txBox="1">
            <a:spLocks noChangeArrowheads="1"/>
          </p:cNvSpPr>
          <p:nvPr/>
        </p:nvSpPr>
        <p:spPr bwMode="auto">
          <a:xfrm>
            <a:off x="2312988" y="5846763"/>
            <a:ext cx="1589087" cy="369887"/>
          </a:xfrm>
          <a:prstGeom prst="rect">
            <a:avLst/>
          </a:prstGeom>
          <a:solidFill>
            <a:srgbClr val="EB9F99"/>
          </a:solidFill>
          <a:ln w="9525">
            <a:solidFill>
              <a:srgbClr val="003865"/>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Right-of-Way</a:t>
            </a:r>
          </a:p>
        </p:txBody>
      </p:sp>
      <p:sp>
        <p:nvSpPr>
          <p:cNvPr id="66566" name="TextBox 23">
            <a:extLst>
              <a:ext uri="{FF2B5EF4-FFF2-40B4-BE49-F238E27FC236}">
                <a16:creationId xmlns:a16="http://schemas.microsoft.com/office/drawing/2014/main" id="{E45C86ED-F4A2-404C-A318-781A9E727A1B}"/>
              </a:ext>
            </a:extLst>
          </p:cNvPr>
          <p:cNvSpPr txBox="1">
            <a:spLocks noChangeArrowheads="1"/>
          </p:cNvSpPr>
          <p:nvPr/>
        </p:nvSpPr>
        <p:spPr bwMode="auto">
          <a:xfrm>
            <a:off x="7340600" y="5865813"/>
            <a:ext cx="1568450" cy="815975"/>
          </a:xfrm>
          <a:prstGeom prst="rect">
            <a:avLst/>
          </a:prstGeom>
          <a:solidFill>
            <a:srgbClr val="EB9F99"/>
          </a:solidFill>
          <a:ln w="9525">
            <a:solidFill>
              <a:srgbClr val="003865"/>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Rumble Strips and Stripes</a:t>
            </a:r>
          </a:p>
          <a:p>
            <a:pPr algn="ctr"/>
            <a:endParaRPr lang="en-US" altLang="en-US" sz="1100"/>
          </a:p>
        </p:txBody>
      </p:sp>
      <p:sp>
        <p:nvSpPr>
          <p:cNvPr id="66567" name="TextBox 25">
            <a:extLst>
              <a:ext uri="{FF2B5EF4-FFF2-40B4-BE49-F238E27FC236}">
                <a16:creationId xmlns:a16="http://schemas.microsoft.com/office/drawing/2014/main" id="{A57FEC8C-B125-45E1-926A-4B0784661424}"/>
              </a:ext>
            </a:extLst>
          </p:cNvPr>
          <p:cNvSpPr txBox="1">
            <a:spLocks noChangeArrowheads="1"/>
          </p:cNvSpPr>
          <p:nvPr/>
        </p:nvSpPr>
        <p:spPr bwMode="auto">
          <a:xfrm>
            <a:off x="163513" y="6308725"/>
            <a:ext cx="2057400" cy="369888"/>
          </a:xfrm>
          <a:prstGeom prst="rect">
            <a:avLst/>
          </a:prstGeom>
          <a:solidFill>
            <a:srgbClr val="EB9F99"/>
          </a:solidFill>
          <a:ln w="9525">
            <a:solidFill>
              <a:srgbClr val="003865"/>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Concrete Barrier</a:t>
            </a:r>
          </a:p>
        </p:txBody>
      </p:sp>
      <p:sp>
        <p:nvSpPr>
          <p:cNvPr id="66568" name="Content Placeholder 2">
            <a:extLst>
              <a:ext uri="{FF2B5EF4-FFF2-40B4-BE49-F238E27FC236}">
                <a16:creationId xmlns:a16="http://schemas.microsoft.com/office/drawing/2014/main" id="{B36B3AEB-8D99-40BA-9C8D-1CF73085BFFC}"/>
              </a:ext>
            </a:extLst>
          </p:cNvPr>
          <p:cNvSpPr>
            <a:spLocks noGrp="1"/>
          </p:cNvSpPr>
          <p:nvPr>
            <p:ph sz="half" idx="2"/>
          </p:nvPr>
        </p:nvSpPr>
        <p:spPr>
          <a:xfrm>
            <a:off x="163513" y="912813"/>
            <a:ext cx="8866187" cy="4362450"/>
          </a:xfrm>
          <a:solidFill>
            <a:srgbClr val="F6DEE3"/>
          </a:solidFill>
        </p:spPr>
        <p:txBody>
          <a:bodyPr/>
          <a:lstStyle/>
          <a:p>
            <a:pPr marL="0" indent="0" algn="ctr">
              <a:buFont typeface="Arial" panose="020B0604020202020204" pitchFamily="34" charset="0"/>
              <a:buNone/>
            </a:pPr>
            <a:r>
              <a:rPr lang="en-US" altLang="en-US"/>
              <a:t>Tier 4 assets represent </a:t>
            </a:r>
            <a:r>
              <a:rPr lang="en-US" altLang="en-US">
                <a:solidFill>
                  <a:srgbClr val="FF0000"/>
                </a:solidFill>
              </a:rPr>
              <a:t>limited risk </a:t>
            </a:r>
            <a:r>
              <a:rPr lang="en-US" altLang="en-US"/>
              <a:t>to the transportation network. Failure of these assets </a:t>
            </a:r>
            <a:r>
              <a:rPr lang="en-US" altLang="en-US">
                <a:solidFill>
                  <a:srgbClr val="FF0000"/>
                </a:solidFill>
              </a:rPr>
              <a:t>generally impacts only the location served by that asset.</a:t>
            </a:r>
            <a:r>
              <a:rPr lang="en-US" altLang="en-US"/>
              <a:t>  To mitigate these risks, MnDOT has </a:t>
            </a:r>
            <a:r>
              <a:rPr lang="en-US" altLang="en-US">
                <a:solidFill>
                  <a:srgbClr val="FF0000"/>
                </a:solidFill>
              </a:rPr>
              <a:t>guidelines regarding maintenance response times</a:t>
            </a:r>
            <a:r>
              <a:rPr lang="en-US" altLang="en-US"/>
              <a:t> to repair or replace assets within a certain period after being notified of the unacceptable condition to minimize the impact on safety and system performance. </a:t>
            </a:r>
            <a:r>
              <a:rPr lang="en-US" altLang="en-US" b="1"/>
              <a:t>MnDOT collects and routinely updates inventory </a:t>
            </a:r>
            <a:r>
              <a:rPr lang="en-US" altLang="en-US"/>
              <a:t>on these assets to ensure the agency has an accurate accounting of the current infrastructure and its needs. Work performed to maintain, improve, or replace these assets is tracked, specific to each individual asset or installation. </a:t>
            </a:r>
          </a:p>
        </p:txBody>
      </p:sp>
      <p:sp>
        <p:nvSpPr>
          <p:cNvPr id="66569" name="TextBox 32">
            <a:extLst>
              <a:ext uri="{FF2B5EF4-FFF2-40B4-BE49-F238E27FC236}">
                <a16:creationId xmlns:a16="http://schemas.microsoft.com/office/drawing/2014/main" id="{21A606C1-41EC-4161-B009-8A9CCC9B009C}"/>
              </a:ext>
            </a:extLst>
          </p:cNvPr>
          <p:cNvSpPr txBox="1">
            <a:spLocks noChangeArrowheads="1"/>
          </p:cNvSpPr>
          <p:nvPr/>
        </p:nvSpPr>
        <p:spPr bwMode="auto">
          <a:xfrm>
            <a:off x="6419850" y="5440363"/>
            <a:ext cx="2489200" cy="369887"/>
          </a:xfrm>
          <a:prstGeom prst="rect">
            <a:avLst/>
          </a:prstGeom>
          <a:solidFill>
            <a:srgbClr val="EB9F99"/>
          </a:solidFill>
          <a:ln w="38100">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Concrete Noise Walls</a:t>
            </a:r>
          </a:p>
        </p:txBody>
      </p:sp>
      <p:sp>
        <p:nvSpPr>
          <p:cNvPr id="66570" name="TextBox 33">
            <a:extLst>
              <a:ext uri="{FF2B5EF4-FFF2-40B4-BE49-F238E27FC236}">
                <a16:creationId xmlns:a16="http://schemas.microsoft.com/office/drawing/2014/main" id="{96325C9A-B73A-4F1D-AEC5-A65078C472EF}"/>
              </a:ext>
            </a:extLst>
          </p:cNvPr>
          <p:cNvSpPr txBox="1">
            <a:spLocks noChangeArrowheads="1"/>
          </p:cNvSpPr>
          <p:nvPr/>
        </p:nvSpPr>
        <p:spPr bwMode="auto">
          <a:xfrm>
            <a:off x="3994150" y="6308725"/>
            <a:ext cx="3268663" cy="369888"/>
          </a:xfrm>
          <a:prstGeom prst="rect">
            <a:avLst/>
          </a:prstGeom>
          <a:solidFill>
            <a:srgbClr val="EB9F99"/>
          </a:solidFill>
          <a:ln w="9525">
            <a:solidFill>
              <a:srgbClr val="003865"/>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Geotechnical Natural Hazards</a:t>
            </a:r>
          </a:p>
        </p:txBody>
      </p:sp>
      <p:sp>
        <p:nvSpPr>
          <p:cNvPr id="66571" name="TextBox 34">
            <a:extLst>
              <a:ext uri="{FF2B5EF4-FFF2-40B4-BE49-F238E27FC236}">
                <a16:creationId xmlns:a16="http://schemas.microsoft.com/office/drawing/2014/main" id="{4AE67C52-A536-405D-8A44-27E3E33198EE}"/>
              </a:ext>
            </a:extLst>
          </p:cNvPr>
          <p:cNvSpPr txBox="1">
            <a:spLocks noChangeArrowheads="1"/>
          </p:cNvSpPr>
          <p:nvPr/>
        </p:nvSpPr>
        <p:spPr bwMode="auto">
          <a:xfrm>
            <a:off x="3994150" y="5856288"/>
            <a:ext cx="3268663" cy="369887"/>
          </a:xfrm>
          <a:prstGeom prst="rect">
            <a:avLst/>
          </a:prstGeom>
          <a:solidFill>
            <a:srgbClr val="EB9F99"/>
          </a:solidFill>
          <a:ln w="9525">
            <a:solidFill>
              <a:srgbClr val="003865"/>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Geotechnical Improved Subgrade</a:t>
            </a:r>
          </a:p>
        </p:txBody>
      </p:sp>
      <p:sp>
        <p:nvSpPr>
          <p:cNvPr id="66572" name="TextBox 35">
            <a:extLst>
              <a:ext uri="{FF2B5EF4-FFF2-40B4-BE49-F238E27FC236}">
                <a16:creationId xmlns:a16="http://schemas.microsoft.com/office/drawing/2014/main" id="{94F3C56C-3257-4218-8B71-774081451D4E}"/>
              </a:ext>
            </a:extLst>
          </p:cNvPr>
          <p:cNvSpPr txBox="1">
            <a:spLocks noChangeArrowheads="1"/>
          </p:cNvSpPr>
          <p:nvPr/>
        </p:nvSpPr>
        <p:spPr bwMode="auto">
          <a:xfrm>
            <a:off x="173038" y="5416550"/>
            <a:ext cx="2627312" cy="369888"/>
          </a:xfrm>
          <a:prstGeom prst="rect">
            <a:avLst/>
          </a:prstGeom>
          <a:solidFill>
            <a:srgbClr val="EB9F99"/>
          </a:solidFill>
          <a:ln w="9525">
            <a:solidFill>
              <a:srgbClr val="003865"/>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t>Snow Fence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dirty="0"/>
              <a:t>Responsibility Guide</a:t>
            </a:r>
          </a:p>
        </p:txBody>
      </p:sp>
      <p:sp>
        <p:nvSpPr>
          <p:cNvPr id="4" name="Date Placeholder 3"/>
          <p:cNvSpPr>
            <a:spLocks noGrp="1"/>
          </p:cNvSpPr>
          <p:nvPr>
            <p:ph type="dt" sz="quarter" idx="10"/>
          </p:nvPr>
        </p:nvSpPr>
        <p:spPr/>
        <p:txBody>
          <a:bodyPr/>
          <a:lstStyle/>
          <a:p>
            <a:pPr>
              <a:defRPr/>
            </a:pPr>
            <a:fld id="{129AB48E-E788-46AF-B1FD-080D269B84FA}" type="datetime1">
              <a:rPr lang="en-US" smtClean="0"/>
              <a:pPr>
                <a:defRPr/>
              </a:pPr>
              <a:t>2/11/2021</a:t>
            </a:fld>
            <a:endParaRPr lang="en-US" dirty="0"/>
          </a:p>
        </p:txBody>
      </p:sp>
      <p:sp>
        <p:nvSpPr>
          <p:cNvPr id="6" name="Slide Number Placeholder 5"/>
          <p:cNvSpPr>
            <a:spLocks noGrp="1"/>
          </p:cNvSpPr>
          <p:nvPr>
            <p:ph type="sldNum" sz="quarter" idx="12"/>
          </p:nvPr>
        </p:nvSpPr>
        <p:spPr/>
        <p:txBody>
          <a:bodyPr/>
          <a:lstStyle/>
          <a:p>
            <a:pPr>
              <a:defRPr/>
            </a:pPr>
            <a:fld id="{45CA33CC-99F6-47A6-A516-934F4DE8F452}" type="slidenum">
              <a:rPr lang="en-US" smtClean="0"/>
              <a:pPr>
                <a:defRPr/>
              </a:pPr>
              <a:t>44</a:t>
            </a:fld>
            <a:endParaRPr lang="en-US" dirty="0"/>
          </a:p>
        </p:txBody>
      </p:sp>
      <p:sp>
        <p:nvSpPr>
          <p:cNvPr id="93189" name="Content Placeholder 2"/>
          <p:cNvSpPr>
            <a:spLocks noGrp="1"/>
          </p:cNvSpPr>
          <p:nvPr>
            <p:ph idx="1"/>
          </p:nvPr>
        </p:nvSpPr>
        <p:spPr>
          <a:xfrm>
            <a:off x="479425" y="1606550"/>
            <a:ext cx="7886700" cy="4351338"/>
          </a:xfrm>
        </p:spPr>
        <p:txBody>
          <a:bodyPr/>
          <a:lstStyle/>
          <a:p>
            <a:r>
              <a:rPr lang="en-US" altLang="en-US" sz="1800" dirty="0"/>
              <a:t>Who is the Asset Owner?</a:t>
            </a:r>
          </a:p>
          <a:p>
            <a:r>
              <a:rPr lang="en-US" altLang="en-US" sz="1800" dirty="0"/>
              <a:t>Who is the Asset Program Manager?</a:t>
            </a:r>
          </a:p>
          <a:p>
            <a:r>
              <a:rPr lang="en-US" altLang="en-US" sz="1800" dirty="0"/>
              <a:t>Programming and Scoping</a:t>
            </a:r>
          </a:p>
          <a:p>
            <a:r>
              <a:rPr lang="en-US" altLang="en-US" sz="1800" dirty="0"/>
              <a:t>Field Inventory Data (Not Condition or Performance Data)</a:t>
            </a:r>
          </a:p>
          <a:p>
            <a:r>
              <a:rPr lang="en-US" altLang="en-US" sz="1800" dirty="0"/>
              <a:t>Inspection – Cyclical (Condition Data)</a:t>
            </a:r>
          </a:p>
          <a:p>
            <a:r>
              <a:rPr lang="en-US" altLang="en-US" sz="1800" dirty="0"/>
              <a:t>Maintenance and Operations (Performance/Accomplishment and Condition Data)</a:t>
            </a:r>
          </a:p>
          <a:p>
            <a:r>
              <a:rPr lang="en-US" altLang="en-US" sz="1800" dirty="0"/>
              <a:t>Design, Standards/Specification Provisions and Construction Inspection</a:t>
            </a:r>
          </a:p>
          <a:p>
            <a:r>
              <a:rPr lang="en-US" altLang="en-US" sz="1800" dirty="0"/>
              <a:t>Analysis and Reporting</a:t>
            </a:r>
          </a:p>
        </p:txBody>
      </p:sp>
      <p:grpSp>
        <p:nvGrpSpPr>
          <p:cNvPr id="93190" name="Group 7"/>
          <p:cNvGrpSpPr>
            <a:grpSpLocks/>
          </p:cNvGrpSpPr>
          <p:nvPr/>
        </p:nvGrpSpPr>
        <p:grpSpPr bwMode="auto">
          <a:xfrm>
            <a:off x="6561138" y="1784350"/>
            <a:ext cx="1954212" cy="1866900"/>
            <a:chOff x="4854746" y="8677033"/>
            <a:chExt cx="2186061" cy="2377520"/>
          </a:xfrm>
        </p:grpSpPr>
        <p:sp>
          <p:nvSpPr>
            <p:cNvPr id="9" name="Oval 8"/>
            <p:cNvSpPr/>
            <p:nvPr/>
          </p:nvSpPr>
          <p:spPr>
            <a:xfrm>
              <a:off x="4854746" y="8677033"/>
              <a:ext cx="2186061" cy="2377520"/>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Oval 4"/>
            <p:cNvSpPr/>
            <p:nvPr/>
          </p:nvSpPr>
          <p:spPr>
            <a:xfrm>
              <a:off x="4938210" y="8871116"/>
              <a:ext cx="2033340" cy="1950942"/>
            </a:xfrm>
            <a:prstGeom prst="rect">
              <a:avLst/>
            </a:prstGeom>
          </p:spPr>
          <p:style>
            <a:lnRef idx="0">
              <a:scrgbClr r="0" g="0" b="0"/>
            </a:lnRef>
            <a:fillRef idx="0">
              <a:scrgbClr r="0" g="0" b="0"/>
            </a:fillRef>
            <a:effectRef idx="0">
              <a:scrgbClr r="0" g="0" b="0"/>
            </a:effectRef>
            <a:fontRef idx="minor">
              <a:schemeClr val="lt1"/>
            </a:fontRef>
          </p:style>
          <p:txBody>
            <a:bodyPr lIns="24130" tIns="24130" rIns="24130" bIns="24130" spcCol="1270" anchor="ctr"/>
            <a:lstStyle/>
            <a:p>
              <a:pPr algn="ctr" defTabSz="844550">
                <a:lnSpc>
                  <a:spcPct val="90000"/>
                </a:lnSpc>
                <a:spcAft>
                  <a:spcPct val="35000"/>
                </a:spcAft>
                <a:defRPr/>
              </a:pPr>
              <a:r>
                <a:rPr lang="en-US" sz="1900" dirty="0"/>
                <a:t>63 Questions per Asset Type</a:t>
              </a:r>
            </a:p>
          </p:txBody>
        </p:sp>
      </p:grpSp>
    </p:spTree>
    <p:extLst>
      <p:ext uri="{BB962C8B-B14F-4D97-AF65-F5344CB8AC3E}">
        <p14:creationId xmlns:p14="http://schemas.microsoft.com/office/powerpoint/2010/main" val="881766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Discussion</a:t>
            </a:r>
          </a:p>
        </p:txBody>
      </p:sp>
      <p:sp>
        <p:nvSpPr>
          <p:cNvPr id="3" name="Content Placeholder 2"/>
          <p:cNvSpPr>
            <a:spLocks noGrp="1"/>
          </p:cNvSpPr>
          <p:nvPr>
            <p:ph idx="1"/>
          </p:nvPr>
        </p:nvSpPr>
        <p:spPr>
          <a:xfrm>
            <a:off x="154379" y="3389970"/>
            <a:ext cx="8526483" cy="3194897"/>
          </a:xfrm>
          <a:prstGeom prst="rect">
            <a:avLst/>
          </a:prstGeom>
        </p:spPr>
        <p:txBody>
          <a:bodyPr>
            <a:normAutofit/>
          </a:bodyPr>
          <a:lstStyle/>
          <a:p>
            <a:pPr marL="0" indent="0" algn="ctr">
              <a:buNone/>
            </a:pPr>
            <a:r>
              <a:rPr lang="en-US" dirty="0"/>
              <a:t>Questions, Comments, Recommendations, Requests…</a:t>
            </a:r>
          </a:p>
          <a:p>
            <a:pPr marL="914377" lvl="2" indent="0">
              <a:buNone/>
            </a:pPr>
            <a:endParaRPr lang="en-US" sz="1600" dirty="0"/>
          </a:p>
          <a:p>
            <a:pPr lvl="1"/>
            <a:endParaRPr lang="en-US" sz="2000" dirty="0"/>
          </a:p>
          <a:p>
            <a:pPr marL="342900" indent="-342900">
              <a:buFont typeface="+mj-lt"/>
              <a:buAutoNum type="arabicPeriod"/>
              <a:defRPr/>
            </a:pPr>
            <a:endParaRPr lang="en-US" sz="2000" dirty="0"/>
          </a:p>
          <a:p>
            <a:pPr marL="342900" indent="-342900">
              <a:buFont typeface="+mj-lt"/>
              <a:buAutoNum type="arabicPeriod"/>
              <a:defRPr/>
            </a:pPr>
            <a:endParaRPr lang="en-US" sz="2000" dirty="0"/>
          </a:p>
          <a:p>
            <a:pPr marL="342900" indent="-342900">
              <a:buFont typeface="+mj-lt"/>
              <a:buAutoNum type="arabicPeriod"/>
              <a:defRPr/>
            </a:pPr>
            <a:endParaRPr lang="en-US" sz="1600" dirty="0"/>
          </a:p>
          <a:p>
            <a:pPr marL="0" indent="0">
              <a:buNone/>
              <a:defRPr/>
            </a:pPr>
            <a:endParaRPr lang="en-US" sz="1600" dirty="0"/>
          </a:p>
          <a:p>
            <a:pPr marL="0" indent="0">
              <a:buNone/>
              <a:defRPr/>
            </a:pPr>
            <a:endParaRPr lang="en-US" sz="1200"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45</a:t>
            </a:fld>
            <a:endParaRPr lang="en-US" dirty="0"/>
          </a:p>
        </p:txBody>
      </p:sp>
    </p:spTree>
    <p:extLst>
      <p:ext uri="{BB962C8B-B14F-4D97-AF65-F5344CB8AC3E}">
        <p14:creationId xmlns:p14="http://schemas.microsoft.com/office/powerpoint/2010/main" val="1303425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Project Status</a:t>
            </a:r>
          </a:p>
        </p:txBody>
      </p:sp>
      <p:sp>
        <p:nvSpPr>
          <p:cNvPr id="3" name="Content Placeholder 2"/>
          <p:cNvSpPr>
            <a:spLocks noGrp="1"/>
          </p:cNvSpPr>
          <p:nvPr>
            <p:ph idx="1"/>
          </p:nvPr>
        </p:nvSpPr>
        <p:spPr>
          <a:xfrm>
            <a:off x="759278" y="1616140"/>
            <a:ext cx="3213017" cy="4968728"/>
          </a:xfrm>
          <a:prstGeom prst="rect">
            <a:avLst/>
          </a:prstGeom>
        </p:spPr>
        <p:txBody>
          <a:bodyPr>
            <a:normAutofit/>
          </a:bodyPr>
          <a:lstStyle/>
          <a:p>
            <a:pPr marL="0" indent="0">
              <a:buNone/>
              <a:defRPr/>
            </a:pPr>
            <a:r>
              <a:rPr lang="en-US" dirty="0"/>
              <a:t>Complete</a:t>
            </a:r>
          </a:p>
          <a:p>
            <a:pPr>
              <a:buFont typeface="Wingdings" panose="05000000000000000000" pitchFamily="2" charset="2"/>
              <a:buChar char="ü"/>
              <a:defRPr/>
            </a:pPr>
            <a:r>
              <a:rPr lang="en-US" sz="1800" dirty="0"/>
              <a:t>Consultant 12/20/19</a:t>
            </a:r>
          </a:p>
          <a:p>
            <a:pPr>
              <a:buFont typeface="Wingdings" panose="05000000000000000000" pitchFamily="2" charset="2"/>
              <a:buChar char="ü"/>
              <a:defRPr/>
            </a:pPr>
            <a:r>
              <a:rPr lang="en-US" sz="1800" dirty="0"/>
              <a:t>Surveys  4/10/2019</a:t>
            </a:r>
          </a:p>
          <a:p>
            <a:pPr>
              <a:buFont typeface="Wingdings" panose="05000000000000000000" pitchFamily="2" charset="2"/>
              <a:buChar char="ü"/>
              <a:defRPr/>
            </a:pPr>
            <a:r>
              <a:rPr lang="en-US" sz="1800" dirty="0"/>
              <a:t>Calls 5/26/2020</a:t>
            </a:r>
          </a:p>
          <a:p>
            <a:pPr>
              <a:buFont typeface="Wingdings" panose="05000000000000000000" pitchFamily="2" charset="2"/>
              <a:buChar char="ü"/>
              <a:defRPr/>
            </a:pPr>
            <a:r>
              <a:rPr lang="en-US" sz="1800" dirty="0"/>
              <a:t>Visioning Meeting</a:t>
            </a:r>
          </a:p>
          <a:p>
            <a:pPr>
              <a:buFont typeface="Wingdings" panose="05000000000000000000" pitchFamily="2" charset="2"/>
              <a:buChar char="ü"/>
              <a:defRPr/>
            </a:pPr>
            <a:r>
              <a:rPr lang="en-US" sz="1800" dirty="0"/>
              <a:t>Draft Outreach Plan</a:t>
            </a:r>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46</a:t>
            </a:fld>
            <a:endParaRPr lang="en-US" dirty="0"/>
          </a:p>
        </p:txBody>
      </p:sp>
      <p:sp>
        <p:nvSpPr>
          <p:cNvPr id="14" name="TextBox 13"/>
          <p:cNvSpPr txBox="1"/>
          <p:nvPr/>
        </p:nvSpPr>
        <p:spPr>
          <a:xfrm>
            <a:off x="3835729" y="1568110"/>
            <a:ext cx="4518561" cy="5293757"/>
          </a:xfrm>
          <a:prstGeom prst="rect">
            <a:avLst/>
          </a:prstGeom>
          <a:noFill/>
        </p:spPr>
        <p:txBody>
          <a:bodyPr wrap="square" rtlCol="0">
            <a:spAutoFit/>
          </a:bodyPr>
          <a:lstStyle/>
          <a:p>
            <a:pPr>
              <a:defRPr/>
            </a:pPr>
            <a:r>
              <a:rPr lang="en-US" sz="2500" dirty="0"/>
              <a:t>Remaining</a:t>
            </a:r>
          </a:p>
          <a:p>
            <a:pPr>
              <a:defRPr/>
            </a:pPr>
            <a:endParaRPr lang="en-US" sz="2500" dirty="0"/>
          </a:p>
          <a:p>
            <a:pPr>
              <a:buFont typeface="Wingdings" panose="05000000000000000000" pitchFamily="2" charset="2"/>
              <a:buChar char="q"/>
              <a:defRPr/>
            </a:pPr>
            <a:r>
              <a:rPr lang="en-US" dirty="0"/>
              <a:t>Conduct Working Sessions Technical Work Teams (Short term issues - Thru Dec 2020)</a:t>
            </a:r>
          </a:p>
          <a:p>
            <a:pPr>
              <a:defRPr/>
            </a:pPr>
            <a:endParaRPr lang="en-US" dirty="0"/>
          </a:p>
          <a:p>
            <a:pPr>
              <a:buFont typeface="Wingdings" panose="05000000000000000000" pitchFamily="2" charset="2"/>
              <a:buChar char="q"/>
              <a:defRPr/>
            </a:pPr>
            <a:r>
              <a:rPr lang="en-US" dirty="0"/>
              <a:t>Conduct Working Sessions Technical Work Teams (Longer term issues - Begin Early CY 2021)</a:t>
            </a:r>
          </a:p>
          <a:p>
            <a:pPr>
              <a:defRPr/>
            </a:pPr>
            <a:endParaRPr lang="en-US" dirty="0"/>
          </a:p>
          <a:p>
            <a:pPr>
              <a:buFont typeface="Wingdings" panose="05000000000000000000" pitchFamily="2" charset="2"/>
              <a:buChar char="q"/>
              <a:defRPr/>
            </a:pPr>
            <a:r>
              <a:rPr lang="en-US" dirty="0"/>
              <a:t>Communications, Outreach, Engagement (ongoing)</a:t>
            </a:r>
          </a:p>
          <a:p>
            <a:pPr>
              <a:defRPr/>
            </a:pPr>
            <a:endParaRPr lang="en-US" dirty="0"/>
          </a:p>
          <a:p>
            <a:pPr>
              <a:buFont typeface="Wingdings" panose="05000000000000000000" pitchFamily="2" charset="2"/>
              <a:buChar char="q"/>
              <a:defRPr/>
            </a:pPr>
            <a:r>
              <a:rPr lang="en-US" dirty="0"/>
              <a:t>Adopt Recommendations of PMT (AMSC)</a:t>
            </a:r>
          </a:p>
          <a:p>
            <a:pPr>
              <a:defRPr/>
            </a:pPr>
            <a:endParaRPr lang="en-US" dirty="0"/>
          </a:p>
          <a:p>
            <a:pPr>
              <a:buFont typeface="Wingdings" panose="05000000000000000000" pitchFamily="2" charset="2"/>
              <a:buChar char="q"/>
              <a:defRPr/>
            </a:pPr>
            <a:r>
              <a:rPr lang="en-US" dirty="0"/>
              <a:t>Prepare Final Document</a:t>
            </a:r>
          </a:p>
          <a:p>
            <a:pPr>
              <a:defRPr/>
            </a:pPr>
            <a:endParaRPr lang="en-US" dirty="0"/>
          </a:p>
          <a:p>
            <a:pPr>
              <a:buFont typeface="Wingdings" panose="05000000000000000000" pitchFamily="2" charset="2"/>
              <a:buChar char="q"/>
              <a:defRPr/>
            </a:pPr>
            <a:r>
              <a:rPr lang="en-US" dirty="0"/>
              <a:t>Prepare Communications Materials, Execute Communications Plan</a:t>
            </a:r>
          </a:p>
        </p:txBody>
      </p:sp>
    </p:spTree>
    <p:extLst>
      <p:ext uri="{BB962C8B-B14F-4D97-AF65-F5344CB8AC3E}">
        <p14:creationId xmlns:p14="http://schemas.microsoft.com/office/powerpoint/2010/main" val="1257933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defRPr/>
            </a:pPr>
            <a:r>
              <a:rPr lang="en-US" dirty="0"/>
              <a:t>Collaborative Emphasis</a:t>
            </a:r>
          </a:p>
        </p:txBody>
      </p:sp>
      <p:sp>
        <p:nvSpPr>
          <p:cNvPr id="3" name="Content Placeholder 2"/>
          <p:cNvSpPr>
            <a:spLocks noGrp="1"/>
          </p:cNvSpPr>
          <p:nvPr>
            <p:ph idx="1"/>
          </p:nvPr>
        </p:nvSpPr>
        <p:spPr>
          <a:xfrm>
            <a:off x="628650" y="1434789"/>
            <a:ext cx="8092656" cy="5642518"/>
          </a:xfrm>
        </p:spPr>
        <p:txBody>
          <a:bodyPr>
            <a:normAutofit fontScale="85000" lnSpcReduction="20000"/>
          </a:bodyPr>
          <a:lstStyle/>
          <a:p>
            <a:pPr lvl="1">
              <a:defRPr/>
            </a:pPr>
            <a:r>
              <a:rPr lang="en-US" dirty="0"/>
              <a:t>Stakeholders</a:t>
            </a:r>
          </a:p>
          <a:p>
            <a:pPr lvl="2">
              <a:defRPr/>
            </a:pPr>
            <a:r>
              <a:rPr lang="en-US" dirty="0"/>
              <a:t>“Planners” – Investment Planning, Specialty Functions/Offices, Department Leadership, etc.</a:t>
            </a:r>
          </a:p>
          <a:p>
            <a:pPr lvl="2">
              <a:defRPr/>
            </a:pPr>
            <a:r>
              <a:rPr lang="en-US" dirty="0"/>
              <a:t>“Implementers” – Districts hold the bag! Make trade off decisions – “Feed the hungry mouths”.</a:t>
            </a:r>
          </a:p>
          <a:p>
            <a:pPr lvl="3">
              <a:defRPr/>
            </a:pPr>
            <a:r>
              <a:rPr lang="en-US" dirty="0"/>
              <a:t>Make plans &amp; execute, maintain data, record costs/utilize TAMS</a:t>
            </a:r>
          </a:p>
          <a:p>
            <a:pPr lvl="1">
              <a:defRPr/>
            </a:pPr>
            <a:r>
              <a:rPr lang="en-US" dirty="0"/>
              <a:t>Seats at the table:</a:t>
            </a:r>
          </a:p>
          <a:p>
            <a:pPr lvl="2">
              <a:defRPr/>
            </a:pPr>
            <a:r>
              <a:rPr lang="en-US" dirty="0"/>
              <a:t>Asset Management Surveys </a:t>
            </a:r>
          </a:p>
          <a:p>
            <a:pPr lvl="2">
              <a:defRPr/>
            </a:pPr>
            <a:r>
              <a:rPr lang="en-US" dirty="0"/>
              <a:t>District follow-up calls (4 X 60 </a:t>
            </a:r>
            <a:r>
              <a:rPr lang="en-US" dirty="0" err="1"/>
              <a:t>ee’s</a:t>
            </a:r>
            <a:r>
              <a:rPr lang="en-US" dirty="0"/>
              <a:t> approx.)</a:t>
            </a:r>
          </a:p>
          <a:p>
            <a:pPr lvl="2">
              <a:defRPr/>
            </a:pPr>
            <a:r>
              <a:rPr lang="en-US" dirty="0"/>
              <a:t>Project Management Team:</a:t>
            </a:r>
          </a:p>
          <a:p>
            <a:pPr lvl="3">
              <a:defRPr/>
            </a:pPr>
            <a:r>
              <a:rPr lang="en-US" dirty="0"/>
              <a:t>JT Anderson, Mike Ginnaty, Lindsey Bruer, Steve Lund, Todd Stevens, Jed Falgren, Mitch Webster, Mike Dougherty</a:t>
            </a:r>
          </a:p>
          <a:p>
            <a:pPr lvl="3">
              <a:defRPr/>
            </a:pPr>
            <a:r>
              <a:rPr lang="en-US" dirty="0"/>
              <a:t>Glenn Engstrom, Kevin Western</a:t>
            </a:r>
          </a:p>
          <a:p>
            <a:pPr lvl="3">
              <a:defRPr/>
            </a:pPr>
            <a:r>
              <a:rPr lang="en-US" dirty="0"/>
              <a:t>Trisha Stefanski, Shannon Foss</a:t>
            </a:r>
          </a:p>
          <a:p>
            <a:pPr lvl="3">
              <a:defRPr/>
            </a:pPr>
            <a:r>
              <a:rPr lang="en-US" dirty="0"/>
              <a:t>FHWA</a:t>
            </a:r>
          </a:p>
          <a:p>
            <a:pPr lvl="2">
              <a:defRPr/>
            </a:pPr>
            <a:r>
              <a:rPr lang="en-US" dirty="0"/>
              <a:t>“Technical Work Teams”  (6 +/-  under development) (OPS and specialty personnel)</a:t>
            </a:r>
          </a:p>
          <a:p>
            <a:pPr lvl="2">
              <a:defRPr/>
            </a:pPr>
            <a:r>
              <a:rPr lang="en-US" dirty="0"/>
              <a:t>AMSC</a:t>
            </a:r>
          </a:p>
          <a:p>
            <a:pPr marL="914377" lvl="2" indent="0">
              <a:buNone/>
              <a:defRPr/>
            </a:pPr>
            <a:endParaRPr lang="en-US" dirty="0"/>
          </a:p>
          <a:p>
            <a:pPr lvl="3">
              <a:defRPr/>
            </a:pPr>
            <a:endParaRPr lang="en-US" dirty="0"/>
          </a:p>
          <a:p>
            <a:pPr lvl="3">
              <a:defRPr/>
            </a:pPr>
            <a:endParaRPr lang="en-US" dirty="0"/>
          </a:p>
          <a:p>
            <a:pPr marL="457189" lvl="1" indent="0">
              <a:buNone/>
              <a:defRPr/>
            </a:pPr>
            <a:endParaRPr lang="en-US" dirty="0"/>
          </a:p>
          <a:p>
            <a:pPr lvl="1">
              <a:defRPr/>
            </a:pPr>
            <a:endParaRPr lang="en-US" dirty="0"/>
          </a:p>
          <a:p>
            <a:pPr lvl="1">
              <a:defRPr/>
            </a:pPr>
            <a:endParaRPr lang="en-US" dirty="0"/>
          </a:p>
          <a:p>
            <a:pPr lvl="1">
              <a:defRPr/>
            </a:pPr>
            <a:endParaRPr lang="en-US" dirty="0"/>
          </a:p>
          <a:p>
            <a:pPr lvl="1">
              <a:defRPr/>
            </a:pPr>
            <a:endParaRPr lang="en-US" dirty="0"/>
          </a:p>
          <a:p>
            <a:pPr marL="457189" lvl="1" indent="0">
              <a:buNone/>
              <a:defRPr/>
            </a:pPr>
            <a:endParaRPr lang="en-US"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47</a:t>
            </a:fld>
            <a:endParaRPr lang="en-US" dirty="0"/>
          </a:p>
        </p:txBody>
      </p:sp>
    </p:spTree>
    <p:extLst>
      <p:ext uri="{BB962C8B-B14F-4D97-AF65-F5344CB8AC3E}">
        <p14:creationId xmlns:p14="http://schemas.microsoft.com/office/powerpoint/2010/main" val="3851061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Project Status</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0" indent="0">
              <a:buNone/>
              <a:defRPr/>
            </a:pPr>
            <a:r>
              <a:rPr lang="en-US" dirty="0"/>
              <a:t>PMT: Long Term Topics</a:t>
            </a:r>
          </a:p>
          <a:p>
            <a:pPr marL="342900" indent="-342900">
              <a:buFont typeface="+mj-lt"/>
              <a:buAutoNum type="arabicPeriod"/>
              <a:defRPr/>
            </a:pPr>
            <a:r>
              <a:rPr lang="en-US" sz="1600" dirty="0"/>
              <a:t>Knowledge Transfer</a:t>
            </a:r>
          </a:p>
          <a:p>
            <a:pPr marL="342900" indent="-342900">
              <a:buFont typeface="+mj-lt"/>
              <a:buAutoNum type="arabicPeriod"/>
              <a:defRPr/>
            </a:pPr>
            <a:r>
              <a:rPr lang="en-US" sz="1600" dirty="0"/>
              <a:t>Technology and Tools</a:t>
            </a:r>
          </a:p>
          <a:p>
            <a:pPr marL="342900" indent="-342900">
              <a:buFont typeface="+mj-lt"/>
              <a:buAutoNum type="arabicPeriod"/>
              <a:defRPr/>
            </a:pPr>
            <a:r>
              <a:rPr lang="en-US" sz="1600" dirty="0"/>
              <a:t>Further TAMP integration</a:t>
            </a:r>
          </a:p>
          <a:p>
            <a:pPr marL="342900" indent="-342900">
              <a:buFont typeface="+mj-lt"/>
              <a:buAutoNum type="arabicPeriod"/>
              <a:defRPr/>
            </a:pPr>
            <a:endParaRPr lang="en-US" sz="1600" dirty="0"/>
          </a:p>
          <a:p>
            <a:pPr marL="0" indent="0">
              <a:buNone/>
              <a:defRPr/>
            </a:pPr>
            <a:endParaRPr lang="en-US" sz="1600" dirty="0"/>
          </a:p>
          <a:p>
            <a:pPr marL="0" indent="0">
              <a:buNone/>
              <a:defRPr/>
            </a:pPr>
            <a:endParaRPr lang="en-US" sz="1200"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48</a:t>
            </a:fld>
            <a:endParaRPr lang="en-US" dirty="0"/>
          </a:p>
        </p:txBody>
      </p:sp>
    </p:spTree>
    <p:extLst>
      <p:ext uri="{BB962C8B-B14F-4D97-AF65-F5344CB8AC3E}">
        <p14:creationId xmlns:p14="http://schemas.microsoft.com/office/powerpoint/2010/main" val="1112558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Project Status</a:t>
            </a:r>
          </a:p>
        </p:txBody>
      </p:sp>
      <p:sp>
        <p:nvSpPr>
          <p:cNvPr id="3" name="Content Placeholder 2"/>
          <p:cNvSpPr>
            <a:spLocks noGrp="1"/>
          </p:cNvSpPr>
          <p:nvPr>
            <p:ph idx="1"/>
          </p:nvPr>
        </p:nvSpPr>
        <p:spPr>
          <a:xfrm>
            <a:off x="818655" y="1622077"/>
            <a:ext cx="3527714" cy="4968728"/>
          </a:xfrm>
          <a:prstGeom prst="rect">
            <a:avLst/>
          </a:prstGeom>
        </p:spPr>
        <p:txBody>
          <a:bodyPr>
            <a:normAutofit lnSpcReduction="10000"/>
          </a:bodyPr>
          <a:lstStyle/>
          <a:p>
            <a:pPr marL="0" indent="0">
              <a:buNone/>
              <a:defRPr/>
            </a:pPr>
            <a:r>
              <a:rPr lang="en-US" dirty="0"/>
              <a:t>PMT: Short Term Topics </a:t>
            </a:r>
          </a:p>
          <a:p>
            <a:pPr marL="342900" indent="-342900">
              <a:buFont typeface="+mj-lt"/>
              <a:buAutoNum type="arabicPeriod"/>
              <a:defRPr/>
            </a:pPr>
            <a:r>
              <a:rPr lang="en-US" sz="1600" dirty="0"/>
              <a:t>Asset Matrix </a:t>
            </a:r>
          </a:p>
          <a:p>
            <a:pPr marL="800089" lvl="1" indent="-342900">
              <a:buFont typeface="+mj-lt"/>
              <a:buAutoNum type="arabicPeriod"/>
              <a:defRPr/>
            </a:pPr>
            <a:r>
              <a:rPr lang="en-US" sz="1200" dirty="0"/>
              <a:t>Develop a tiered structure based on robustness of management</a:t>
            </a:r>
          </a:p>
          <a:p>
            <a:pPr marL="800089" lvl="1" indent="-342900">
              <a:buFont typeface="+mj-lt"/>
              <a:buAutoNum type="arabicPeriod"/>
              <a:defRPr/>
            </a:pPr>
            <a:r>
              <a:rPr lang="en-US" sz="1200" dirty="0"/>
              <a:t>Determine (or validate) data needs (ROI if necessary) via tiers</a:t>
            </a:r>
          </a:p>
          <a:p>
            <a:pPr marL="800089" lvl="1" indent="-342900">
              <a:buFont typeface="+mj-lt"/>
              <a:buAutoNum type="arabicPeriod"/>
              <a:defRPr/>
            </a:pPr>
            <a:r>
              <a:rPr lang="en-US" sz="1200" dirty="0"/>
              <a:t>Determine, Document responsibilities</a:t>
            </a:r>
          </a:p>
          <a:p>
            <a:pPr marL="228600" indent="-228600">
              <a:buFont typeface="+mj-lt"/>
              <a:buAutoNum type="arabicPeriod"/>
              <a:defRPr/>
            </a:pPr>
            <a:r>
              <a:rPr lang="en-US" sz="1600" dirty="0"/>
              <a:t>   Geotechnical Assets</a:t>
            </a:r>
          </a:p>
          <a:p>
            <a:pPr marL="685789" lvl="1" indent="-228600">
              <a:buFont typeface="+mj-lt"/>
              <a:buAutoNum type="arabicPeriod"/>
              <a:defRPr/>
            </a:pPr>
            <a:r>
              <a:rPr lang="en-US" sz="1200" dirty="0"/>
              <a:t>May be sub-team of Asset Matrix </a:t>
            </a:r>
          </a:p>
          <a:p>
            <a:pPr marL="342900" indent="-342900">
              <a:buFont typeface="+mj-lt"/>
              <a:buAutoNum type="arabicPeriod"/>
              <a:defRPr/>
            </a:pPr>
            <a:r>
              <a:rPr lang="en-US" sz="1600" dirty="0"/>
              <a:t>Preventive Maintenance</a:t>
            </a:r>
          </a:p>
          <a:p>
            <a:pPr marL="800089" lvl="1" indent="-342900">
              <a:buFont typeface="+mj-lt"/>
              <a:buAutoNum type="arabicPeriod"/>
              <a:defRPr/>
            </a:pPr>
            <a:r>
              <a:rPr lang="en-US" sz="1200" dirty="0"/>
              <a:t>Definitions</a:t>
            </a:r>
          </a:p>
          <a:p>
            <a:pPr marL="800089" lvl="1" indent="-342900">
              <a:buFont typeface="+mj-lt"/>
              <a:buAutoNum type="arabicPeriod"/>
              <a:defRPr/>
            </a:pPr>
            <a:r>
              <a:rPr lang="en-US" sz="1200" dirty="0"/>
              <a:t>Develop strategies for sustainability</a:t>
            </a:r>
          </a:p>
          <a:p>
            <a:pPr marL="800089" lvl="1" indent="-342900">
              <a:buFont typeface="+mj-lt"/>
              <a:buAutoNum type="arabicPeriod"/>
              <a:defRPr/>
            </a:pPr>
            <a:r>
              <a:rPr lang="en-US" sz="1200" dirty="0"/>
              <a:t>Input into </a:t>
            </a:r>
            <a:r>
              <a:rPr lang="en-US" sz="1200" dirty="0" err="1"/>
              <a:t>MnSHIP</a:t>
            </a:r>
            <a:r>
              <a:rPr lang="en-US" sz="1200" dirty="0"/>
              <a:t> process</a:t>
            </a:r>
          </a:p>
          <a:p>
            <a:pPr marL="0" indent="0">
              <a:buNone/>
              <a:defRPr/>
            </a:pPr>
            <a:endParaRPr lang="en-US" sz="1600" dirty="0"/>
          </a:p>
          <a:p>
            <a:pPr marL="0" indent="0">
              <a:buNone/>
              <a:defRPr/>
            </a:pPr>
            <a:endParaRPr lang="en-US" sz="1200"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49</a:t>
            </a:fld>
            <a:endParaRPr lang="en-US" dirty="0"/>
          </a:p>
        </p:txBody>
      </p:sp>
      <p:sp>
        <p:nvSpPr>
          <p:cNvPr id="2" name="TextBox 1"/>
          <p:cNvSpPr txBox="1"/>
          <p:nvPr/>
        </p:nvSpPr>
        <p:spPr>
          <a:xfrm>
            <a:off x="4572000" y="2280062"/>
            <a:ext cx="3485408" cy="3170099"/>
          </a:xfrm>
          <a:prstGeom prst="rect">
            <a:avLst/>
          </a:prstGeom>
          <a:noFill/>
        </p:spPr>
        <p:txBody>
          <a:bodyPr wrap="square" rtlCol="0">
            <a:spAutoFit/>
          </a:bodyPr>
          <a:lstStyle/>
          <a:p>
            <a:pPr marL="342900" indent="-342900">
              <a:buFont typeface="+mj-lt"/>
              <a:buAutoNum type="arabicPeriod" startAt="4"/>
              <a:defRPr/>
            </a:pPr>
            <a:r>
              <a:rPr lang="en-US" sz="1600" dirty="0"/>
              <a:t>Communications Plan and Execution</a:t>
            </a:r>
          </a:p>
          <a:p>
            <a:pPr>
              <a:defRPr/>
            </a:pPr>
            <a:endParaRPr lang="en-US" sz="1600" dirty="0"/>
          </a:p>
          <a:p>
            <a:pPr marL="800089" lvl="1" indent="-342900">
              <a:buFont typeface="+mj-lt"/>
              <a:buAutoNum type="arabicPeriod"/>
              <a:defRPr/>
            </a:pPr>
            <a:r>
              <a:rPr lang="en-US" sz="1200" dirty="0"/>
              <a:t>Crucial to answer “Why”</a:t>
            </a:r>
          </a:p>
          <a:p>
            <a:pPr marL="457189" lvl="1">
              <a:defRPr/>
            </a:pPr>
            <a:endParaRPr lang="en-US" sz="1200" dirty="0"/>
          </a:p>
          <a:p>
            <a:pPr marL="800089" lvl="1" indent="-342900">
              <a:buFont typeface="+mj-lt"/>
              <a:buAutoNum type="arabicPeriod" startAt="2"/>
              <a:defRPr/>
            </a:pPr>
            <a:r>
              <a:rPr lang="en-US" sz="1200" dirty="0"/>
              <a:t>Stakeholders, Topics, Tactics</a:t>
            </a:r>
          </a:p>
          <a:p>
            <a:pPr marL="457189" lvl="1">
              <a:defRPr/>
            </a:pPr>
            <a:endParaRPr lang="en-US" sz="1200" dirty="0"/>
          </a:p>
          <a:p>
            <a:pPr marL="342900" indent="-342900">
              <a:buFont typeface="+mj-lt"/>
              <a:buAutoNum type="arabicPeriod" startAt="5"/>
              <a:defRPr/>
            </a:pPr>
            <a:r>
              <a:rPr lang="en-US" sz="1600" dirty="0"/>
              <a:t>TAMP topics</a:t>
            </a:r>
          </a:p>
          <a:p>
            <a:pPr marL="342900" indent="-342900">
              <a:buFont typeface="+mj-lt"/>
              <a:buAutoNum type="arabicPeriod" startAt="5"/>
              <a:defRPr/>
            </a:pPr>
            <a:endParaRPr lang="en-US" sz="1600" dirty="0"/>
          </a:p>
          <a:p>
            <a:pPr marL="800089" lvl="1" indent="-342900">
              <a:buFont typeface="+mj-lt"/>
              <a:buAutoNum type="arabicPeriod"/>
              <a:defRPr/>
            </a:pPr>
            <a:r>
              <a:rPr lang="en-US" sz="1200" dirty="0"/>
              <a:t>Integration between capital and maintenance</a:t>
            </a:r>
          </a:p>
          <a:p>
            <a:pPr marL="685789" lvl="1" indent="-228600">
              <a:buFont typeface="+mj-lt"/>
              <a:buAutoNum type="arabicPeriod"/>
              <a:defRPr/>
            </a:pPr>
            <a:endParaRPr lang="en-US" sz="1200" dirty="0"/>
          </a:p>
          <a:p>
            <a:pPr marL="800089" lvl="1" indent="-342900">
              <a:buFont typeface="+mj-lt"/>
              <a:buAutoNum type="arabicPeriod"/>
              <a:defRPr/>
            </a:pPr>
            <a:r>
              <a:rPr lang="en-US" sz="1200" dirty="0"/>
              <a:t>Implementation topics</a:t>
            </a:r>
          </a:p>
          <a:p>
            <a:pPr marL="800089" lvl="1" indent="-342900">
              <a:buFont typeface="+mj-lt"/>
              <a:buAutoNum type="arabicPeriod"/>
              <a:defRPr/>
            </a:pPr>
            <a:endParaRPr lang="en-US" sz="1200" dirty="0"/>
          </a:p>
          <a:p>
            <a:pPr marL="800089" lvl="1" indent="-342900">
              <a:buFont typeface="+mj-lt"/>
              <a:buAutoNum type="arabicPeriod"/>
              <a:defRPr/>
            </a:pPr>
            <a:r>
              <a:rPr lang="en-US" sz="1200" dirty="0"/>
              <a:t>Assets Included</a:t>
            </a:r>
          </a:p>
        </p:txBody>
      </p:sp>
    </p:spTree>
    <p:extLst>
      <p:ext uri="{BB962C8B-B14F-4D97-AF65-F5344CB8AC3E}">
        <p14:creationId xmlns:p14="http://schemas.microsoft.com/office/powerpoint/2010/main" val="411724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Matrix 3</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List of Actions proposed</a:t>
            </a:r>
          </a:p>
          <a:p>
            <a:pPr lvl="2">
              <a:defRPr/>
            </a:pPr>
            <a:r>
              <a:rPr lang="en-US" sz="2400" dirty="0"/>
              <a:t>Stay the course</a:t>
            </a:r>
          </a:p>
          <a:p>
            <a:pPr lvl="2">
              <a:defRPr/>
            </a:pPr>
            <a:r>
              <a:rPr lang="en-US" sz="2400" dirty="0"/>
              <a:t>Low hanging fruit</a:t>
            </a:r>
          </a:p>
          <a:p>
            <a:pPr lvl="2">
              <a:defRPr/>
            </a:pPr>
            <a:r>
              <a:rPr lang="en-US" sz="2400" dirty="0"/>
              <a:t>Costly proposals – labor</a:t>
            </a:r>
          </a:p>
          <a:p>
            <a:pPr lvl="2">
              <a:defRPr/>
            </a:pPr>
            <a:r>
              <a:rPr lang="en-US" sz="2400" dirty="0"/>
              <a:t>Costly proposals - $’s</a:t>
            </a:r>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5</a:t>
            </a:fld>
            <a:endParaRPr lang="en-US" dirty="0"/>
          </a:p>
        </p:txBody>
      </p:sp>
    </p:spTree>
    <p:extLst>
      <p:ext uri="{BB962C8B-B14F-4D97-AF65-F5344CB8AC3E}">
        <p14:creationId xmlns:p14="http://schemas.microsoft.com/office/powerpoint/2010/main" val="62957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Asset Matrix</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0" indent="0">
              <a:buNone/>
              <a:defRPr/>
            </a:pPr>
            <a:endParaRPr lang="en-US" sz="1600" dirty="0"/>
          </a:p>
          <a:p>
            <a:pPr marL="0" indent="0">
              <a:buNone/>
              <a:defRPr/>
            </a:pPr>
            <a:endParaRPr lang="en-US" sz="1600" dirty="0"/>
          </a:p>
          <a:p>
            <a:pPr marL="0" indent="0">
              <a:buNone/>
              <a:defRPr/>
            </a:pPr>
            <a:endParaRPr lang="en-US" sz="1200"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50</a:t>
            </a:fld>
            <a:endParaRPr lang="en-US" dirty="0"/>
          </a:p>
        </p:txBody>
      </p:sp>
      <p:pic>
        <p:nvPicPr>
          <p:cNvPr id="2" name="Picture 1"/>
          <p:cNvPicPr>
            <a:picLocks noChangeAspect="1"/>
          </p:cNvPicPr>
          <p:nvPr/>
        </p:nvPicPr>
        <p:blipFill>
          <a:blip r:embed="rId3"/>
          <a:stretch>
            <a:fillRect/>
          </a:stretch>
        </p:blipFill>
        <p:spPr>
          <a:xfrm>
            <a:off x="0" y="1812085"/>
            <a:ext cx="9144000" cy="4576838"/>
          </a:xfrm>
          <a:prstGeom prst="rect">
            <a:avLst/>
          </a:prstGeom>
        </p:spPr>
      </p:pic>
    </p:spTree>
    <p:extLst>
      <p:ext uri="{BB962C8B-B14F-4D97-AF65-F5344CB8AC3E}">
        <p14:creationId xmlns:p14="http://schemas.microsoft.com/office/powerpoint/2010/main" val="2472668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Asset Matrix</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0" indent="0">
              <a:buNone/>
              <a:defRPr/>
            </a:pPr>
            <a:endParaRPr lang="en-US" sz="1600" dirty="0"/>
          </a:p>
          <a:p>
            <a:pPr marL="0" indent="0">
              <a:buNone/>
              <a:defRPr/>
            </a:pPr>
            <a:endParaRPr lang="en-US" sz="1600" dirty="0"/>
          </a:p>
          <a:p>
            <a:pPr marL="0" indent="0">
              <a:buNone/>
              <a:defRPr/>
            </a:pPr>
            <a:endParaRPr lang="en-US" sz="1200"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51</a:t>
            </a:fld>
            <a:endParaRPr lang="en-US" dirty="0"/>
          </a:p>
        </p:txBody>
      </p:sp>
      <p:pic>
        <p:nvPicPr>
          <p:cNvPr id="4" name="Picture 3"/>
          <p:cNvPicPr>
            <a:picLocks noChangeAspect="1"/>
          </p:cNvPicPr>
          <p:nvPr/>
        </p:nvPicPr>
        <p:blipFill>
          <a:blip r:embed="rId3"/>
          <a:stretch>
            <a:fillRect/>
          </a:stretch>
        </p:blipFill>
        <p:spPr>
          <a:xfrm>
            <a:off x="0" y="1772409"/>
            <a:ext cx="9144000" cy="4427675"/>
          </a:xfrm>
          <a:prstGeom prst="rect">
            <a:avLst/>
          </a:prstGeom>
        </p:spPr>
      </p:pic>
    </p:spTree>
    <p:extLst>
      <p:ext uri="{BB962C8B-B14F-4D97-AF65-F5344CB8AC3E}">
        <p14:creationId xmlns:p14="http://schemas.microsoft.com/office/powerpoint/2010/main" val="108623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Communications Plan</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0" indent="0">
              <a:buNone/>
              <a:defRPr/>
            </a:pPr>
            <a:endParaRPr lang="en-US" sz="1600" dirty="0"/>
          </a:p>
          <a:p>
            <a:pPr marL="0" indent="0">
              <a:buNone/>
              <a:defRPr/>
            </a:pPr>
            <a:endParaRPr lang="en-US" sz="1600" dirty="0"/>
          </a:p>
          <a:p>
            <a:pPr marL="0" indent="0">
              <a:buNone/>
              <a:defRPr/>
            </a:pPr>
            <a:endParaRPr lang="en-US" sz="1200"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52</a:t>
            </a:fld>
            <a:endParaRPr lang="en-US" dirty="0"/>
          </a:p>
        </p:txBody>
      </p:sp>
      <p:pic>
        <p:nvPicPr>
          <p:cNvPr id="2" name="Picture 1"/>
          <p:cNvPicPr>
            <a:picLocks noChangeAspect="1"/>
          </p:cNvPicPr>
          <p:nvPr/>
        </p:nvPicPr>
        <p:blipFill>
          <a:blip r:embed="rId3"/>
          <a:stretch>
            <a:fillRect/>
          </a:stretch>
        </p:blipFill>
        <p:spPr>
          <a:xfrm>
            <a:off x="628650" y="1320447"/>
            <a:ext cx="8039513" cy="5264421"/>
          </a:xfrm>
          <a:prstGeom prst="rect">
            <a:avLst/>
          </a:prstGeom>
        </p:spPr>
      </p:pic>
    </p:spTree>
    <p:extLst>
      <p:ext uri="{BB962C8B-B14F-4D97-AF65-F5344CB8AC3E}">
        <p14:creationId xmlns:p14="http://schemas.microsoft.com/office/powerpoint/2010/main" val="1054366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OPS Help Needed</a:t>
            </a:r>
          </a:p>
        </p:txBody>
      </p:sp>
      <p:sp>
        <p:nvSpPr>
          <p:cNvPr id="3" name="Content Placeholder 2"/>
          <p:cNvSpPr>
            <a:spLocks noGrp="1"/>
          </p:cNvSpPr>
          <p:nvPr>
            <p:ph idx="1"/>
          </p:nvPr>
        </p:nvSpPr>
        <p:spPr>
          <a:xfrm>
            <a:off x="154379" y="1616140"/>
            <a:ext cx="8526483" cy="4968728"/>
          </a:xfrm>
          <a:prstGeom prst="rect">
            <a:avLst/>
          </a:prstGeom>
        </p:spPr>
        <p:txBody>
          <a:bodyPr>
            <a:normAutofit/>
          </a:bodyPr>
          <a:lstStyle/>
          <a:p>
            <a:r>
              <a:rPr lang="en-US" dirty="0" err="1"/>
              <a:t>col·lab·o·ra·tion</a:t>
            </a:r>
            <a:r>
              <a:rPr lang="en-US" dirty="0"/>
              <a:t> : </a:t>
            </a:r>
            <a:r>
              <a:rPr lang="en-US" b="1" dirty="0"/>
              <a:t>collaboration</a:t>
            </a:r>
            <a:r>
              <a:rPr lang="en-US" dirty="0"/>
              <a:t>; the action of working with someone to produce or create something.</a:t>
            </a:r>
          </a:p>
          <a:p>
            <a:pPr marL="342900" indent="-342900">
              <a:buFont typeface="+mj-lt"/>
              <a:buAutoNum type="arabicPeriod"/>
              <a:defRPr/>
            </a:pPr>
            <a:r>
              <a:rPr lang="en-US" sz="2000" dirty="0"/>
              <a:t>Active Participation needed – Primarily Technical Work Teams</a:t>
            </a:r>
          </a:p>
          <a:p>
            <a:pPr marL="342900" indent="-342900">
              <a:buFont typeface="+mj-lt"/>
              <a:buAutoNum type="arabicPeriod"/>
              <a:defRPr/>
            </a:pPr>
            <a:r>
              <a:rPr lang="en-US" sz="2000" dirty="0"/>
              <a:t>5 – 6 teams needed soon</a:t>
            </a:r>
          </a:p>
          <a:p>
            <a:pPr marL="342900" indent="-342900">
              <a:buFont typeface="+mj-lt"/>
              <a:buAutoNum type="arabicPeriod"/>
              <a:defRPr/>
            </a:pPr>
            <a:r>
              <a:rPr lang="en-US" sz="2000" dirty="0"/>
              <a:t>Heavy lift – people who can represent these issues are busy</a:t>
            </a:r>
          </a:p>
          <a:p>
            <a:pPr marL="342900" indent="-342900">
              <a:buFont typeface="+mj-lt"/>
              <a:buAutoNum type="arabicPeriod"/>
              <a:defRPr/>
            </a:pPr>
            <a:r>
              <a:rPr lang="en-US" sz="2000" dirty="0"/>
              <a:t>Important to generate good decisions</a:t>
            </a:r>
          </a:p>
          <a:p>
            <a:pPr marL="342900" indent="-342900">
              <a:buFont typeface="+mj-lt"/>
              <a:buAutoNum type="arabicPeriod"/>
              <a:defRPr/>
            </a:pPr>
            <a:endParaRPr lang="en-US" sz="2000" dirty="0"/>
          </a:p>
          <a:p>
            <a:pPr marL="342900" indent="-342900">
              <a:buFont typeface="+mj-lt"/>
              <a:buAutoNum type="arabicPeriod"/>
              <a:defRPr/>
            </a:pPr>
            <a:endParaRPr lang="en-US" sz="2000" dirty="0"/>
          </a:p>
          <a:p>
            <a:pPr marL="342900" indent="-342900">
              <a:buFont typeface="+mj-lt"/>
              <a:buAutoNum type="arabicPeriod"/>
              <a:defRPr/>
            </a:pPr>
            <a:endParaRPr lang="en-US" sz="1600" dirty="0"/>
          </a:p>
          <a:p>
            <a:pPr marL="0" indent="0">
              <a:buNone/>
              <a:defRPr/>
            </a:pPr>
            <a:endParaRPr lang="en-US" sz="1600" dirty="0"/>
          </a:p>
          <a:p>
            <a:pPr marL="0" indent="0">
              <a:buNone/>
              <a:defRPr/>
            </a:pPr>
            <a:endParaRPr lang="en-US" sz="1200"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53</a:t>
            </a:fld>
            <a:endParaRPr lang="en-US" dirty="0"/>
          </a:p>
        </p:txBody>
      </p:sp>
    </p:spTree>
    <p:extLst>
      <p:ext uri="{BB962C8B-B14F-4D97-AF65-F5344CB8AC3E}">
        <p14:creationId xmlns:p14="http://schemas.microsoft.com/office/powerpoint/2010/main" val="47183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OPS Help Needed</a:t>
            </a:r>
          </a:p>
        </p:txBody>
      </p:sp>
      <p:sp>
        <p:nvSpPr>
          <p:cNvPr id="3" name="Content Placeholder 2"/>
          <p:cNvSpPr>
            <a:spLocks noGrp="1"/>
          </p:cNvSpPr>
          <p:nvPr>
            <p:ph idx="1"/>
          </p:nvPr>
        </p:nvSpPr>
        <p:spPr>
          <a:xfrm>
            <a:off x="154379" y="1616140"/>
            <a:ext cx="8526483" cy="4968728"/>
          </a:xfrm>
          <a:prstGeom prst="rect">
            <a:avLst/>
          </a:prstGeom>
        </p:spPr>
        <p:txBody>
          <a:bodyPr>
            <a:normAutofit/>
          </a:bodyPr>
          <a:lstStyle/>
          <a:p>
            <a:r>
              <a:rPr lang="en-US" dirty="0"/>
              <a:t>Communications</a:t>
            </a:r>
          </a:p>
          <a:p>
            <a:pPr lvl="1"/>
            <a:r>
              <a:rPr lang="en-US" sz="2000" dirty="0"/>
              <a:t>How can we effectively share what’s happening?</a:t>
            </a:r>
          </a:p>
          <a:p>
            <a:pPr lvl="1"/>
            <a:r>
              <a:rPr lang="en-US" sz="2000" dirty="0"/>
              <a:t>How can we share results? </a:t>
            </a:r>
          </a:p>
          <a:p>
            <a:pPr lvl="1"/>
            <a:r>
              <a:rPr lang="en-US" sz="2000" dirty="0"/>
              <a:t>What people need to know…</a:t>
            </a:r>
          </a:p>
          <a:p>
            <a:pPr marL="914377" lvl="2" indent="0">
              <a:buNone/>
            </a:pPr>
            <a:endParaRPr lang="en-US" sz="1600" dirty="0"/>
          </a:p>
          <a:p>
            <a:pPr marL="457189" lvl="1" indent="0">
              <a:buNone/>
            </a:pPr>
            <a:endParaRPr lang="en-US" sz="2000" dirty="0"/>
          </a:p>
          <a:p>
            <a:pPr marL="342900" indent="-342900">
              <a:buFont typeface="+mj-lt"/>
              <a:buAutoNum type="arabicPeriod"/>
              <a:defRPr/>
            </a:pPr>
            <a:endParaRPr lang="en-US" sz="2000" dirty="0"/>
          </a:p>
          <a:p>
            <a:pPr marL="342900" indent="-342900">
              <a:buFont typeface="+mj-lt"/>
              <a:buAutoNum type="arabicPeriod"/>
              <a:defRPr/>
            </a:pPr>
            <a:endParaRPr lang="en-US" sz="2000" dirty="0"/>
          </a:p>
          <a:p>
            <a:pPr marL="342900" indent="-342900">
              <a:buFont typeface="+mj-lt"/>
              <a:buAutoNum type="arabicPeriod"/>
              <a:defRPr/>
            </a:pPr>
            <a:endParaRPr lang="en-US" sz="1600" dirty="0"/>
          </a:p>
          <a:p>
            <a:pPr marL="0" indent="0">
              <a:buNone/>
              <a:defRPr/>
            </a:pPr>
            <a:endParaRPr lang="en-US" sz="1600" dirty="0"/>
          </a:p>
          <a:p>
            <a:pPr marL="0" indent="0">
              <a:buNone/>
              <a:defRPr/>
            </a:pPr>
            <a:endParaRPr lang="en-US" sz="1200"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54</a:t>
            </a:fld>
            <a:endParaRPr lang="en-US" dirty="0"/>
          </a:p>
        </p:txBody>
      </p:sp>
    </p:spTree>
    <p:extLst>
      <p:ext uri="{BB962C8B-B14F-4D97-AF65-F5344CB8AC3E}">
        <p14:creationId xmlns:p14="http://schemas.microsoft.com/office/powerpoint/2010/main" val="1300451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Mike &amp; JT</a:t>
            </a:r>
          </a:p>
        </p:txBody>
      </p:sp>
      <p:sp>
        <p:nvSpPr>
          <p:cNvPr id="3" name="Content Placeholder 2"/>
          <p:cNvSpPr>
            <a:spLocks noGrp="1"/>
          </p:cNvSpPr>
          <p:nvPr>
            <p:ph idx="1"/>
          </p:nvPr>
        </p:nvSpPr>
        <p:spPr>
          <a:xfrm>
            <a:off x="759278" y="1375317"/>
            <a:ext cx="7054686" cy="5209551"/>
          </a:xfrm>
          <a:prstGeom prst="rect">
            <a:avLst/>
          </a:prstGeom>
        </p:spPr>
        <p:txBody>
          <a:bodyPr>
            <a:normAutofit fontScale="25000" lnSpcReduction="20000"/>
          </a:bodyPr>
          <a:lstStyle/>
          <a:p>
            <a:r>
              <a:rPr lang="en-US" sz="4800" dirty="0"/>
              <a:t>Mike Ginnaty, JT - prep for Thursday:</a:t>
            </a:r>
          </a:p>
          <a:p>
            <a:r>
              <a:rPr lang="en-US" sz="4800" dirty="0"/>
              <a:t>Background how we got here - not much.</a:t>
            </a:r>
          </a:p>
          <a:p>
            <a:r>
              <a:rPr lang="en-US" sz="4800" dirty="0"/>
              <a:t>Update on how we are thinking about </a:t>
            </a:r>
            <a:r>
              <a:rPr lang="en-US" sz="4800" dirty="0" err="1"/>
              <a:t>tiering</a:t>
            </a:r>
            <a:r>
              <a:rPr lang="en-US" sz="4800" dirty="0"/>
              <a:t> assets</a:t>
            </a:r>
          </a:p>
          <a:p>
            <a:r>
              <a:rPr lang="en-US" sz="4800" dirty="0"/>
              <a:t>What that may mean</a:t>
            </a:r>
          </a:p>
          <a:p>
            <a:r>
              <a:rPr lang="en-US" sz="4800" dirty="0"/>
              <a:t>Number of assets</a:t>
            </a:r>
          </a:p>
          <a:p>
            <a:r>
              <a:rPr lang="en-US" sz="4800" dirty="0"/>
              <a:t>Level of effort</a:t>
            </a:r>
          </a:p>
          <a:p>
            <a:r>
              <a:rPr lang="en-US" sz="4800" dirty="0"/>
              <a:t>Tie back to 081</a:t>
            </a:r>
          </a:p>
          <a:p>
            <a:r>
              <a:rPr lang="en-US" sz="4800" dirty="0"/>
              <a:t>Commitments to maintaining data</a:t>
            </a:r>
          </a:p>
          <a:p>
            <a:r>
              <a:rPr lang="en-US" sz="4800" dirty="0"/>
              <a:t>General agreement this is good</a:t>
            </a:r>
          </a:p>
          <a:p>
            <a:r>
              <a:rPr lang="en-US" sz="4800" dirty="0"/>
              <a:t>Resources</a:t>
            </a:r>
          </a:p>
          <a:p>
            <a:r>
              <a:rPr lang="en-US" sz="4800" dirty="0"/>
              <a:t>Dave's interest in district engagement. </a:t>
            </a:r>
          </a:p>
          <a:p>
            <a:r>
              <a:rPr lang="en-US" sz="4800" dirty="0"/>
              <a:t>TAMS - value in this? Who see's the benefit.</a:t>
            </a:r>
          </a:p>
          <a:p>
            <a:r>
              <a:rPr lang="en-US" sz="4800" dirty="0"/>
              <a:t>Damage restitution - department gains</a:t>
            </a:r>
          </a:p>
          <a:p>
            <a:r>
              <a:rPr lang="en-US" sz="4800" dirty="0"/>
              <a:t>Show a benefit, even if not to individuals</a:t>
            </a:r>
          </a:p>
          <a:p>
            <a:r>
              <a:rPr lang="en-US" sz="4800" dirty="0"/>
              <a:t>PMT members</a:t>
            </a:r>
          </a:p>
          <a:p>
            <a:r>
              <a:rPr lang="en-US" sz="4800" dirty="0"/>
              <a:t>Communications ask - How- minimal email reading</a:t>
            </a:r>
          </a:p>
          <a:p>
            <a:pPr marL="0" indent="0">
              <a:buNone/>
              <a:defRPr/>
            </a:pPr>
            <a:endParaRPr lang="en-US" sz="1600" dirty="0"/>
          </a:p>
          <a:p>
            <a:pPr marL="0" indent="0">
              <a:buNone/>
              <a:defRPr/>
            </a:pPr>
            <a:endParaRPr lang="en-US" sz="1200" dirty="0"/>
          </a:p>
          <a:p>
            <a:pPr marL="457189" lvl="1" indent="0">
              <a:buNone/>
              <a:defRPr/>
            </a:pPr>
            <a:endParaRPr lang="en-US" dirty="0"/>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55</a:t>
            </a:fld>
            <a:endParaRPr lang="en-US" dirty="0"/>
          </a:p>
        </p:txBody>
      </p:sp>
    </p:spTree>
    <p:extLst>
      <p:ext uri="{BB962C8B-B14F-4D97-AF65-F5344CB8AC3E}">
        <p14:creationId xmlns:p14="http://schemas.microsoft.com/office/powerpoint/2010/main" val="811633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rmAutofit fontScale="90000"/>
          </a:bodyPr>
          <a:lstStyle/>
          <a:p>
            <a:pPr eaLnBrk="1" hangingPunct="1"/>
            <a:r>
              <a:rPr lang="en-US" altLang="en-US" dirty="0"/>
              <a:t>Traffic Barrier Project</a:t>
            </a:r>
            <a:br>
              <a:rPr lang="en-US" altLang="en-US" dirty="0"/>
            </a:br>
            <a:r>
              <a:rPr lang="en-US" altLang="en-US" dirty="0"/>
              <a:t>Sharing of Data</a:t>
            </a:r>
          </a:p>
        </p:txBody>
      </p:sp>
      <p:sp>
        <p:nvSpPr>
          <p:cNvPr id="73731" name="Content Placeholder 2"/>
          <p:cNvSpPr>
            <a:spLocks noGrp="1"/>
          </p:cNvSpPr>
          <p:nvPr>
            <p:ph sz="half" idx="1"/>
          </p:nvPr>
        </p:nvSpPr>
        <p:spPr>
          <a:xfrm>
            <a:off x="4056991" y="1691102"/>
            <a:ext cx="5087009" cy="4610100"/>
          </a:xfrm>
        </p:spPr>
        <p:txBody>
          <a:bodyPr/>
          <a:lstStyle/>
          <a:p>
            <a:pPr marL="0" indent="0">
              <a:buNone/>
            </a:pPr>
            <a:r>
              <a:rPr lang="en-US" altLang="en-US" dirty="0"/>
              <a:t>Utilizing </a:t>
            </a:r>
            <a:r>
              <a:rPr lang="en-US" altLang="en-US" b="1" dirty="0" err="1"/>
              <a:t>Georilla</a:t>
            </a:r>
            <a:r>
              <a:rPr lang="en-US" altLang="en-US" dirty="0"/>
              <a:t> a </a:t>
            </a:r>
            <a:r>
              <a:rPr lang="en-US" altLang="en-US" dirty="0" err="1"/>
              <a:t>GeoMoose</a:t>
            </a:r>
            <a:r>
              <a:rPr lang="en-US" altLang="en-US" dirty="0"/>
              <a:t> </a:t>
            </a:r>
            <a:r>
              <a:rPr lang="en-US" altLang="en-US" dirty="0" err="1"/>
              <a:t>OpenLayer</a:t>
            </a:r>
            <a:r>
              <a:rPr lang="en-US" altLang="en-US" dirty="0"/>
              <a:t> 3 </a:t>
            </a:r>
            <a:r>
              <a:rPr lang="en-US" altLang="en-US" dirty="0" err="1"/>
              <a:t>Mapserver</a:t>
            </a:r>
            <a:r>
              <a:rPr lang="en-US" altLang="en-US" dirty="0"/>
              <a:t> for Windows Open Source GIS Based </a:t>
            </a:r>
            <a:r>
              <a:rPr lang="en-US" altLang="en-US" b="1" dirty="0"/>
              <a:t>Viewer</a:t>
            </a:r>
            <a:r>
              <a:rPr lang="en-US" altLang="en-US" dirty="0"/>
              <a:t> </a:t>
            </a:r>
            <a:endParaRPr lang="en-US" dirty="0"/>
          </a:p>
          <a:p>
            <a:pPr marL="457189" lvl="1" indent="0">
              <a:buNone/>
            </a:pPr>
            <a:r>
              <a:rPr lang="en-US" dirty="0"/>
              <a:t>700 Unique Visitors Per Month</a:t>
            </a:r>
          </a:p>
          <a:p>
            <a:pPr marL="0" indent="0" eaLnBrk="1" hangingPunct="1">
              <a:buNone/>
            </a:pPr>
            <a:endParaRPr lang="en-US" altLang="en-US" dirty="0"/>
          </a:p>
          <a:p>
            <a:pPr eaLnBrk="1" hangingPunct="1"/>
            <a:endParaRPr lang="en-US" altLang="en-US" dirty="0"/>
          </a:p>
        </p:txBody>
      </p:sp>
      <p:sp>
        <p:nvSpPr>
          <p:cNvPr id="7373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2E7728-5EBF-4287-BF86-61B522CDE8F4}" type="slidenum">
              <a:rPr lang="en-US" altLang="en-US" smtClean="0">
                <a:solidFill>
                  <a:schemeClr val="tx2"/>
                </a:solidFill>
              </a:rPr>
              <a:pPr fontAlgn="base">
                <a:spcBef>
                  <a:spcPct val="0"/>
                </a:spcBef>
                <a:spcAft>
                  <a:spcPct val="0"/>
                </a:spcAft>
              </a:pPr>
              <a:t>56</a:t>
            </a:fld>
            <a:endParaRPr lang="en-US" altLang="en-US">
              <a:solidFill>
                <a:schemeClr val="tx2"/>
              </a:solidFill>
            </a:endParaRPr>
          </a:p>
        </p:txBody>
      </p:sp>
      <p:pic>
        <p:nvPicPr>
          <p:cNvPr id="73734" name="Picture 4"/>
          <p:cNvPicPr>
            <a:picLocks noChangeAspect="1"/>
          </p:cNvPicPr>
          <p:nvPr/>
        </p:nvPicPr>
        <p:blipFill rotWithShape="1">
          <a:blip r:embed="rId2">
            <a:extLst>
              <a:ext uri="{28A0092B-C50C-407E-A947-70E740481C1C}">
                <a14:useLocalDpi xmlns:a14="http://schemas.microsoft.com/office/drawing/2010/main" val="0"/>
              </a:ext>
            </a:extLst>
          </a:blip>
          <a:srcRect l="5741"/>
          <a:stretch/>
        </p:blipFill>
        <p:spPr bwMode="auto">
          <a:xfrm>
            <a:off x="3252158" y="3608390"/>
            <a:ext cx="5681693"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1150" y="1627001"/>
            <a:ext cx="2835275" cy="3429000"/>
          </a:xfrm>
        </p:spPr>
      </p:pic>
      <p:pic>
        <p:nvPicPr>
          <p:cNvPr id="8" name="Picture 7"/>
          <p:cNvPicPr>
            <a:picLocks noChangeAspect="1"/>
          </p:cNvPicPr>
          <p:nvPr/>
        </p:nvPicPr>
        <p:blipFill>
          <a:blip r:embed="rId4"/>
          <a:stretch>
            <a:fillRect/>
          </a:stretch>
        </p:blipFill>
        <p:spPr>
          <a:xfrm>
            <a:off x="2760662" y="1491458"/>
            <a:ext cx="771525" cy="790575"/>
          </a:xfrm>
          <a:prstGeom prst="rect">
            <a:avLst/>
          </a:prstGeom>
        </p:spPr>
      </p:pic>
    </p:spTree>
    <p:extLst>
      <p:ext uri="{BB962C8B-B14F-4D97-AF65-F5344CB8AC3E}">
        <p14:creationId xmlns:p14="http://schemas.microsoft.com/office/powerpoint/2010/main" val="1902511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Title 1"/>
          <p:cNvSpPr>
            <a:spLocks noGrp="1"/>
          </p:cNvSpPr>
          <p:nvPr>
            <p:ph type="title"/>
          </p:nvPr>
        </p:nvSpPr>
        <p:spPr>
          <a:solidFill>
            <a:srgbClr val="003865"/>
          </a:solidFill>
        </p:spPr>
        <p:txBody>
          <a:bodyPr>
            <a:normAutofit fontScale="90000"/>
          </a:bodyPr>
          <a:lstStyle/>
          <a:p>
            <a:r>
              <a:rPr lang="en-US" altLang="en-US" dirty="0"/>
              <a:t>Traffic Barrier Project</a:t>
            </a:r>
            <a:br>
              <a:rPr lang="en-US" altLang="en-US" dirty="0"/>
            </a:br>
            <a:r>
              <a:rPr lang="en-US" altLang="en-US" dirty="0"/>
              <a:t>Sharing of Data</a:t>
            </a:r>
          </a:p>
        </p:txBody>
      </p:sp>
      <p:pic>
        <p:nvPicPr>
          <p:cNvPr id="75779" name="Picture 3"/>
          <p:cNvPicPr>
            <a:picLocks noChangeAspect="1"/>
          </p:cNvPicPr>
          <p:nvPr/>
        </p:nvPicPr>
        <p:blipFill rotWithShape="1">
          <a:blip r:embed="rId2">
            <a:extLst>
              <a:ext uri="{28A0092B-C50C-407E-A947-70E740481C1C}">
                <a14:useLocalDpi xmlns:a14="http://schemas.microsoft.com/office/drawing/2010/main" val="0"/>
              </a:ext>
            </a:extLst>
          </a:blip>
          <a:srcRect l="3192" t="5824" r="19558" b="4651"/>
          <a:stretch/>
        </p:blipFill>
        <p:spPr bwMode="auto">
          <a:xfrm>
            <a:off x="1371600" y="1492370"/>
            <a:ext cx="6788988" cy="507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639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96069" y="150452"/>
            <a:ext cx="7886700" cy="914400"/>
          </a:xfrm>
        </p:spPr>
        <p:txBody>
          <a:bodyPr>
            <a:normAutofit fontScale="90000"/>
          </a:bodyPr>
          <a:lstStyle/>
          <a:p>
            <a:pPr>
              <a:defRPr/>
            </a:pPr>
            <a:r>
              <a:rPr lang="en-US" altLang="en-US" dirty="0"/>
              <a:t>Traffic Barrier Project</a:t>
            </a:r>
            <a:br>
              <a:rPr lang="en-US" altLang="en-US" dirty="0"/>
            </a:br>
            <a:r>
              <a:rPr lang="en-US" altLang="en-US" dirty="0"/>
              <a:t>Sharing of Data</a:t>
            </a:r>
            <a:endParaRPr lang="en-US" dirty="0"/>
          </a:p>
        </p:txBody>
      </p:sp>
      <p:sp>
        <p:nvSpPr>
          <p:cNvPr id="5" name="Date Placeholder 4"/>
          <p:cNvSpPr>
            <a:spLocks noGrp="1"/>
          </p:cNvSpPr>
          <p:nvPr>
            <p:ph type="dt" sz="quarter" idx="10"/>
          </p:nvPr>
        </p:nvSpPr>
        <p:spPr/>
        <p:txBody>
          <a:bodyPr/>
          <a:lstStyle/>
          <a:p>
            <a:pPr>
              <a:defRPr/>
            </a:pPr>
            <a:fld id="{778F537C-1909-4685-97EE-B5BDE87EE74C}" type="datetime1">
              <a:rPr lang="en-US" smtClean="0"/>
              <a:pPr>
                <a:defRPr/>
              </a:pPr>
              <a:t>2/11/2021</a:t>
            </a:fld>
            <a:endParaRPr lang="en-US" dirty="0"/>
          </a:p>
        </p:txBody>
      </p:sp>
      <p:sp>
        <p:nvSpPr>
          <p:cNvPr id="7" name="Slide Number Placeholder 6"/>
          <p:cNvSpPr>
            <a:spLocks noGrp="1"/>
          </p:cNvSpPr>
          <p:nvPr>
            <p:ph type="sldNum" sz="quarter" idx="12"/>
          </p:nvPr>
        </p:nvSpPr>
        <p:spPr/>
        <p:txBody>
          <a:bodyPr/>
          <a:lstStyle/>
          <a:p>
            <a:pPr>
              <a:defRPr/>
            </a:pPr>
            <a:fld id="{DD5D7D87-53BB-4D61-812F-B3FACF96672B}" type="slidenum">
              <a:rPr lang="en-US" smtClean="0"/>
              <a:pPr>
                <a:defRPr/>
              </a:pPr>
              <a:t>58</a:t>
            </a:fld>
            <a:endParaRPr lang="en-US" dirty="0"/>
          </a:p>
        </p:txBody>
      </p:sp>
      <p:pic>
        <p:nvPicPr>
          <p:cNvPr id="77830"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720" y="1555929"/>
            <a:ext cx="7651631" cy="480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701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Matrix 4</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List of Actions  Proposed cont. </a:t>
            </a:r>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6</a:t>
            </a:fld>
            <a:endParaRPr lang="en-US" dirty="0"/>
          </a:p>
        </p:txBody>
      </p:sp>
    </p:spTree>
    <p:extLst>
      <p:ext uri="{BB962C8B-B14F-4D97-AF65-F5344CB8AC3E}">
        <p14:creationId xmlns:p14="http://schemas.microsoft.com/office/powerpoint/2010/main" val="320470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Sample Asset Responsibilities Example 1</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Who</a:t>
            </a:r>
          </a:p>
          <a:p>
            <a:pPr lvl="2">
              <a:defRPr/>
            </a:pPr>
            <a:r>
              <a:rPr lang="en-US" sz="2400" dirty="0"/>
              <a:t>Acquires data</a:t>
            </a:r>
          </a:p>
          <a:p>
            <a:pPr lvl="2">
              <a:defRPr/>
            </a:pPr>
            <a:r>
              <a:rPr lang="en-US" sz="2400" dirty="0"/>
              <a:t>Maintains data</a:t>
            </a:r>
          </a:p>
          <a:p>
            <a:pPr lvl="3">
              <a:defRPr/>
            </a:pPr>
            <a:r>
              <a:rPr lang="en-US" sz="2400" dirty="0"/>
              <a:t>Maintenance (TAMS work, Inspections)</a:t>
            </a:r>
          </a:p>
          <a:p>
            <a:pPr lvl="3">
              <a:defRPr/>
            </a:pPr>
            <a:r>
              <a:rPr lang="en-US" sz="2400" dirty="0"/>
              <a:t>Program delivery (As </a:t>
            </a:r>
            <a:r>
              <a:rPr lang="en-US" sz="2400" dirty="0" err="1"/>
              <a:t>Builts</a:t>
            </a:r>
            <a:r>
              <a:rPr lang="en-US" sz="2400" dirty="0"/>
              <a:t>, QA)</a:t>
            </a:r>
          </a:p>
          <a:p>
            <a:pPr lvl="3">
              <a:defRPr/>
            </a:pPr>
            <a:r>
              <a:rPr lang="en-US" sz="2400" dirty="0"/>
              <a:t>Lidar (Cyclical)</a:t>
            </a:r>
          </a:p>
          <a:p>
            <a:pPr lvl="2">
              <a:defRPr/>
            </a:pPr>
            <a:r>
              <a:rPr lang="en-US" sz="2400" dirty="0"/>
              <a:t>Uses the data</a:t>
            </a:r>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7</a:t>
            </a:fld>
            <a:endParaRPr lang="en-US" dirty="0"/>
          </a:p>
        </p:txBody>
      </p:sp>
    </p:spTree>
    <p:extLst>
      <p:ext uri="{BB962C8B-B14F-4D97-AF65-F5344CB8AC3E}">
        <p14:creationId xmlns:p14="http://schemas.microsoft.com/office/powerpoint/2010/main" val="244751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Sample Asset Responsibilities Example 2</a:t>
            </a:r>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Who</a:t>
            </a:r>
          </a:p>
          <a:p>
            <a:pPr lvl="2">
              <a:defRPr/>
            </a:pPr>
            <a:r>
              <a:rPr lang="en-US" sz="2400" dirty="0"/>
              <a:t>Acquires data</a:t>
            </a:r>
          </a:p>
          <a:p>
            <a:pPr lvl="2">
              <a:defRPr/>
            </a:pPr>
            <a:r>
              <a:rPr lang="en-US" sz="2400" dirty="0"/>
              <a:t>Maintains data</a:t>
            </a:r>
          </a:p>
          <a:p>
            <a:pPr lvl="3">
              <a:defRPr/>
            </a:pPr>
            <a:r>
              <a:rPr lang="en-US" sz="2400" dirty="0"/>
              <a:t>Maintenance (TAMS work, Inspections)</a:t>
            </a:r>
          </a:p>
          <a:p>
            <a:pPr lvl="3">
              <a:defRPr/>
            </a:pPr>
            <a:r>
              <a:rPr lang="en-US" sz="2400" dirty="0"/>
              <a:t>Program delivery (As </a:t>
            </a:r>
            <a:r>
              <a:rPr lang="en-US" sz="2400" dirty="0" err="1"/>
              <a:t>Builts</a:t>
            </a:r>
            <a:r>
              <a:rPr lang="en-US" sz="2400" dirty="0"/>
              <a:t>, QA)</a:t>
            </a:r>
          </a:p>
          <a:p>
            <a:pPr lvl="3">
              <a:defRPr/>
            </a:pPr>
            <a:r>
              <a:rPr lang="en-US" sz="2400" dirty="0"/>
              <a:t>Lidar (Cyclical)</a:t>
            </a:r>
          </a:p>
          <a:p>
            <a:pPr lvl="2">
              <a:defRPr/>
            </a:pPr>
            <a:r>
              <a:rPr lang="en-US" sz="2400" dirty="0"/>
              <a:t>Uses the data</a:t>
            </a:r>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8</a:t>
            </a:fld>
            <a:endParaRPr lang="en-US" dirty="0"/>
          </a:p>
        </p:txBody>
      </p:sp>
    </p:spTree>
    <p:extLst>
      <p:ext uri="{BB962C8B-B14F-4D97-AF65-F5344CB8AC3E}">
        <p14:creationId xmlns:p14="http://schemas.microsoft.com/office/powerpoint/2010/main" val="60276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altLang="en-US" dirty="0"/>
              <a:t>Sample Asset Responsibilities Example 3</a:t>
            </a:r>
            <a:br>
              <a:rPr lang="en-US" altLang="en-US" dirty="0"/>
            </a:br>
            <a:endParaRPr lang="en-US" altLang="en-US" dirty="0"/>
          </a:p>
        </p:txBody>
      </p:sp>
      <p:sp>
        <p:nvSpPr>
          <p:cNvPr id="3" name="Content Placeholder 2"/>
          <p:cNvSpPr>
            <a:spLocks noGrp="1"/>
          </p:cNvSpPr>
          <p:nvPr>
            <p:ph idx="1"/>
          </p:nvPr>
        </p:nvSpPr>
        <p:spPr>
          <a:xfrm>
            <a:off x="759278" y="1616140"/>
            <a:ext cx="7054686" cy="4968728"/>
          </a:xfrm>
          <a:prstGeom prst="rect">
            <a:avLst/>
          </a:prstGeom>
        </p:spPr>
        <p:txBody>
          <a:bodyPr>
            <a:normAutofit/>
          </a:bodyPr>
          <a:lstStyle/>
          <a:p>
            <a:pPr marL="914377" lvl="2" indent="0">
              <a:buNone/>
              <a:defRPr/>
            </a:pPr>
            <a:r>
              <a:rPr lang="en-US" sz="2400" dirty="0"/>
              <a:t>Who</a:t>
            </a:r>
          </a:p>
          <a:p>
            <a:pPr lvl="2">
              <a:defRPr/>
            </a:pPr>
            <a:r>
              <a:rPr lang="en-US" sz="2400" dirty="0"/>
              <a:t>Acquires data</a:t>
            </a:r>
          </a:p>
          <a:p>
            <a:pPr lvl="2">
              <a:defRPr/>
            </a:pPr>
            <a:r>
              <a:rPr lang="en-US" sz="2400" dirty="0"/>
              <a:t>Maintains data</a:t>
            </a:r>
          </a:p>
          <a:p>
            <a:pPr lvl="3">
              <a:defRPr/>
            </a:pPr>
            <a:r>
              <a:rPr lang="en-US" sz="2400" dirty="0"/>
              <a:t>Maintenance (TAMS work, Inspections)</a:t>
            </a:r>
          </a:p>
          <a:p>
            <a:pPr lvl="3">
              <a:defRPr/>
            </a:pPr>
            <a:r>
              <a:rPr lang="en-US" sz="2400" dirty="0"/>
              <a:t>Program delivery (As </a:t>
            </a:r>
            <a:r>
              <a:rPr lang="en-US" sz="2400" dirty="0" err="1"/>
              <a:t>Builts</a:t>
            </a:r>
            <a:r>
              <a:rPr lang="en-US" sz="2400" dirty="0"/>
              <a:t>, QA)</a:t>
            </a:r>
          </a:p>
          <a:p>
            <a:pPr lvl="3">
              <a:defRPr/>
            </a:pPr>
            <a:r>
              <a:rPr lang="en-US" sz="2400" dirty="0"/>
              <a:t>Lidar (Cyclical)</a:t>
            </a:r>
          </a:p>
          <a:p>
            <a:pPr lvl="2">
              <a:defRPr/>
            </a:pPr>
            <a:r>
              <a:rPr lang="en-US" sz="2400" dirty="0"/>
              <a:t>Uses the data</a:t>
            </a:r>
          </a:p>
          <a:p>
            <a:pPr marL="0" indent="0">
              <a:buNone/>
              <a:defRPr/>
            </a:pPr>
            <a:endParaRPr lang="en-US" dirty="0"/>
          </a:p>
        </p:txBody>
      </p:sp>
      <p:sp>
        <p:nvSpPr>
          <p:cNvPr id="6" name="Slide Number Placeholder 5"/>
          <p:cNvSpPr>
            <a:spLocks noGrp="1"/>
          </p:cNvSpPr>
          <p:nvPr>
            <p:ph type="sldNum" sz="quarter" idx="12"/>
          </p:nvPr>
        </p:nvSpPr>
        <p:spPr/>
        <p:txBody>
          <a:bodyPr/>
          <a:lstStyle/>
          <a:p>
            <a:pPr>
              <a:defRPr/>
            </a:pPr>
            <a:fld id="{92867F7F-E4D4-4C34-8CB6-E3AE02429E73}" type="slidenum">
              <a:rPr lang="en-US" smtClean="0"/>
              <a:pPr>
                <a:defRPr/>
              </a:pPr>
              <a:t>9</a:t>
            </a:fld>
            <a:endParaRPr lang="en-US" dirty="0"/>
          </a:p>
        </p:txBody>
      </p:sp>
    </p:spTree>
    <p:extLst>
      <p:ext uri="{BB962C8B-B14F-4D97-AF65-F5344CB8AC3E}">
        <p14:creationId xmlns:p14="http://schemas.microsoft.com/office/powerpoint/2010/main" val="1782973938"/>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4x3.pptx" id="{8B3B34D9-BE42-40DD-A045-D7364E031164}" vid="{EA998505-FD38-4A03-8D44-20BB348C14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8389D6-E0FD-469D-8587-EA39AB285030}">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1B02A75-BCB0-4986-B381-502234F6C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B153553-7048-44C0-962D-31C90BA4FF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4x3</Template>
  <TotalTime>8402</TotalTime>
  <Words>2734</Words>
  <Application>Microsoft Office PowerPoint</Application>
  <PresentationFormat>On-screen Show (4:3)</PresentationFormat>
  <Paragraphs>583</Paragraphs>
  <Slides>58</Slides>
  <Notes>47</Notes>
  <HiddenSlides>31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NeueHaasGroteskText Std</vt:lpstr>
      <vt:lpstr>Wingdings</vt:lpstr>
      <vt:lpstr>MN.IT</vt:lpstr>
      <vt:lpstr>AMSIP (Asset Management Strategic Implementation Plan)</vt:lpstr>
      <vt:lpstr>AMSIP Project</vt:lpstr>
      <vt:lpstr>Matrix 1</vt:lpstr>
      <vt:lpstr>Matrix 2</vt:lpstr>
      <vt:lpstr>Matrix 3</vt:lpstr>
      <vt:lpstr>Matrix 4</vt:lpstr>
      <vt:lpstr>Sample Asset Responsibilities Example 1</vt:lpstr>
      <vt:lpstr>Sample Asset Responsibilities Example 2</vt:lpstr>
      <vt:lpstr>Sample Asset Responsibilities Example 3 </vt:lpstr>
      <vt:lpstr>Who Uses Asset Data? Maintenance Measures </vt:lpstr>
      <vt:lpstr>Who Uses Asset Data? Maintenance Planning</vt:lpstr>
      <vt:lpstr>Who Uses Asset Data? System Size</vt:lpstr>
      <vt:lpstr>Who Uses Asset Data? Cost/Productivity</vt:lpstr>
      <vt:lpstr>Who Uses Asset Data? Spatial Analysis</vt:lpstr>
      <vt:lpstr>Who Uses Asset Data? Dashboards</vt:lpstr>
      <vt:lpstr>Who Uses Asset Data? Maint/Capital</vt:lpstr>
      <vt:lpstr>Who Uses Asset Data? Scoping</vt:lpstr>
      <vt:lpstr>Who Uses Asset Data? Procurement</vt:lpstr>
      <vt:lpstr>Who Uses Asset Data?Consigned inventory </vt:lpstr>
      <vt:lpstr>Who Uses Asset Data? Capital Planning Info </vt:lpstr>
      <vt:lpstr>Who Uses Asset Data? Risk Mitigation</vt:lpstr>
      <vt:lpstr>Who Uses Asset Data? Regulatory</vt:lpstr>
      <vt:lpstr>Who Uses Asset Data? Sustainability </vt:lpstr>
      <vt:lpstr>Who Uses Asset Data? Design </vt:lpstr>
      <vt:lpstr>Who Uses Asset Data? Financial </vt:lpstr>
      <vt:lpstr>Who Uses Asset Data? Asset Management </vt:lpstr>
      <vt:lpstr>End of 2/24 OPS Div Pres</vt:lpstr>
      <vt:lpstr>agenda/outcomes</vt:lpstr>
      <vt:lpstr>Thanks!</vt:lpstr>
      <vt:lpstr>Background</vt:lpstr>
      <vt:lpstr>Outcomes of the Planning Process</vt:lpstr>
      <vt:lpstr>Project Status</vt:lpstr>
      <vt:lpstr>Project Status</vt:lpstr>
      <vt:lpstr>Project Status</vt:lpstr>
      <vt:lpstr>Project Status</vt:lpstr>
      <vt:lpstr>Project Status</vt:lpstr>
      <vt:lpstr>Matrix Data</vt:lpstr>
      <vt:lpstr>Matrix Data Results High Value Assets</vt:lpstr>
      <vt:lpstr>Team Matrix – Results of Menti.com</vt:lpstr>
      <vt:lpstr>TIER 1 TAMP Assets RED</vt:lpstr>
      <vt:lpstr>TIER 2 TAMP Assets RED</vt:lpstr>
      <vt:lpstr>TIER 3 - TAMP Assets RED </vt:lpstr>
      <vt:lpstr>TIER 4 - TAMP Assets RED</vt:lpstr>
      <vt:lpstr>Responsibility Guide</vt:lpstr>
      <vt:lpstr>Discussion</vt:lpstr>
      <vt:lpstr>Project Status</vt:lpstr>
      <vt:lpstr>Collaborative Emphasis</vt:lpstr>
      <vt:lpstr>Project Status</vt:lpstr>
      <vt:lpstr>Project Status</vt:lpstr>
      <vt:lpstr>Asset Matrix</vt:lpstr>
      <vt:lpstr>Asset Matrix</vt:lpstr>
      <vt:lpstr>Communications Plan</vt:lpstr>
      <vt:lpstr>OPS Help Needed</vt:lpstr>
      <vt:lpstr>OPS Help Needed</vt:lpstr>
      <vt:lpstr>Mike &amp; JT</vt:lpstr>
      <vt:lpstr>Traffic Barrier Project Sharing of Data</vt:lpstr>
      <vt:lpstr>Traffic Barrier Project Sharing of Data</vt:lpstr>
      <vt:lpstr>Traffic Barrier Project Sharing of Data</vt:lpstr>
    </vt:vector>
  </TitlesOfParts>
  <Company>MnDOT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PowerPoint Template</dc:subject>
  <dc:creator>Foss, Shannon M (DOT)</dc:creator>
  <cp:keywords>PowerPoint, Template</cp:keywords>
  <dc:description>Version 1.1, Released 8-2016</dc:description>
  <cp:lastModifiedBy>Solsrud, David (DOT)</cp:lastModifiedBy>
  <cp:revision>157</cp:revision>
  <dcterms:created xsi:type="dcterms:W3CDTF">2018-08-14T14:26:26Z</dcterms:created>
  <dcterms:modified xsi:type="dcterms:W3CDTF">2021-02-11T18:30:16Z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