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2"/>
  </p:sldMasterIdLst>
  <p:notesMasterIdLst>
    <p:notesMasterId r:id="rId17"/>
  </p:notesMasterIdLst>
  <p:handoutMasterIdLst>
    <p:handoutMasterId r:id="rId18"/>
  </p:handoutMasterIdLst>
  <p:sldIdLst>
    <p:sldId id="547" r:id="rId3"/>
    <p:sldId id="564" r:id="rId4"/>
    <p:sldId id="578" r:id="rId5"/>
    <p:sldId id="581" r:id="rId6"/>
    <p:sldId id="579" r:id="rId7"/>
    <p:sldId id="580" r:id="rId8"/>
    <p:sldId id="582" r:id="rId9"/>
    <p:sldId id="583" r:id="rId10"/>
    <p:sldId id="584" r:id="rId11"/>
    <p:sldId id="585" r:id="rId12"/>
    <p:sldId id="586" r:id="rId13"/>
    <p:sldId id="587" r:id="rId14"/>
    <p:sldId id="588" r:id="rId15"/>
    <p:sldId id="559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 Allen" initials="BA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710E"/>
    <a:srgbClr val="003865"/>
    <a:srgbClr val="000000"/>
    <a:srgbClr val="78BE21"/>
    <a:srgbClr val="0D0D0D"/>
    <a:srgbClr val="E8E8E8"/>
    <a:srgbClr val="B20738"/>
    <a:srgbClr val="00A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84310" autoAdjust="0"/>
  </p:normalViewPr>
  <p:slideViewPr>
    <p:cSldViewPr snapToGrid="0">
      <p:cViewPr varScale="1">
        <p:scale>
          <a:sx n="62" d="100"/>
          <a:sy n="62" d="100"/>
        </p:scale>
        <p:origin x="58" y="55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200A11-1D7F-43D0-9421-0CC52709FA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NeueHaasGroteskText Std" panose="020B05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62A7A9-2F0F-4422-922F-3A5D6EC699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NeueHaasGroteskText Std" panose="020B0504020202020204" pitchFamily="34" charset="0"/>
              </a:defRPr>
            </a:lvl1pPr>
          </a:lstStyle>
          <a:p>
            <a:pPr>
              <a:defRPr/>
            </a:pPr>
            <a:fld id="{C916086D-780F-4B18-9265-255AA309849C}" type="datetimeFigureOut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55B06-64B5-4608-B289-74FA6BCE94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NeueHaasGroteskText Std" panose="020B05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7B6AD-5927-42D1-ADC4-AB04B69E07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NeueHaasGroteskText Std"/>
              </a:defRPr>
            </a:lvl1pPr>
          </a:lstStyle>
          <a:p>
            <a:pPr>
              <a:defRPr/>
            </a:pPr>
            <a:fld id="{614089D8-742A-46F2-9545-61B7CE9F748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818729-8F94-4708-B695-D8E26D18FA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NeueHaasGroteskText Std" panose="020B05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DD2E0B-9128-4829-A1D1-0BAE16B67BE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NeueHaasGroteskText Std" panose="020B0504020202020204" pitchFamily="34" charset="0"/>
              </a:defRPr>
            </a:lvl1pPr>
          </a:lstStyle>
          <a:p>
            <a:pPr>
              <a:defRPr/>
            </a:pPr>
            <a:fld id="{FCF83BA7-2D78-4E04-B991-34FEB6D0B457}" type="datetimeFigureOut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34A898-57A8-4635-9E97-2047B809B69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C4CD706-B156-45E3-B08C-8AF0BC546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A8206-18FB-4FF5-A6F0-A9A78917BF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NeueHaasGroteskText Std" panose="020B05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3A53C-0599-4D06-9F6B-8A85B3C3A0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NeueHaasGroteskText Std"/>
              </a:defRPr>
            </a:lvl1pPr>
          </a:lstStyle>
          <a:p>
            <a:pPr>
              <a:defRPr/>
            </a:pPr>
            <a:fld id="{85C1434B-C51D-4789-976D-B40A14B97C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E139DA9A-C315-4CA1-B489-B2B24CB697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5AEC3DA8-B850-4E17-B186-1CE452EFC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NeueHaasGroteskText Std"/>
            </a:endParaRPr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3EF4BE73-B738-4AC6-8571-5B5954CCA1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6E88255-E06E-4F78-8AA4-FA1C79FCF001}" type="slidenum">
              <a:rPr lang="en-US" altLang="en-US" smtClean="0">
                <a:latin typeface="NeueHaasGroteskText Std"/>
              </a:rPr>
              <a:pPr/>
              <a:t>1</a:t>
            </a:fld>
            <a:endParaRPr lang="en-US" altLang="en-US">
              <a:latin typeface="NeueHaasGroteskText Std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DB454E-0FBF-4F78-8ECA-7D4B605FDFFB}"/>
              </a:ext>
            </a:extLst>
          </p:cNvPr>
          <p:cNvSpPr/>
          <p:nvPr userDrawn="1"/>
        </p:nvSpPr>
        <p:spPr>
          <a:xfrm>
            <a:off x="0" y="5387975"/>
            <a:ext cx="9144000" cy="14700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MN.IT Services Logo">
            <a:extLst>
              <a:ext uri="{FF2B5EF4-FFF2-40B4-BE49-F238E27FC236}">
                <a16:creationId xmlns:a16="http://schemas.microsoft.com/office/drawing/2014/main" id="{C221B03A-69F6-4D06-9EAC-AB44BBE88B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9763" y="1843088"/>
            <a:ext cx="53244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88567"/>
            <a:ext cx="9144000" cy="1199223"/>
          </a:xfrm>
          <a:solidFill>
            <a:schemeClr val="accent2"/>
          </a:solidFill>
        </p:spPr>
        <p:txBody>
          <a:bodyPr lIns="182880" tIns="91440" rIns="182880" bIns="91440" spcCol="0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101852" y="5644884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Date Placeholder 17">
            <a:extLst>
              <a:ext uri="{FF2B5EF4-FFF2-40B4-BE49-F238E27FC236}">
                <a16:creationId xmlns:a16="http://schemas.microsoft.com/office/drawing/2014/main" id="{8953BD23-C72F-4469-90FC-ED8B4123CF3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195E1-5F1C-4A98-AE10-190C25B15B25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7250E24-A6EF-4148-B2FD-4906B2034D2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 mndot.gov/</a:t>
            </a:r>
          </a:p>
        </p:txBody>
      </p:sp>
      <p:sp>
        <p:nvSpPr>
          <p:cNvPr id="8" name="Slide Number Placeholder 18">
            <a:extLst>
              <a:ext uri="{FF2B5EF4-FFF2-40B4-BE49-F238E27FC236}">
                <a16:creationId xmlns:a16="http://schemas.microsoft.com/office/drawing/2014/main" id="{D67445E8-2C18-42D1-94A4-9FAAC357870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28FF8-3BB0-40E2-8A82-B6039B8251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39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1E69C11-A2AD-4F32-9B2A-D6D1106E21EB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1219198"/>
            <a:ext cx="9144000" cy="5638802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783" indent="-228594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2971" indent="-228594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160" indent="-228594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349" indent="-228594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537" indent="-228594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FF29288-B953-4B43-9CF3-CC32B3FD018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05B58-6264-4C6E-935B-ECB150B8A7EE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2F8F838-0C8A-4F70-978F-2BF9EB2082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E9FCBDF-5960-4D9D-B7C6-AA68DF62A6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194C-18EA-45FB-B1E4-2588F688DB2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804065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1219198"/>
            <a:ext cx="9144000" cy="5638802"/>
          </a:xfrm>
        </p:spPr>
        <p:txBody>
          <a:bodyPr rtlCol="0">
            <a:normAutofit/>
          </a:bodyPr>
          <a:lstStyle>
            <a:lvl1pPr>
              <a:defRPr baseline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783" indent="-228594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2971" indent="-228594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160" indent="-228594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349" indent="-228594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537" indent="-228594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502FE9-4CC0-4532-BCB2-D817A734A44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B9ED-A6E1-4B2C-8BC6-A1B9D1BE0A3D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F209F-2810-404A-8538-22A570C84E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D2A48-829A-40B0-869F-E22120B55D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806E5F5-442C-45BA-9997-DCB47C96727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</p:spTree>
    <p:extLst>
      <p:ext uri="{BB962C8B-B14F-4D97-AF65-F5344CB8AC3E}">
        <p14:creationId xmlns:p14="http://schemas.microsoft.com/office/powerpoint/2010/main" val="41714067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329D16A6-47BD-42B8-8CA8-0026142F792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149B8-5865-491B-8C3A-6E4141293C89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668B85-864C-468B-B72B-E4B2383F5BD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28834E5-0590-48FB-AF5B-2ECB95C40D6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0DBF5-107D-45E5-958B-719C0BCAE81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7912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B7E16630-9B2B-4C15-A464-69EDEF485FE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A0F21EC-8F41-4441-8E96-FE86902D346C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B84356-B1F1-4830-9302-1BF9D83DC71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664FEEE-FEA0-4681-A93B-359A27AFE4E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9B0758B-C61A-478E-ABD9-A3E3A33A34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3922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03FAC196-7379-42E4-8859-85B995D340D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DD207A-1188-48BB-8817-2B42F91E0065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7D70149-C04E-4B23-8535-27498C0718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F0EF4A2-4B12-4389-82A0-A395E706908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DD5D3F-272A-4E09-AC6F-8E4E4FC816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9041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BD080-34BF-442D-A8CC-FEEF3D2B19F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FC2F64-47E8-4FE0-8639-45EC2183A3AF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76A0709-5805-446B-A3CA-68CF86F61C7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A8624F-BA3F-4515-BD54-90DA51354FE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BAC2B-4DEA-4794-BAC8-CEF931DF6D2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9249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628651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7F755-68F1-481D-9091-661A9219B51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069EF87-BECF-45C8-B5D2-4E982F5342F9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550E94-E314-4923-863C-9BF9E9FB4AB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5ABC5-E4D4-4177-9D17-03A2CC7799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585DB5F-2DF3-4DE1-8EFA-6C50180DF4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2438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628651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A675BE-A5E0-41DA-953C-714EBA1FD1D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9C7070C-0993-40F5-BE31-08192E46C18C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CC45693-190E-44C5-9450-57BEBB4602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42B23FD-9F2A-49A6-9344-0309B3404A3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134D312-8275-4914-AB16-C2060D1B1C8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31542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628651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 rtlCol="0">
            <a:normAutofit/>
          </a:bodyPr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68A15C-BD16-4A6E-B64D-9BD5B588CDC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3FE304-65C4-467F-955A-A49ECD2F328A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420FC11-CD86-44C8-B057-816D08B7EB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4450581-C154-414E-8654-69CE48ECD3C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A285A-AE9F-443D-A9E3-A79005DCA7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2487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91CA635-6C67-44C6-9508-700F33E32A03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367D11-C827-4F63-BEB3-762BDC560EB6}"/>
              </a:ext>
            </a:extLst>
          </p:cNvPr>
          <p:cNvSpPr/>
          <p:nvPr userDrawn="1"/>
        </p:nvSpPr>
        <p:spPr>
          <a:xfrm>
            <a:off x="0" y="1216025"/>
            <a:ext cx="9144000" cy="4987925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D53E6D-E2FC-4C08-B030-7FF0A0EB74C9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4749" y="1981899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36290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734633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566173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4864516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4696056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994399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25939" y="4341161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Date Placeholder 2">
            <a:extLst>
              <a:ext uri="{FF2B5EF4-FFF2-40B4-BE49-F238E27FC236}">
                <a16:creationId xmlns:a16="http://schemas.microsoft.com/office/drawing/2014/main" id="{5A10F364-CEBA-42B4-9755-309D675B62EF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A51D0-D7E0-4E87-AB0E-D54CDAEECEF5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61D71AF1-831A-4F70-8D49-C7DCF7DF3608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C4965B5E-AA0C-4E84-ADE3-3954888D9FAC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4F486-DF6B-4A9E-986F-A8EBAB7043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459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C7158F-4138-4B81-B237-44750CEA9CC0}"/>
              </a:ext>
            </a:extLst>
          </p:cNvPr>
          <p:cNvSpPr/>
          <p:nvPr userDrawn="1"/>
        </p:nvSpPr>
        <p:spPr>
          <a:xfrm>
            <a:off x="0" y="5387975"/>
            <a:ext cx="9144000" cy="1470025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MN.IT Services Logo">
            <a:extLst>
              <a:ext uri="{FF2B5EF4-FFF2-40B4-BE49-F238E27FC236}">
                <a16:creationId xmlns:a16="http://schemas.microsoft.com/office/drawing/2014/main" id="{58616CDB-B590-41EF-8157-D701FDC5CA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4800" y="2117725"/>
            <a:ext cx="5843588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88567"/>
            <a:ext cx="9144000" cy="1199223"/>
          </a:xfrm>
          <a:solidFill>
            <a:schemeClr val="accent1"/>
          </a:solidFill>
        </p:spPr>
        <p:txBody>
          <a:bodyPr lIns="182880" tIns="91440" rIns="182880" bIns="91440" spcCol="0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101852" y="5644884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Date Placeholder 17">
            <a:extLst>
              <a:ext uri="{FF2B5EF4-FFF2-40B4-BE49-F238E27FC236}">
                <a16:creationId xmlns:a16="http://schemas.microsoft.com/office/drawing/2014/main" id="{C1FC38A2-7B98-46C0-9AD9-F7ECDC0A655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08A95-6138-4BEB-BF38-22613D9CE0F2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A86472-0289-49F4-8346-835FF9B0215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 mndot.gov/</a:t>
            </a:r>
          </a:p>
        </p:txBody>
      </p:sp>
      <p:sp>
        <p:nvSpPr>
          <p:cNvPr id="8" name="Slide Number Placeholder 18">
            <a:extLst>
              <a:ext uri="{FF2B5EF4-FFF2-40B4-BE49-F238E27FC236}">
                <a16:creationId xmlns:a16="http://schemas.microsoft.com/office/drawing/2014/main" id="{73BCB860-3734-4C22-BA7B-26D278ECAA7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3FBBD-0F56-4570-9743-18044A19C6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00196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1A84996-9753-44CE-8537-519915DD5069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F1134D-6B7E-44BE-B956-E2929CF07A95}"/>
              </a:ext>
            </a:extLst>
          </p:cNvPr>
          <p:cNvSpPr/>
          <p:nvPr userDrawn="1"/>
        </p:nvSpPr>
        <p:spPr>
          <a:xfrm>
            <a:off x="0" y="1216025"/>
            <a:ext cx="9144000" cy="4987925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F4227-7CA0-414F-8ADA-845D848CC032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179611" y="1964392"/>
            <a:ext cx="1749143" cy="19004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101920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618406" y="1964392"/>
            <a:ext cx="1738398" cy="19004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534177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6050663" y="1964392"/>
            <a:ext cx="1738398" cy="19004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5966435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Date Placeholder 2">
            <a:extLst>
              <a:ext uri="{FF2B5EF4-FFF2-40B4-BE49-F238E27FC236}">
                <a16:creationId xmlns:a16="http://schemas.microsoft.com/office/drawing/2014/main" id="{EEF9B1A0-1C10-49D0-B729-3A3F5FD6DCA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E9B30-C388-4851-BB3E-5841CB80E474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45088625-928D-4A08-AA3A-9FC302639321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583D65EB-2220-4CB2-B5FA-CD1B671B10A9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E21D2-C40B-4A5C-A3BB-292C46C9072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3437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1CF5603-2945-45D7-9719-1DBE1017BCA7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05DABA-C493-4DE7-A32F-1BB8E962C537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4749" y="1981899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36290" y="4345149"/>
            <a:ext cx="1906858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734633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566173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4864516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4696056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994399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25939" y="4341161"/>
            <a:ext cx="1906858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2">
            <a:extLst>
              <a:ext uri="{FF2B5EF4-FFF2-40B4-BE49-F238E27FC236}">
                <a16:creationId xmlns:a16="http://schemas.microsoft.com/office/drawing/2014/main" id="{CA7CA30E-1DF5-4150-92F6-15C9E4408267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91FFB-6134-41FF-B3FA-01C815CA4AB1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9833BB2D-BD49-4EE2-8FD3-8E5C9CB85609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F40112E0-81AA-4EF8-BFC7-8F5B09A1342F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0005B-B244-497E-AE37-77906A4319F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9403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90DEB9A-3C5C-4912-AE08-37DC6B455E6E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3CBE50-6080-43C7-998E-B84DD539A02E}"/>
              </a:ext>
            </a:extLst>
          </p:cNvPr>
          <p:cNvSpPr/>
          <p:nvPr userDrawn="1"/>
        </p:nvSpPr>
        <p:spPr>
          <a:xfrm>
            <a:off x="0" y="1216025"/>
            <a:ext cx="9144000" cy="4987925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B69AEE-CD00-4629-8403-03E2F3F1D153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4750" y="1674774"/>
            <a:ext cx="1394107" cy="153485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5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04750" y="3939365"/>
            <a:ext cx="1394107" cy="153484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4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649855" y="1674775"/>
            <a:ext cx="1394107" cy="15348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5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649855" y="3939365"/>
            <a:ext cx="1394107" cy="153484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34EA894F-E941-48DD-A2F9-9633EC4CED5E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13BEF-7F41-4341-93FB-B8D3C00A6F43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35C59C4-6BC1-4AC4-BF44-1C2464157802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0A67362E-B98E-4853-A000-787A8870BDC3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06480-481E-44E1-AB8F-FDEBF7C9BF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1504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5845E55-72AE-4125-9323-E71F0312CC38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43AE5C8-0599-4099-B4C9-CA083D7FEA0F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4750" y="1674774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5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04750" y="3939364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4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649855" y="1674774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5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649855" y="3939364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B536B391-5F80-41CA-B78F-9E7DF90A921C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E4E37-472D-46D4-AFB3-AF69E9D9A9F3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00AFC70C-18D7-4EF2-BD3C-B3111F97308C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DFE1BE4E-13D7-4FCA-BCB3-D7CAF61085C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C9C38-6283-4388-B7BE-8136F50F397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083061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91DF039-FC4F-43F9-B6B7-B8CBA4F4CF9B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4B75C1-9923-4A0E-A045-9835CC4906B5}"/>
              </a:ext>
            </a:extLst>
          </p:cNvPr>
          <p:cNvSpPr/>
          <p:nvPr userDrawn="1"/>
        </p:nvSpPr>
        <p:spPr>
          <a:xfrm>
            <a:off x="0" y="1216025"/>
            <a:ext cx="9144000" cy="4987925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816420-5EAD-4533-9D07-A4F9899D5845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28650" y="2571731"/>
            <a:ext cx="1528763" cy="16345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279333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649855" y="2571731"/>
            <a:ext cx="1552662" cy="16345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385397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205BE2A9-6B43-435D-AD40-2586FB24879C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D0244-9A31-4A68-9294-E823ECBF66F4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8C1C56B-E226-4D77-9651-A52DEFD487D6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AB716C5B-63E6-4835-B35C-295FD242F84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5268C-EEAE-437E-A330-3FEEE18651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8256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B7DD0EE-DF59-48C7-9357-88BA45C4C23F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513805-0467-4A83-A7DD-B06D21934869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4750" y="2800331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8003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649855" y="2800331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8003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89" indent="0">
              <a:buFont typeface="Arial" panose="020B0604020202020204" pitchFamily="34" charset="0"/>
              <a:buNone/>
              <a:defRPr sz="1800"/>
            </a:lvl2pPr>
            <a:lvl3pPr marL="914377" indent="0">
              <a:buFont typeface="Arial" panose="020B0604020202020204" pitchFamily="34" charset="0"/>
              <a:buNone/>
              <a:defRPr sz="1800"/>
            </a:lvl3pPr>
            <a:lvl4pPr marL="1371566" indent="0">
              <a:buFont typeface="Arial" panose="020B0604020202020204" pitchFamily="34" charset="0"/>
              <a:buNone/>
              <a:defRPr sz="1800"/>
            </a:lvl4pPr>
            <a:lvl5pPr marL="1828754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16755F0-1AB4-4578-BC09-3973AEB2DE84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C2449-24EB-45F3-ACF2-D8ECFDA1AB42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4C6000B-B57E-4FEF-A46C-9ADCB14CC2F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B56AC72-7449-4BAC-A37B-514E867EF68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D7A1B-1873-451F-A49C-5337DE917C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98340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" y="5638801"/>
            <a:ext cx="9144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857998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05688443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" y="5638801"/>
            <a:ext cx="9144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6857999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41716875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" y="5638800"/>
            <a:ext cx="9144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6857999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92541892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35DB6A-9186-4E9E-B169-397FE37EFC44}"/>
              </a:ext>
            </a:extLst>
          </p:cNvPr>
          <p:cNvSpPr/>
          <p:nvPr userDrawn="1"/>
        </p:nvSpPr>
        <p:spPr>
          <a:xfrm>
            <a:off x="0" y="0"/>
            <a:ext cx="9144000" cy="1160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1493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AF433B7-E7C9-4E2D-A1F4-0BB09FD4EA33}"/>
              </a:ext>
            </a:extLst>
          </p:cNvPr>
          <p:cNvSpPr/>
          <p:nvPr userDrawn="1"/>
        </p:nvSpPr>
        <p:spPr>
          <a:xfrm>
            <a:off x="0" y="4773613"/>
            <a:ext cx="9144000" cy="2084387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MN.IT Services Logo">
            <a:extLst>
              <a:ext uri="{FF2B5EF4-FFF2-40B4-BE49-F238E27FC236}">
                <a16:creationId xmlns:a16="http://schemas.microsoft.com/office/drawing/2014/main" id="{7D7EA7A1-27E7-4D85-8390-C99BF38AEC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6089650"/>
            <a:ext cx="3109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77837"/>
            <a:ext cx="9144000" cy="1295182"/>
          </a:xfrm>
          <a:solidFill>
            <a:schemeClr val="accent1"/>
          </a:solidFill>
        </p:spPr>
        <p:txBody>
          <a:bodyPr lIns="182880" tIns="91440" rIns="182880" bIns="91440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101852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380732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D20B5F5-5B16-4E4A-AE93-72B2B91955B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689475" y="6138863"/>
            <a:ext cx="4191000" cy="365125"/>
          </a:xfr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 mndot.gov/</a:t>
            </a:r>
          </a:p>
        </p:txBody>
      </p:sp>
    </p:spTree>
    <p:extLst>
      <p:ext uri="{BB962C8B-B14F-4D97-AF65-F5344CB8AC3E}">
        <p14:creationId xmlns:p14="http://schemas.microsoft.com/office/powerpoint/2010/main" val="9985831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2B5B4A-38AE-47AA-A794-742C9C20E7A9}"/>
              </a:ext>
            </a:extLst>
          </p:cNvPr>
          <p:cNvSpPr/>
          <p:nvPr userDrawn="1"/>
        </p:nvSpPr>
        <p:spPr>
          <a:xfrm>
            <a:off x="0" y="0"/>
            <a:ext cx="9144000" cy="1160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46071-FA78-4661-A005-51CFB6F98D6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8D453B6-1A53-4BFA-A03D-651522BDC966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E4F4F6-298A-4AC2-8F75-670FE3B617A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9B4CD-BB86-48EC-8FDB-AC02D63179A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7EC41A-ABCB-402E-A36B-8F99156362C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51315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C502E-D21B-4797-877B-7AB7A91199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2213" y="504825"/>
            <a:ext cx="5127625" cy="3848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11924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3" y="3211516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Picture Placeholder 12" descr="Screenshot"/>
          <p:cNvSpPr>
            <a:spLocks noGrp="1"/>
          </p:cNvSpPr>
          <p:nvPr>
            <p:ph type="pic" sz="quarter" idx="10"/>
          </p:nvPr>
        </p:nvSpPr>
        <p:spPr>
          <a:xfrm>
            <a:off x="3340608" y="1043181"/>
            <a:ext cx="5519698" cy="4223763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E23B134-B7B4-4C8C-8463-E16CC789A75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83F49D-576B-4F56-90B2-4C1DC6A15518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C7327CE-E2D5-45D7-A3AE-553A3810F2B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900F39F-112F-4DD2-A0FB-1EE5AE61A2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BFC13C1-3183-4215-B1BE-5AFC35375D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2840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91FF3A-BCE2-461D-BAF6-81E7BAD89A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288" y="1574800"/>
            <a:ext cx="7040562" cy="528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12" descr="Screenshot"/>
          <p:cNvSpPr>
            <a:spLocks noGrp="1"/>
          </p:cNvSpPr>
          <p:nvPr>
            <p:ph type="pic" sz="quarter" idx="10"/>
          </p:nvPr>
        </p:nvSpPr>
        <p:spPr>
          <a:xfrm>
            <a:off x="1030094" y="1735810"/>
            <a:ext cx="6965427" cy="4733889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505283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7FA626-031B-455F-AC4E-0487B1FC30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2213" y="504825"/>
            <a:ext cx="7215187" cy="5413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1924" y="287066"/>
            <a:ext cx="2641445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83" y="3211516"/>
            <a:ext cx="2641387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12" descr="Screenshot"/>
          <p:cNvSpPr>
            <a:spLocks noGrp="1"/>
          </p:cNvSpPr>
          <p:nvPr>
            <p:ph type="pic" sz="quarter" idx="10"/>
          </p:nvPr>
        </p:nvSpPr>
        <p:spPr>
          <a:xfrm>
            <a:off x="3732592" y="1067565"/>
            <a:ext cx="7137161" cy="4850604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FB01C76-D7AA-4BFB-85E0-E94B7226970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4E321-C254-43AE-8BF0-8CDA147B3DE8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B4BE442-46F0-429C-A500-6C975352AC2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6408999-82B0-4189-8DC5-974FA1FB815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8DC5E-9F97-4A53-A52A-84A45E6C74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50592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10B51D-A688-445E-B6F5-A2D792E008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288" y="3222625"/>
            <a:ext cx="7040562" cy="528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21" y="1365206"/>
            <a:ext cx="7916772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1030094" y="3771874"/>
            <a:ext cx="6965427" cy="4733889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11523184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uter">
            <a:extLst>
              <a:ext uri="{FF2B5EF4-FFF2-40B4-BE49-F238E27FC236}">
                <a16:creationId xmlns:a16="http://schemas.microsoft.com/office/drawing/2014/main" id="{B4B51660-EB94-48EF-82F7-1D96635CD0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35363" y="434975"/>
            <a:ext cx="5121275" cy="604996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11924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3" y="3211516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3732592" y="691885"/>
            <a:ext cx="4725590" cy="3411537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09F6EF6-7677-4D96-95A0-FA308BAE13C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16DCDD0-747D-487C-83D2-D3342C2F8B45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3E55B5D-D005-46E6-BD19-4CBB3CF72A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917165B-C515-4EC0-9DEA-F222EB8CEF5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923D00-E318-42C7-93C6-4FBDCFE61F3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74822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3A2FE2-828D-42F0-9B59-057EC6E911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2213" y="504825"/>
            <a:ext cx="7215187" cy="5413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11924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3" y="3211516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Picture Placeholder 12" descr="Screenshot"/>
          <p:cNvSpPr>
            <a:spLocks noGrp="1"/>
          </p:cNvSpPr>
          <p:nvPr>
            <p:ph type="pic" sz="quarter" idx="10"/>
          </p:nvPr>
        </p:nvSpPr>
        <p:spPr>
          <a:xfrm>
            <a:off x="3732592" y="1067565"/>
            <a:ext cx="7137161" cy="4850604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82D6D5-1F40-433C-A703-7885A386605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ABF53E0-DB1A-417C-88CE-9623EE17C097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B3FB3D2-02DF-4E2B-9064-46826CF8D7C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08C5C3D-A82F-44BF-8278-4F070207288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B53ECB-1F6B-487A-AE10-6F77EDC184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05052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548B5D-8CD8-445F-AAC7-5F6CF019D2D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288" y="3222625"/>
            <a:ext cx="7040562" cy="528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6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Picture Placeholder 12" descr="Screenshot"/>
          <p:cNvSpPr>
            <a:spLocks noGrp="1"/>
          </p:cNvSpPr>
          <p:nvPr>
            <p:ph type="pic" sz="quarter" idx="10"/>
          </p:nvPr>
        </p:nvSpPr>
        <p:spPr>
          <a:xfrm>
            <a:off x="1030094" y="3771874"/>
            <a:ext cx="6965427" cy="4733889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482783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0C0AB29B-3BDA-4495-B18C-A34AE8F4B2FF}"/>
              </a:ext>
            </a:extLst>
          </p:cNvPr>
          <p:cNvSpPr/>
          <p:nvPr userDrawn="1"/>
        </p:nvSpPr>
        <p:spPr>
          <a:xfrm>
            <a:off x="650875" y="601663"/>
            <a:ext cx="7886700" cy="5449887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0802" y="1438510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040802" y="4126419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D1B86-510B-4741-BB91-B88ED9999A3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8782C47-405B-4B98-A28D-FAFAF17ABA4C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CA65E66-1963-4EAE-B3BA-BD435C6FDD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527D75B-5D00-4FEC-8F5B-7E471D80F7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5666B2D-6368-4DD5-B5A6-A0FF4F5751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1659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82586318-9404-4F3B-9623-93FAC30B2435}"/>
              </a:ext>
            </a:extLst>
          </p:cNvPr>
          <p:cNvSpPr/>
          <p:nvPr userDrawn="1"/>
        </p:nvSpPr>
        <p:spPr>
          <a:xfrm>
            <a:off x="650875" y="601663"/>
            <a:ext cx="7886700" cy="5449887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040802" y="1438510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040802" y="4126419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E68B4-FCDD-49D1-A643-CC145102D57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F64CE45-77AF-4F21-9DD5-9327EF424BD7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A68DFCF-FACF-4440-B32A-6DAB253A080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E61DF-83C4-4664-BD17-0E2C83460A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E2457AD-833D-43E4-8A47-8F320E2B09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153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76ED26-5585-4DA1-B7CA-8289E70FAD5E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FC1E3B-1710-4FF6-9FF5-21CD389C8A33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28650" y="1335089"/>
            <a:ext cx="7886700" cy="4841875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9BD2180-A93A-4307-87C2-7455BE7E9EA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998F6-0C42-4882-A10B-88C337A51CB9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1F3E6BA-1DF3-4ACB-A20F-C7141316B2B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 mndot.gov/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D87FF0A-ACDA-4DCB-BBDE-BB586A70F7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7F05F-726B-4520-962A-CF4B5691BB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98806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9968" y="685800"/>
            <a:ext cx="4114800" cy="3959352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04" algn="l"/>
                <a:tab pos="3770219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AD39F91-61EF-4E30-91FF-C0890D29E94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20E807D-82C3-493B-8BA2-EE848626C06E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83E9F-4548-478B-A909-FFD1B63D00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5FDD138-95A2-4930-9914-99D14A05BD0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69BA69-E5DA-4F2F-9A6B-371A2734758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5479154"/>
      </p:ext>
    </p:extLst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199" y="912530"/>
            <a:ext cx="3519141" cy="340343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7158613" y="524007"/>
            <a:ext cx="1616475" cy="1521646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667369" y="3298351"/>
            <a:ext cx="1978484" cy="1916747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15F6BC0F-9886-4E0A-90DF-8FC858C69CF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BA7C68-9736-4477-9395-6DC1F10DF28B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DFAFECC-59A9-42FF-9DD0-886CA75BE8E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632CB36-EC0F-48B8-808C-F039155F00C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3EF9CF9-5F15-49C5-A625-C029CA1E2E2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3616432"/>
      </p:ext>
    </p:extLst>
  </p:cSld>
  <p:clrMapOvr>
    <a:masterClrMapping/>
  </p:clrMapOvr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4608" y="1609867"/>
            <a:ext cx="5694788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219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69AF8F5F-4A54-4251-854E-D46E0988A2A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36A3EF-BE21-4700-9BD1-D2D154D2B6D3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2B17-D07D-460F-A733-B063ADB64B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AE40A5E-1E02-443E-B482-E6D4B79EC1F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15584E3-D1B9-4634-A0A5-C9E78561CAB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191234"/>
      </p:ext>
    </p:extLst>
  </p:cSld>
  <p:clrMapOvr>
    <a:masterClrMapping/>
  </p:clrMapOvr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8650" y="2925702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E301F5B6-07D6-48F7-AF13-E3698A3F96E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C63ED96-4A9A-4360-A329-702967420249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D9121-7AFA-4B83-BA38-74A9A4DC85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EF0D450-1AC9-44F0-A5B3-4B67A8EE2A8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1C6AFC-01D7-42E3-AB6D-317A18FBC5A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97276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Light Background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389686"/>
            <a:ext cx="9144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8650" y="2925702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D4DFF43A-B8C2-41EA-AFB0-F4BDDFB6D5F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01AD4-3B65-46ED-A493-645B3EB2883A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65DF4-B1E8-472F-B9FB-EA3029BBBBA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Here |  mndot.gov/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A983C4B-ABEE-4817-BBED-6D0EBC2DFC2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644BC-3C3B-4453-A107-6F8B8D7724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44755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8650" y="2925702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B27E1C90-CEA3-4247-B442-77DCB2030B3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DBC686-57EF-408E-BC39-778A6CF34606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966491-ECE3-4869-97AD-5880B48877D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969E6D0-B067-428C-8743-D32157EFD5F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3EB4BB-76B9-4C64-9366-1591A032DB6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1212556"/>
      </p:ext>
    </p:extLst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104" y="624469"/>
            <a:ext cx="3898746" cy="4008491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754100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9999" i="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E8C7F036-E9E3-440E-A72A-41689B4B380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F849631-45FA-4EFD-8212-FA713DD3D872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B64CA8-9373-4739-96D9-4A09897BB9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5B264E42-8E9A-4ADA-B844-D655BF84082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B943AD8-0ACC-4E4D-AD0F-ECEA7C6664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8560635"/>
      </p:ext>
    </p:extLst>
  </p:cSld>
  <p:clrMapOvr>
    <a:masterClrMapping/>
  </p:clrMapOvr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409" y="1090051"/>
            <a:ext cx="3898746" cy="3996299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754100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9999" i="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B555AD2A-03EF-4FBC-B258-1431793BBF9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D36C635-77C4-4ABF-A934-A7CF8D6168B9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AEE4F-1E98-427D-BE4D-273EE3B99B3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1B94F8B-9665-4E67-8249-EC53CE3BD01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1B99CD5-6758-4F5E-92C4-5FDFE50D68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98744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17A09E-08B7-4368-AA12-1D1D1E0A0D2B}"/>
              </a:ext>
            </a:extLst>
          </p:cNvPr>
          <p:cNvSpPr/>
          <p:nvPr userDrawn="1"/>
        </p:nvSpPr>
        <p:spPr>
          <a:xfrm>
            <a:off x="0" y="0"/>
            <a:ext cx="9144000" cy="165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MN.IT Services Logo">
            <a:extLst>
              <a:ext uri="{FF2B5EF4-FFF2-40B4-BE49-F238E27FC236}">
                <a16:creationId xmlns:a16="http://schemas.microsoft.com/office/drawing/2014/main" id="{CB8BDE99-D5DF-4211-B214-36C72BEDE6C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3188" y="825500"/>
            <a:ext cx="385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2212736"/>
            <a:ext cx="7886700" cy="1472163"/>
          </a:xfrm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8650" y="3684897"/>
            <a:ext cx="78867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2635FD79-BE17-4E0D-8732-37960B8E820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C06E174-5485-4E56-A123-1F1FBEA92C24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112EE8-63CA-45BE-AEA1-A9EE58BEA13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8415F0F-2471-4E9F-924C-8DFDE6A311D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9E14D8A-5FA0-4BAD-BFCB-3632365139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81844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7513CB-87AF-4FC8-A783-6BDB9992355A}"/>
              </a:ext>
            </a:extLst>
          </p:cNvPr>
          <p:cNvSpPr/>
          <p:nvPr userDrawn="1"/>
        </p:nvSpPr>
        <p:spPr>
          <a:xfrm>
            <a:off x="0" y="0"/>
            <a:ext cx="9144000" cy="165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MN.IT Services Logo">
            <a:extLst>
              <a:ext uri="{FF2B5EF4-FFF2-40B4-BE49-F238E27FC236}">
                <a16:creationId xmlns:a16="http://schemas.microsoft.com/office/drawing/2014/main" id="{B3668B89-2F11-4F37-98E9-20F7078A6C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3188" y="704850"/>
            <a:ext cx="385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219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3FC8D5CD-F09D-4C7B-BAEB-C69B57F6791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6369E51-3FC4-41BD-811D-C008256FC526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5494027-C2EA-4B72-B114-1D36E65640A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</a:t>
            </a:r>
            <a:r>
              <a:rPr lang="en-US">
                <a:solidFill>
                  <a:schemeClr val="tx1"/>
                </a:solidFill>
              </a:rPr>
              <a:t>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>
                <a:solidFill>
                  <a:schemeClr val="tx1"/>
                </a:solidFill>
              </a:rPr>
              <a:t>  mndot.gov/</a:t>
            </a:r>
            <a:endParaRPr lang="en-US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B407C772-D317-4571-ABD4-7EEFD89D30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D32-FA1D-4819-8E3F-07B87D297B1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290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AC91412-25EE-403D-A878-3D993233EF5B}"/>
              </a:ext>
            </a:extLst>
          </p:cNvPr>
          <p:cNvSpPr/>
          <p:nvPr userDrawn="1"/>
        </p:nvSpPr>
        <p:spPr>
          <a:xfrm>
            <a:off x="0" y="5387975"/>
            <a:ext cx="9144000" cy="1470025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MN.IT Services Logo">
            <a:extLst>
              <a:ext uri="{FF2B5EF4-FFF2-40B4-BE49-F238E27FC236}">
                <a16:creationId xmlns:a16="http://schemas.microsoft.com/office/drawing/2014/main" id="{3F767DD3-0E63-447E-AAA6-A1944C4F7D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9400" y="812800"/>
            <a:ext cx="3108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88567"/>
            <a:ext cx="9144000" cy="1199223"/>
          </a:xfrm>
          <a:solidFill>
            <a:schemeClr val="accent1"/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101852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789113"/>
            <a:ext cx="9144000" cy="22987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Date Placeholder 17">
            <a:extLst>
              <a:ext uri="{FF2B5EF4-FFF2-40B4-BE49-F238E27FC236}">
                <a16:creationId xmlns:a16="http://schemas.microsoft.com/office/drawing/2014/main" id="{919FE933-A181-466F-A783-2FEC2C0BA92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8FF74-7191-47F1-9BBC-480ADF1538F3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96427C-D3B8-4F13-96FB-01351710916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9" name="Slide Number Placeholder 18">
            <a:extLst>
              <a:ext uri="{FF2B5EF4-FFF2-40B4-BE49-F238E27FC236}">
                <a16:creationId xmlns:a16="http://schemas.microsoft.com/office/drawing/2014/main" id="{DECB77FC-AB17-45B9-80E8-B8625AC8BD8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FBDF7-2AAC-4D5D-8D66-E3D3E3CE4B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0149535"/>
      </p:ext>
    </p:extLst>
  </p:cSld>
  <p:clrMapOvr>
    <a:masterClrMapping/>
  </p:clrMapOvr>
  <p:hf sldNum="0"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buClr>
                <a:schemeClr val="tx2"/>
              </a:buClr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buClr>
                <a:schemeClr val="tx2"/>
              </a:buClr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E48937E6-EBC6-4331-8CF5-EB3F0D4B8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24713" y="6019800"/>
            <a:ext cx="1919287" cy="288925"/>
          </a:xfrm>
        </p:spPr>
        <p:txBody>
          <a:bodyPr/>
          <a:lstStyle>
            <a:lvl1pPr eaLnBrk="1" hangingPunct="1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10/6/2014</a:t>
            </a:r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91F11E1F-2CB0-4057-9C7A-EDF56CFA3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19800"/>
            <a:ext cx="2351088" cy="288925"/>
          </a:xfrm>
        </p:spPr>
        <p:txBody>
          <a:bodyPr/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8AA1A3C3-54C7-4345-9A8C-0BED21189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9BB35-BB0B-431E-AB49-145BB330EE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16406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6251A62-325D-4D9D-858B-04D0FF15B353}"/>
              </a:ext>
            </a:extLst>
          </p:cNvPr>
          <p:cNvCxnSpPr>
            <a:cxnSpLocks/>
          </p:cNvCxnSpPr>
          <p:nvPr userDrawn="1"/>
        </p:nvCxnSpPr>
        <p:spPr>
          <a:xfrm>
            <a:off x="449263" y="1506538"/>
            <a:ext cx="824547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>
            <a:extLst>
              <a:ext uri="{FF2B5EF4-FFF2-40B4-BE49-F238E27FC236}">
                <a16:creationId xmlns:a16="http://schemas.microsoft.com/office/drawing/2014/main" id="{CCC48187-0313-411B-B36F-89D624F57B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46938" y="6202363"/>
            <a:ext cx="1439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A close up of a clock&#10;&#10;Description automatically generated">
            <a:extLst>
              <a:ext uri="{FF2B5EF4-FFF2-40B4-BE49-F238E27FC236}">
                <a16:creationId xmlns:a16="http://schemas.microsoft.com/office/drawing/2014/main" id="{80B8E5BD-6DA6-4081-AEF8-4450006DCF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202363"/>
            <a:ext cx="15906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2" y="1855788"/>
            <a:ext cx="3958388" cy="4313784"/>
          </a:xfrm>
          <a:prstGeom prst="rect">
            <a:avLst/>
          </a:prstGeom>
        </p:spPr>
        <p:txBody>
          <a:bodyPr/>
          <a:lstStyle>
            <a:lvl1pPr marL="171446" indent="-171446">
              <a:lnSpc>
                <a:spcPct val="100000"/>
              </a:lnSpc>
              <a:buClr>
                <a:schemeClr val="accent6"/>
              </a:buClr>
              <a:buFont typeface="Symbol" panose="05050102010706020507" pitchFamily="18" charset="2"/>
              <a:buChar char=""/>
              <a:defRPr sz="2100"/>
            </a:lvl1pPr>
            <a:lvl2pPr marL="514337" indent="-171446">
              <a:lnSpc>
                <a:spcPct val="100000"/>
              </a:lnSpc>
              <a:buClr>
                <a:schemeClr val="accent1"/>
              </a:buClr>
              <a:buFont typeface="Courier New" panose="02070309020205020404" pitchFamily="49" charset="0"/>
              <a:buChar char="»"/>
              <a:defRPr sz="2100"/>
            </a:lvl2pPr>
            <a:lvl3pPr marL="857228" indent="-171446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4728411" y="1855788"/>
            <a:ext cx="3958388" cy="4313784"/>
          </a:xfrm>
          <a:prstGeom prst="rect">
            <a:avLst/>
          </a:prstGeom>
        </p:spPr>
        <p:txBody>
          <a:bodyPr/>
          <a:lstStyle>
            <a:lvl1pPr marL="171446" indent="-171446">
              <a:lnSpc>
                <a:spcPct val="100000"/>
              </a:lnSpc>
              <a:buClr>
                <a:schemeClr val="accent6"/>
              </a:buClr>
              <a:buFont typeface="Symbol" panose="05050102010706020507" pitchFamily="18" charset="2"/>
              <a:buChar char=""/>
              <a:defRPr sz="2100"/>
            </a:lvl1pPr>
            <a:lvl2pPr marL="514337" indent="-171446">
              <a:lnSpc>
                <a:spcPct val="100000"/>
              </a:lnSpc>
              <a:buClr>
                <a:schemeClr val="accent1"/>
              </a:buClr>
              <a:buFont typeface="Courier New" panose="02070309020205020404" pitchFamily="49" charset="0"/>
              <a:buChar char="»"/>
              <a:defRPr sz="2100"/>
            </a:lvl2pPr>
            <a:lvl3pPr marL="857228" indent="-171446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817962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55ADE-807B-4E25-B9A5-4AD6E3907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90D2B-F30E-4FDD-B132-2354966D4D6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3" y="1855788"/>
            <a:ext cx="8229599" cy="4313784"/>
          </a:xfrm>
          <a:prstGeom prst="rect">
            <a:avLst/>
          </a:prstGeom>
        </p:spPr>
        <p:txBody>
          <a:bodyPr/>
          <a:lstStyle>
            <a:lvl1pPr marL="171446" indent="-171446">
              <a:lnSpc>
                <a:spcPct val="100000"/>
              </a:lnSpc>
              <a:buClr>
                <a:schemeClr val="accent6"/>
              </a:buClr>
              <a:buFont typeface="Symbol" panose="05050102010706020507" pitchFamily="18" charset="2"/>
              <a:buChar char=""/>
              <a:defRPr sz="2100"/>
            </a:lvl1pPr>
            <a:lvl2pPr marL="514337" indent="-171446">
              <a:lnSpc>
                <a:spcPct val="100000"/>
              </a:lnSpc>
              <a:buClr>
                <a:schemeClr val="accent1"/>
              </a:buClr>
              <a:buFont typeface="Courier New" panose="02070309020205020404" pitchFamily="49" charset="0"/>
              <a:buChar char="»"/>
              <a:defRPr sz="2100"/>
            </a:lvl2pPr>
            <a:lvl3pPr marL="857228" indent="-171446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6D5ED2B-037E-4D3A-9E43-A66E75671DED}"/>
              </a:ext>
            </a:extLst>
          </p:cNvPr>
          <p:cNvCxnSpPr>
            <a:cxnSpLocks/>
          </p:cNvCxnSpPr>
          <p:nvPr userDrawn="1"/>
        </p:nvCxnSpPr>
        <p:spPr>
          <a:xfrm>
            <a:off x="449318" y="1506071"/>
            <a:ext cx="824536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411FCE41-7CAA-419E-9237-5AD27C7A69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6496" y="6202272"/>
            <a:ext cx="1440305" cy="317019"/>
          </a:xfrm>
          <a:prstGeom prst="rect">
            <a:avLst/>
          </a:prstGeom>
        </p:spPr>
      </p:pic>
      <p:pic>
        <p:nvPicPr>
          <p:cNvPr id="10" name="Picture 9" descr="A close up of a clock&#10;&#10;Description automatically generated">
            <a:extLst>
              <a:ext uri="{FF2B5EF4-FFF2-40B4-BE49-F238E27FC236}">
                <a16:creationId xmlns:a16="http://schemas.microsoft.com/office/drawing/2014/main" id="{A62D4F55-5833-497A-BCB7-C8E9DE77D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072" y="6202269"/>
            <a:ext cx="1591576" cy="40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4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F20AA8-CFF3-4E25-952D-C52E62573662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6C4F7C-79AA-4584-9E3B-B0C987C55C2E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6B46749-E33A-4B7A-B9D6-8BE53D0E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C3A8-C2CD-424E-A05B-D973ECB6DFC3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80EF7F0-3D7E-4B23-9EF5-40B2C8A02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8DE103-F0A9-4E8A-9C8F-C588A03D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B3655-4780-4261-AFCB-499D93E76B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476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F1CE2A6-872F-4918-95CB-CDD1D5944A34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2EE890-8B0F-4500-95E7-522DB59EB6D6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7"/>
            <a:ext cx="3736086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9536" y="1594627"/>
            <a:ext cx="3845814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4DE5E9A-8F07-452C-9F35-E74C403A8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B2D9A-1E36-4D30-A185-2FCE4B512261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531CECC-017D-42EB-8881-A551E61C4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9575F4B-EA48-46ED-A839-832A27C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D98F9-4110-4BDB-A9AC-C747C88778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68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38EB4A-50CD-4D9E-AAD6-F0E74314D5E2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CF5E10-A8C3-4BB4-B271-9CBA304CE484}"/>
              </a:ext>
            </a:extLst>
          </p:cNvPr>
          <p:cNvSpPr/>
          <p:nvPr userDrawn="1"/>
        </p:nvSpPr>
        <p:spPr>
          <a:xfrm>
            <a:off x="0" y="1216025"/>
            <a:ext cx="9144000" cy="119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5281"/>
            <a:ext cx="78867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891" indent="-342891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080" indent="-342891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21" indent="-285744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09" indent="-285744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498" indent="-285744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398ECF3-B24B-453C-945F-A411545D8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59510-DCB6-4BB7-AF56-88D2BFD7843D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74552B9-C12A-457C-B4BD-9413A7EF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3635ECE-D92D-4F27-B74C-329CB356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8EE06-9152-47A8-914A-0D583EB8B1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234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E8E383-32E5-475F-9ABF-A2E465897B9D}"/>
              </a:ext>
            </a:extLst>
          </p:cNvPr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7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7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E717537-C9F1-4A20-80FB-F2E3C426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C386D-0EFE-4398-A500-B8C88AB76D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833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E8EEA9E-1B1E-4C32-8742-38DA959169C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6C6883A-395E-4215-B224-9F583FDD08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01B88-C05C-405B-8E18-8611DDEAC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1019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A0CC2D8-2137-445A-B784-AC1CA3739EF6}" type="datetime1">
              <a:rPr lang="en-US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679B58C-7094-4D5E-9AA0-BB7C978EB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76500" y="6356350"/>
            <a:ext cx="4191000" cy="365125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29332-596D-4A50-91A6-B6AB2DFF4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18388" y="6356350"/>
            <a:ext cx="1096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958B30C-A553-4AEA-AF71-B062C356E62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00" r:id="rId1"/>
    <p:sldLayoutId id="2147485801" r:id="rId2"/>
    <p:sldLayoutId id="2147485802" r:id="rId3"/>
    <p:sldLayoutId id="2147485803" r:id="rId4"/>
    <p:sldLayoutId id="2147485804" r:id="rId5"/>
    <p:sldLayoutId id="2147485805" r:id="rId6"/>
    <p:sldLayoutId id="2147485806" r:id="rId7"/>
    <p:sldLayoutId id="2147485807" r:id="rId8"/>
    <p:sldLayoutId id="2147485808" r:id="rId9"/>
    <p:sldLayoutId id="2147485809" r:id="rId10"/>
    <p:sldLayoutId id="2147485810" r:id="rId11"/>
    <p:sldLayoutId id="2147485811" r:id="rId12"/>
    <p:sldLayoutId id="2147485812" r:id="rId13"/>
    <p:sldLayoutId id="2147485813" r:id="rId14"/>
    <p:sldLayoutId id="2147485814" r:id="rId15"/>
    <p:sldLayoutId id="2147485815" r:id="rId16"/>
    <p:sldLayoutId id="2147485816" r:id="rId17"/>
    <p:sldLayoutId id="2147485817" r:id="rId18"/>
    <p:sldLayoutId id="2147485818" r:id="rId19"/>
    <p:sldLayoutId id="2147485819" r:id="rId20"/>
    <p:sldLayoutId id="2147485820" r:id="rId21"/>
    <p:sldLayoutId id="2147485821" r:id="rId22"/>
    <p:sldLayoutId id="2147485822" r:id="rId23"/>
    <p:sldLayoutId id="2147485823" r:id="rId24"/>
    <p:sldLayoutId id="2147485824" r:id="rId25"/>
    <p:sldLayoutId id="2147485825" r:id="rId26"/>
    <p:sldLayoutId id="2147485826" r:id="rId27"/>
    <p:sldLayoutId id="2147485827" r:id="rId28"/>
    <p:sldLayoutId id="2147485828" r:id="rId29"/>
    <p:sldLayoutId id="2147485829" r:id="rId30"/>
    <p:sldLayoutId id="2147485830" r:id="rId31"/>
    <p:sldLayoutId id="2147485831" r:id="rId32"/>
    <p:sldLayoutId id="2147485832" r:id="rId33"/>
    <p:sldLayoutId id="2147485833" r:id="rId34"/>
    <p:sldLayoutId id="2147485834" r:id="rId35"/>
    <p:sldLayoutId id="2147485835" r:id="rId36"/>
    <p:sldLayoutId id="2147485836" r:id="rId37"/>
    <p:sldLayoutId id="2147485837" r:id="rId38"/>
    <p:sldLayoutId id="2147485838" r:id="rId39"/>
    <p:sldLayoutId id="2147485839" r:id="rId40"/>
    <p:sldLayoutId id="2147485840" r:id="rId41"/>
    <p:sldLayoutId id="2147485841" r:id="rId42"/>
    <p:sldLayoutId id="2147485842" r:id="rId43"/>
    <p:sldLayoutId id="2147485843" r:id="rId44"/>
    <p:sldLayoutId id="2147485844" r:id="rId45"/>
    <p:sldLayoutId id="2147485845" r:id="rId46"/>
    <p:sldLayoutId id="2147485846" r:id="rId47"/>
    <p:sldLayoutId id="2147485847" r:id="rId48"/>
    <p:sldLayoutId id="2147485848" r:id="rId49"/>
    <p:sldLayoutId id="2147485849" r:id="rId50"/>
    <p:sldLayoutId id="2147485850" r:id="rId51"/>
    <p:sldLayoutId id="2147485851" r:id="rId52"/>
  </p:sldLayoutIdLst>
  <p:hf hdr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7013" indent="-227013" algn="l" defTabSz="912813" rtl="0" eaLnBrk="0" fontAlgn="base" hangingPunct="0"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0" fontAlgn="base" hangingPunct="0"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gvsig.org/2015/11/06/11gvsig-code-sprint-2/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reativecommons.org/licenses/by-nd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6">
            <a:extLst>
              <a:ext uri="{FF2B5EF4-FFF2-40B4-BE49-F238E27FC236}">
                <a16:creationId xmlns:a16="http://schemas.microsoft.com/office/drawing/2014/main" id="{DF06AD67-3DD5-44C1-B9FC-18A18138B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87825"/>
            <a:ext cx="9144000" cy="1200150"/>
          </a:xfrm>
        </p:spPr>
        <p:txBody>
          <a:bodyPr/>
          <a:lstStyle/>
          <a:p>
            <a:r>
              <a:rPr lang="en-US" altLang="en-US" dirty="0"/>
              <a:t>AMSIP Communication Priorities</a:t>
            </a:r>
          </a:p>
        </p:txBody>
      </p:sp>
      <p:sp>
        <p:nvSpPr>
          <p:cNvPr id="57347" name="Text Placeholder 7">
            <a:extLst>
              <a:ext uri="{FF2B5EF4-FFF2-40B4-BE49-F238E27FC236}">
                <a16:creationId xmlns:a16="http://schemas.microsoft.com/office/drawing/2014/main" id="{78B668B3-A35F-4DB5-A52C-4B94AD8D85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01850" y="5635625"/>
            <a:ext cx="4940300" cy="90328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/>
              <a:t>Friday, April 30, 2021</a:t>
            </a:r>
          </a:p>
        </p:txBody>
      </p:sp>
      <p:sp>
        <p:nvSpPr>
          <p:cNvPr id="57349" name="Slide Number Placeholder 5">
            <a:extLst>
              <a:ext uri="{FF2B5EF4-FFF2-40B4-BE49-F238E27FC236}">
                <a16:creationId xmlns:a16="http://schemas.microsoft.com/office/drawing/2014/main" id="{5C5B4508-AC0C-4B8B-A85D-5EA441A1F309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782C1FC-5C44-4103-AFCE-D5A8E04C308F}" type="slidenum">
              <a:rPr lang="en-US" altLang="en-US" smtClean="0">
                <a:solidFill>
                  <a:schemeClr val="tx2"/>
                </a:solidFill>
              </a:rPr>
              <a:pPr/>
              <a:t>1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EF4F4-F27B-4320-A772-628E4A5D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PowerPoints – First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3C277-A2A7-4FF5-950C-190B7ED78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TAM Information</a:t>
            </a:r>
          </a:p>
          <a:p>
            <a:r>
              <a:rPr lang="en-US" dirty="0"/>
              <a:t>TAMS Data</a:t>
            </a:r>
          </a:p>
          <a:p>
            <a:r>
              <a:rPr lang="en-US" dirty="0"/>
              <a:t>Implementation of TAMS may impact/change the way you do your job</a:t>
            </a:r>
          </a:p>
          <a:p>
            <a:r>
              <a:rPr lang="en-US" dirty="0"/>
              <a:t>Information specific to TAMS data collection</a:t>
            </a:r>
          </a:p>
          <a:p>
            <a:r>
              <a:rPr lang="en-US" dirty="0"/>
              <a:t>Information on why TAMS is important &amp; how it’s used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197A0-C7E8-4BEF-8ADF-556BA53EB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510-DCB6-4BB7-AF56-88D2BFD7843D}" type="datetime1">
              <a:rPr lang="en-US" smtClean="0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9CBD7-B1C1-434B-BA8F-C0D7FC919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F6690-C307-460B-8E56-17276536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9636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EB09-7699-4064-B3C0-00D42AE66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PowerPoints – Later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32767-6DBF-4D92-A65C-C7066B896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Decision Making to Support Project &amp; Treatment Selection</a:t>
            </a:r>
          </a:p>
          <a:p>
            <a:pPr lvl="1"/>
            <a:r>
              <a:rPr lang="en-US" dirty="0"/>
              <a:t>Why program goals should match TAMP commitments</a:t>
            </a:r>
          </a:p>
          <a:p>
            <a:pPr lvl="1"/>
            <a:r>
              <a:rPr lang="en-US" dirty="0"/>
              <a:t>Understanding trade-offs</a:t>
            </a:r>
          </a:p>
          <a:p>
            <a:pPr lvl="1"/>
            <a:r>
              <a:rPr lang="en-US" dirty="0"/>
              <a:t>Considering future maintenance costs when programming projects</a:t>
            </a:r>
          </a:p>
          <a:p>
            <a:pPr lvl="1"/>
            <a:r>
              <a:rPr lang="en-US" dirty="0"/>
              <a:t>TAMP implementation </a:t>
            </a:r>
          </a:p>
          <a:p>
            <a:pPr lvl="1"/>
            <a:r>
              <a:rPr lang="en-US" dirty="0"/>
              <a:t>Coordination with stakeholders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FF46C-BFB8-466D-BE41-5D6A0D63D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510-DCB6-4BB7-AF56-88D2BFD7843D}" type="datetime1">
              <a:rPr lang="en-US" smtClean="0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CA982-5C21-4AB1-92BD-12291922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1EA95-E4C8-41C4-83DB-34353184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6753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9446D-0CA9-4363-B46E-94820F82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Handouts &amp; Flyers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19FF3-09A6-40D4-90CF-1F91B481F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TAMS is Making a Different</a:t>
            </a:r>
          </a:p>
          <a:p>
            <a:r>
              <a:rPr lang="en-US" dirty="0"/>
              <a:t>Quality Data Matters!</a:t>
            </a:r>
          </a:p>
          <a:p>
            <a:r>
              <a:rPr lang="en-US" dirty="0"/>
              <a:t>The Data You Collect Makes a Difference!</a:t>
            </a:r>
          </a:p>
          <a:p>
            <a:r>
              <a:rPr lang="en-US" dirty="0"/>
              <a:t>What Asset Management Means at MnDOT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CA9A3-C6D3-4E64-A10E-92EBCD4C7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510-DCB6-4BB7-AF56-88D2BFD7843D}" type="datetime1">
              <a:rPr lang="en-US" smtClean="0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11CC3-5FD9-4516-BDE5-8AD2B28B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7A220-70CF-467A-B395-FD4C8D8B5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958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AF11-DF03-4D44-BFE8-AACF9586B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BCB32-6577-425C-A69A-BC8F68325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94627"/>
            <a:ext cx="3886200" cy="4582339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100"/>
              <a:t>How does the work from the Asset Matrix &amp; Pavement Preservation work groups fit into the plan?</a:t>
            </a:r>
          </a:p>
          <a:p>
            <a:pPr>
              <a:lnSpc>
                <a:spcPct val="90000"/>
              </a:lnSpc>
            </a:pPr>
            <a:r>
              <a:rPr lang="en-US" sz="2100"/>
              <a:t>How urgent is the development of a short, animated video on asset management?</a:t>
            </a:r>
          </a:p>
          <a:p>
            <a:pPr>
              <a:lnSpc>
                <a:spcPct val="90000"/>
              </a:lnSpc>
            </a:pPr>
            <a:r>
              <a:rPr lang="en-US" sz="2100"/>
              <a:t>How urgent are online training videos related to TAMS?</a:t>
            </a:r>
          </a:p>
          <a:p>
            <a:pPr>
              <a:lnSpc>
                <a:spcPct val="90000"/>
              </a:lnSpc>
            </a:pPr>
            <a:r>
              <a:rPr lang="en-US" sz="2100"/>
              <a:t>Is it reasonable to develop Asset Folios after the TAMP is developed?</a:t>
            </a:r>
          </a:p>
        </p:txBody>
      </p:sp>
      <p:pic>
        <p:nvPicPr>
          <p:cNvPr id="7" name="Picture 6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B40F1CB6-DCAF-4815-98E4-E7E5A0D60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961" y="1594627"/>
            <a:ext cx="3482578" cy="4582339"/>
          </a:xfrm>
          <a:prstGeom prst="rect">
            <a:avLst/>
          </a:prstGeom>
          <a:noFill/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D995E-6AA4-4E3E-94E0-D515F510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18388" y="6356350"/>
            <a:ext cx="1096962" cy="365125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1168EE06-9152-47A8-914A-0D583EB8B1A3}" type="slidenum">
              <a:rPr lang="en-US" altLang="en-US" smtClean="0"/>
              <a:pPr>
                <a:spcAft>
                  <a:spcPts val="600"/>
                </a:spcAft>
                <a:defRPr/>
              </a:pPr>
              <a:t>13</a:t>
            </a:fld>
            <a:endParaRPr lang="en-US" altLang="en-US"/>
          </a:p>
        </p:txBody>
      </p:sp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162ABC1B-4600-41E5-9A67-40791D1EFD14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628650" y="6356350"/>
            <a:ext cx="1019175" cy="365125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fld id="{CC459510-DCB6-4BB7-AF56-88D2BFD7843D}" type="datetime1">
              <a:rPr lang="en-US" smtClean="0"/>
              <a:pPr>
                <a:spcAft>
                  <a:spcPts val="600"/>
                </a:spcAft>
                <a:defRPr/>
              </a:pPr>
              <a:t>4/29/2021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47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Placeholder 2">
            <a:extLst>
              <a:ext uri="{FF2B5EF4-FFF2-40B4-BE49-F238E27FC236}">
                <a16:creationId xmlns:a16="http://schemas.microsoft.com/office/drawing/2014/main" id="{A203EEF7-64D6-4104-B707-5CF563330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 wrap="square" anchor="ctr">
            <a:normAutofit/>
          </a:bodyPr>
          <a:lstStyle/>
          <a:p>
            <a:pPr marL="0" indent="0">
              <a:buNone/>
            </a:pPr>
            <a:r>
              <a:rPr lang="en-US" dirty="0"/>
              <a:t>What Other Priorities Are There?</a:t>
            </a:r>
          </a:p>
        </p:txBody>
      </p:sp>
      <p:pic>
        <p:nvPicPr>
          <p:cNvPr id="6" name="Picture 5" descr="A picture containing toy&#10;&#10;Description automatically generated">
            <a:extLst>
              <a:ext uri="{FF2B5EF4-FFF2-40B4-BE49-F238E27FC236}">
                <a16:creationId xmlns:a16="http://schemas.microsoft.com/office/drawing/2014/main" id="{AABDFA2E-6D6C-4517-B5C3-221DFE8D3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12571" y="1825625"/>
            <a:ext cx="6518858" cy="4351338"/>
          </a:xfrm>
          <a:prstGeom prst="rect">
            <a:avLst/>
          </a:prstGeom>
          <a:noFill/>
        </p:spPr>
      </p:pic>
      <p:sp>
        <p:nvSpPr>
          <p:cNvPr id="85007" name="Date Placeholder 3">
            <a:extLst>
              <a:ext uri="{FF2B5EF4-FFF2-40B4-BE49-F238E27FC236}">
                <a16:creationId xmlns:a16="http://schemas.microsoft.com/office/drawing/2014/main" id="{588CDAC6-284C-4FEE-9DD6-2D07B11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1019175" cy="365125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endParaRPr lang="en-US" dirty="0"/>
          </a:p>
        </p:txBody>
      </p:sp>
      <p:sp>
        <p:nvSpPr>
          <p:cNvPr id="84998" name="Slide Number Placeholder 5">
            <a:extLst>
              <a:ext uri="{FF2B5EF4-FFF2-40B4-BE49-F238E27FC236}">
                <a16:creationId xmlns:a16="http://schemas.microsoft.com/office/drawing/2014/main" id="{3AB8FEF8-7BF5-43E8-8892-EFF5C5927C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418388" y="6356350"/>
            <a:ext cx="1096962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B24A7F25-5E82-4DEC-BB60-EA9642C07A9F}" type="slidenum">
              <a:rPr lang="en-US" altLang="en-US" smtClean="0">
                <a:solidFill>
                  <a:schemeClr val="tx2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3CA597-9AC4-43D6-994E-0645D56604E2}"/>
              </a:ext>
            </a:extLst>
          </p:cNvPr>
          <p:cNvSpPr txBox="1"/>
          <p:nvPr/>
        </p:nvSpPr>
        <p:spPr>
          <a:xfrm>
            <a:off x="5505151" y="5976908"/>
            <a:ext cx="232627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latin typeface="+mn-lt"/>
                <a:hlinkClick r:id="rId3" tooltip="https://blog.gvsig.org/2015/11/06/11gvsig-code-sprint-2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  <a:latin typeface="+mn-lt"/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latin typeface="+mn-lt"/>
                <a:hlinkClick r:id="rId4" tooltip="https://creativecommons.org/licenses/by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endParaRPr lang="en-US" sz="70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BD88-3B7D-4F38-8B56-CFBADC48E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570BF-DE3F-4A41-97F7-D6848C353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General Asset Management Knowledge – Messaging that builds general knowledge &amp; support for AM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TAMS Data – Conveying the importance of quality data &amp; its benefits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Decision Making – Demonstrating the importance of using TAMS data &amp; AM principles to make decisions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TAMP Implementation – Ensuring the implementation of the TAMP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Coordination With External Stakeholders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2ECEC-C323-4B4B-A58B-16FCB85AF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698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AEB6-8F8E-4BF2-8494-EB202B6E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Target Audiences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3230B8F7-0701-4CE2-B347-2AD3F6C086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/>
        </p:blipFill>
        <p:spPr>
          <a:xfrm>
            <a:off x="91299" y="1734987"/>
            <a:ext cx="8961402" cy="4416429"/>
          </a:xfr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A8322-43DF-47FD-B4D3-A7A6832245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1019175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CC459510-DCB6-4BB7-AF56-88D2BFD7843D}" type="datetime1">
              <a:rPr lang="en-US" smtClean="0"/>
              <a:pPr>
                <a:spcAft>
                  <a:spcPts val="600"/>
                </a:spcAft>
                <a:defRPr/>
              </a:pPr>
              <a:t>4/29/2021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24601-5AAE-4D6C-9D55-71BAE387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18388" y="6356350"/>
            <a:ext cx="1096962" cy="365125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1168EE06-9152-47A8-914A-0D583EB8B1A3}" type="slidenum">
              <a:rPr lang="en-US" altLang="en-US" smtClean="0"/>
              <a:pPr>
                <a:spcAft>
                  <a:spcPts val="600"/>
                </a:spcAft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530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E0703-9F01-4CD9-8BDF-DA253A898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Communicate Roles &amp; Develop Initial Resources – Complete by June 30,2021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F4375-9647-4398-86E6-977992C9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communication needs generated by the AMSIP work groups to messaging needs</a:t>
            </a:r>
          </a:p>
          <a:p>
            <a:r>
              <a:rPr lang="en-US" dirty="0"/>
              <a:t>Establish an on-going Work Group to provide feedback</a:t>
            </a:r>
          </a:p>
          <a:p>
            <a:r>
              <a:rPr lang="en-US" dirty="0"/>
              <a:t>Prepare initial materials</a:t>
            </a:r>
          </a:p>
          <a:p>
            <a:pPr lvl="1"/>
            <a:r>
              <a:rPr lang="en-US" dirty="0"/>
              <a:t>Include general information about AM &amp; its importance</a:t>
            </a:r>
          </a:p>
          <a:p>
            <a:pPr lvl="1"/>
            <a:r>
              <a:rPr lang="en-US" dirty="0"/>
              <a:t>Provide examples showing benefits to MnDOT</a:t>
            </a:r>
          </a:p>
          <a:p>
            <a:pPr lvl="1"/>
            <a:r>
              <a:rPr lang="en-US" dirty="0"/>
              <a:t>Establish a shared portal</a:t>
            </a:r>
          </a:p>
          <a:p>
            <a:pPr lvl="1"/>
            <a:r>
              <a:rPr lang="en-US" dirty="0"/>
              <a:t>Present the communication plan to Senior Leadership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4CBC8-8004-40E6-BF99-D16CD615A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510-DCB6-4BB7-AF56-88D2BFD7843D}" type="datetime1">
              <a:rPr lang="en-US" smtClean="0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3D68B-F5F4-4791-9B95-B137CD08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167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1549D-F995-4BE7-A680-510D979F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District Rollout – Complete by December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5B30-CD9A-4D95-B7D9-C5E45664B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materials targeted to Districts focused on the importance of TAMS data to decision making.</a:t>
            </a:r>
          </a:p>
          <a:p>
            <a:pPr lvl="1"/>
            <a:r>
              <a:rPr lang="en-US" dirty="0"/>
              <a:t>Customize examples to be relevant to each District</a:t>
            </a:r>
          </a:p>
          <a:p>
            <a:pPr lvl="1"/>
            <a:r>
              <a:rPr lang="en-US" dirty="0"/>
              <a:t>Include a variety of formats, including PowerPoints, handouts, posters, how-to-training, &amp; videos</a:t>
            </a:r>
          </a:p>
          <a:p>
            <a:pPr lvl="1"/>
            <a:r>
              <a:rPr lang="en-US" dirty="0"/>
              <a:t>Post materials on the portal</a:t>
            </a:r>
          </a:p>
          <a:p>
            <a:pPr lvl="1"/>
            <a:r>
              <a:rPr lang="en-US" dirty="0"/>
              <a:t>Meet with District Management to explain objectives &amp; provide the materials available</a:t>
            </a:r>
          </a:p>
          <a:p>
            <a:pPr lvl="1"/>
            <a:r>
              <a:rPr lang="en-US" dirty="0"/>
              <a:t>Share the information with Districts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99408-2077-47EB-B922-00F69F57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510-DCB6-4BB7-AF56-88D2BFD7843D}" type="datetime1">
              <a:rPr lang="en-US" smtClean="0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97B61-3089-42CB-B224-945C5B24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85C8-0DA5-4D6F-B9F4-4EA77A54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131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64B10-A978-4E5A-91EB-6751E152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Central Office Rollout – Complete by March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8B1BC-756F-4DF3-B20C-E25F7355B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Central Office Management personnel to explain objectives &amp; information available</a:t>
            </a:r>
          </a:p>
          <a:p>
            <a:r>
              <a:rPr lang="en-US" dirty="0"/>
              <a:t>Develop additional materials in collaboration with the Communication Work Group</a:t>
            </a:r>
          </a:p>
          <a:p>
            <a:r>
              <a:rPr lang="en-US" dirty="0"/>
              <a:t>Share the additional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3E30A-B10E-497B-9394-20F31F1A7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510-DCB6-4BB7-AF56-88D2BFD7843D}" type="datetime1">
              <a:rPr lang="en-US" smtClean="0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C1E54-FF4D-4070-8D3D-C0EA2621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33706-4BC8-4662-B4C6-56378EF79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4040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A4D5-6A13-4602-804D-B886A0198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MnSHIP/TAMP Rollout – Complete by December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8C727-B31D-44D5-81AD-003EB517B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communication topics that need to be shared</a:t>
            </a:r>
          </a:p>
          <a:p>
            <a:r>
              <a:rPr lang="en-US" dirty="0"/>
              <a:t>Develop the material &amp; a plan for its distribution</a:t>
            </a:r>
          </a:p>
          <a:p>
            <a:r>
              <a:rPr lang="en-US" dirty="0"/>
              <a:t>Share the material</a:t>
            </a:r>
          </a:p>
          <a:p>
            <a:r>
              <a:rPr lang="en-US" dirty="0"/>
              <a:t>Monitor activities &amp; support as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0313-86D0-49B2-94CA-2E54F80CC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510-DCB6-4BB7-AF56-88D2BFD7843D}" type="datetime1">
              <a:rPr lang="en-US" smtClean="0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D1EAF-A482-410E-8A48-70AAA1C91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80679-E850-4E36-B617-13A6C5DA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647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6CDCA-4A10-4E0F-86A6-01830CB2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On-Going Communication Efforts – Complete by December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73B4D-0895-46EA-832E-78632E79A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activities to promote AM &amp; support when necessary</a:t>
            </a:r>
          </a:p>
          <a:p>
            <a:r>
              <a:rPr lang="en-US" dirty="0"/>
              <a:t>Present results to Executive &amp; Senior Leadership to maintain support for AM</a:t>
            </a:r>
          </a:p>
          <a:p>
            <a:r>
              <a:rPr lang="en-US" dirty="0"/>
              <a:t>Annually review the plan &amp; make necessary adjustments</a:t>
            </a:r>
          </a:p>
          <a:p>
            <a:r>
              <a:rPr lang="en-US" dirty="0"/>
              <a:t>Update the materials &amp; put on the shared portal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BD81F-3E6E-453D-9B4F-398F2B9F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510-DCB6-4BB7-AF56-88D2BFD7843D}" type="datetime1">
              <a:rPr lang="en-US" smtClean="0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8939D-CB8C-4EB6-9CF4-9DFD4E38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9D044-D69A-421F-9B6E-1F8E35FDA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226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275F6-F065-4F31-A11C-1C969840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Initial Materials Are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DC16A-74A0-4626-8FA3-7A2E4222C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PowerPoint Slides</a:t>
            </a:r>
          </a:p>
          <a:p>
            <a:r>
              <a:rPr lang="en-US" dirty="0"/>
              <a:t>Handouts/Flyers</a:t>
            </a:r>
          </a:p>
          <a:p>
            <a:r>
              <a:rPr lang="en-US" dirty="0"/>
              <a:t>Videos</a:t>
            </a:r>
          </a:p>
          <a:p>
            <a:r>
              <a:rPr lang="en-US" dirty="0"/>
              <a:t>Other Materials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A51E2-F113-4BED-9DD2-DD2FBC587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510-DCB6-4BB7-AF56-88D2BFD7843D}" type="datetime1">
              <a:rPr lang="en-US" smtClean="0"/>
              <a:pPr>
                <a:defRPr/>
              </a:pPr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1EB02-86E7-494A-A61F-AB72F709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 mndot.gov/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A9755-3924-4BBF-B18E-F2510868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EE06-9152-47A8-914A-0D583EB8B1A3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7329474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FDE64AAE0974A8908DD3553DDBF03" ma:contentTypeVersion="0" ma:contentTypeDescription="Create a new document." ma:contentTypeScope="" ma:versionID="46a287b4c15f326c72e9d063441dc0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B02A75-BCB0-4986-B381-502234F6C7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604</Words>
  <Application>Microsoft Office PowerPoint</Application>
  <PresentationFormat>On-screen Show (4:3)</PresentationFormat>
  <Paragraphs>102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NeueHaasGroteskText Std</vt:lpstr>
      <vt:lpstr>Symbol</vt:lpstr>
      <vt:lpstr>Wingdings</vt:lpstr>
      <vt:lpstr>MN.IT</vt:lpstr>
      <vt:lpstr>AMSIP Communication Priorities</vt:lpstr>
      <vt:lpstr>Information Needs</vt:lpstr>
      <vt:lpstr>Target Audiences</vt:lpstr>
      <vt:lpstr>1. Communicate Roles &amp; Develop Initial Resources – Complete by June 30,2021</vt:lpstr>
      <vt:lpstr>2. District Rollout – Complete by December 2021</vt:lpstr>
      <vt:lpstr>3. Central Office Rollout – Complete by March 2022</vt:lpstr>
      <vt:lpstr>4. MnSHIP/TAMP Rollout – Complete by December 2022</vt:lpstr>
      <vt:lpstr>5. On-Going Communication Efforts – Complete by December 2025</vt:lpstr>
      <vt:lpstr>What Initial Materials Are Needed?</vt:lpstr>
      <vt:lpstr>PowerPoints – First Priorities</vt:lpstr>
      <vt:lpstr>PowerPoints – Later Priorities</vt:lpstr>
      <vt:lpstr>Handouts &amp; Flyers</vt:lpstr>
      <vt:lpstr>Questions</vt:lpstr>
      <vt:lpstr>What Other Priorities Are There?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AMSIP Working Group #4 Communications</dc:title>
  <dc:creator>Katie Zimmerman</dc:creator>
  <cp:lastModifiedBy>Katie Zimmerman</cp:lastModifiedBy>
  <cp:revision>11</cp:revision>
  <dcterms:created xsi:type="dcterms:W3CDTF">2020-09-18T19:13:25Z</dcterms:created>
  <dcterms:modified xsi:type="dcterms:W3CDTF">2021-04-29T19:11:57Z</dcterms:modified>
</cp:coreProperties>
</file>